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 id="2147484908" r:id="rId7"/>
  </p:sldMasterIdLst>
  <p:notesMasterIdLst>
    <p:notesMasterId r:id="rId53"/>
  </p:notesMasterIdLst>
  <p:handoutMasterIdLst>
    <p:handoutMasterId r:id="rId54"/>
  </p:handoutMasterIdLst>
  <p:sldIdLst>
    <p:sldId id="1720" r:id="rId8"/>
    <p:sldId id="1995" r:id="rId9"/>
    <p:sldId id="11655" r:id="rId10"/>
    <p:sldId id="2096" r:id="rId11"/>
    <p:sldId id="11639" r:id="rId12"/>
    <p:sldId id="297" r:id="rId13"/>
    <p:sldId id="11635" r:id="rId14"/>
    <p:sldId id="1840" r:id="rId15"/>
    <p:sldId id="2104" r:id="rId16"/>
    <p:sldId id="2109" r:id="rId17"/>
    <p:sldId id="713" r:id="rId18"/>
    <p:sldId id="268" r:id="rId19"/>
    <p:sldId id="11637" r:id="rId20"/>
    <p:sldId id="2050" r:id="rId21"/>
    <p:sldId id="2046" r:id="rId22"/>
    <p:sldId id="11638" r:id="rId23"/>
    <p:sldId id="11636" r:id="rId24"/>
    <p:sldId id="1741" r:id="rId25"/>
    <p:sldId id="577" r:id="rId26"/>
    <p:sldId id="488" r:id="rId27"/>
    <p:sldId id="11640" r:id="rId28"/>
    <p:sldId id="11648" r:id="rId29"/>
    <p:sldId id="11641" r:id="rId30"/>
    <p:sldId id="11656" r:id="rId31"/>
    <p:sldId id="4408" r:id="rId32"/>
    <p:sldId id="11643" r:id="rId33"/>
    <p:sldId id="369" r:id="rId34"/>
    <p:sldId id="4385" r:id="rId35"/>
    <p:sldId id="8245" r:id="rId36"/>
    <p:sldId id="8241" r:id="rId37"/>
    <p:sldId id="2048" r:id="rId38"/>
    <p:sldId id="11654" r:id="rId39"/>
    <p:sldId id="11644" r:id="rId40"/>
    <p:sldId id="11657" r:id="rId41"/>
    <p:sldId id="9965" r:id="rId42"/>
    <p:sldId id="9975" r:id="rId43"/>
    <p:sldId id="1669" r:id="rId44"/>
    <p:sldId id="11645" r:id="rId45"/>
    <p:sldId id="11649" r:id="rId46"/>
    <p:sldId id="1916" r:id="rId47"/>
    <p:sldId id="2125" r:id="rId48"/>
    <p:sldId id="1997" r:id="rId49"/>
    <p:sldId id="257" r:id="rId50"/>
    <p:sldId id="2076136526" r:id="rId51"/>
    <p:sldId id="1998" r:id="rId5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ection>
        <p14:section name="White" id="{3F1186FD-0BBD-4E7B-B89E-C8CF56BC1295}">
          <p14:sldIdLst>
            <p14:sldId id="1720"/>
            <p14:sldId id="1995"/>
            <p14:sldId id="11655"/>
            <p14:sldId id="2096"/>
            <p14:sldId id="11639"/>
            <p14:sldId id="297"/>
            <p14:sldId id="11635"/>
            <p14:sldId id="1840"/>
            <p14:sldId id="2104"/>
            <p14:sldId id="2109"/>
            <p14:sldId id="713"/>
            <p14:sldId id="268"/>
            <p14:sldId id="11637"/>
            <p14:sldId id="2050"/>
            <p14:sldId id="2046"/>
            <p14:sldId id="11638"/>
            <p14:sldId id="11636"/>
            <p14:sldId id="1741"/>
            <p14:sldId id="577"/>
            <p14:sldId id="488"/>
            <p14:sldId id="11640"/>
            <p14:sldId id="11648"/>
            <p14:sldId id="11641"/>
            <p14:sldId id="11656"/>
            <p14:sldId id="4408"/>
            <p14:sldId id="11643"/>
            <p14:sldId id="369"/>
            <p14:sldId id="4385"/>
            <p14:sldId id="8245"/>
            <p14:sldId id="8241"/>
            <p14:sldId id="2048"/>
            <p14:sldId id="11654"/>
            <p14:sldId id="11644"/>
            <p14:sldId id="11657"/>
            <p14:sldId id="9965"/>
            <p14:sldId id="9975"/>
            <p14:sldId id="1669"/>
            <p14:sldId id="11645"/>
            <p14:sldId id="11649"/>
            <p14:sldId id="1916"/>
            <p14:sldId id="2125"/>
          </p14:sldIdLst>
        </p14:section>
        <p14:section name="Microsoft Ignite Template" id="{888AB95E-1B7E-4E95-8F39-C5D0E8372BC2}">
          <p14:sldIdLst>
            <p14:sldId id="1997"/>
            <p14:sldId id="257"/>
            <p14:sldId id="2076136526"/>
            <p14:sldId id="1998"/>
          </p14:sldIdLst>
        </p14:section>
        <p14:section name="Light Gray" id="{4B1BBE2A-6D55-4595-AFBA-0E30BE368C15}">
          <p14:sldIdLst/>
        </p14:section>
        <p14:section name="Black" id="{CC80F8C8-EE4D-4D76-85E3-9D04C9AF18F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83B01"/>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1" autoAdjust="0"/>
    <p:restoredTop sz="91682" autoAdjust="0"/>
  </p:normalViewPr>
  <p:slideViewPr>
    <p:cSldViewPr snapToGrid="0">
      <p:cViewPr varScale="1">
        <p:scale>
          <a:sx n="92" d="100"/>
          <a:sy n="92" d="100"/>
        </p:scale>
        <p:origin x="918" y="7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heme" Target="theme/theme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6/29/2021 7:13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6/29/2021 7:11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6/29/2021 7:11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362699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935076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17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499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1015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5310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493702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3278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733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265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6/29/2021 7:11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347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8142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6/29/2021 7:12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225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6/29/2021 7:12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5755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176829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728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416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9115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148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581505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6823467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6/29/2021 7:12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223175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4177907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9530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16882" marR="0" lvl="0" indent="0" algn="l" defTabSz="178642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6/29/2021 7:11 PM</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685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951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6/29/2021 7:11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9912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235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11271DC-C3DF-4AC1-A0DB-9BFAF772F40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4847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028740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282815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954672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057203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081660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5446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511092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850276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716502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316355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676519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1153244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0294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082099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964462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2721774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405456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50164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1344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86383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0428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7256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6456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19028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522326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02042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04649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Content Title Only-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4" name="Slide Number Placeholder 5"/>
          <p:cNvSpPr>
            <a:spLocks noGrp="1"/>
          </p:cNvSpPr>
          <p:nvPr>
            <p:ph type="sldNum" sz="quarter" idx="12"/>
          </p:nvPr>
        </p:nvSpPr>
        <p:spPr>
          <a:xfrm>
            <a:off x="10812502" y="6295096"/>
            <a:ext cx="1196623" cy="365125"/>
          </a:xfrm>
        </p:spPr>
        <p:txBody>
          <a:bodyPr/>
          <a:lstStyle/>
          <a:p>
            <a:fld id="{CA828D68-D56D-CE4F-A3AD-9937248B076C}" type="slidenum">
              <a:rPr lang="en-US" smtClean="0"/>
              <a:t>‹#›</a:t>
            </a:fld>
            <a:endParaRPr lang="en-US"/>
          </a:p>
        </p:txBody>
      </p:sp>
      <p:sp>
        <p:nvSpPr>
          <p:cNvPr id="17" name="Rectangle 16"/>
          <p:cNvSpPr/>
          <p:nvPr userDrawn="1"/>
        </p:nvSpPr>
        <p:spPr>
          <a:xfrm flipV="1">
            <a:off x="0" y="6126164"/>
            <a:ext cx="12192000" cy="12192"/>
          </a:xfrm>
          <a:prstGeom prst="rect">
            <a:avLst/>
          </a:prstGeom>
          <a:solidFill>
            <a:srgbClr val="A3A4B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Tree>
    <p:extLst>
      <p:ext uri="{BB962C8B-B14F-4D97-AF65-F5344CB8AC3E}">
        <p14:creationId xmlns:p14="http://schemas.microsoft.com/office/powerpoint/2010/main" val="101805401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850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5413178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57282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2749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7980192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lang="en-US" sz="2800" b="0" kern="1200" cap="all" spc="300" baseline="0">
                <a:ln w="3175">
                  <a:noFill/>
                </a:ln>
                <a:solidFill>
                  <a:schemeClr val="tx2"/>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66679826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495089"/>
            <a:ext cx="11653523" cy="510524"/>
          </a:xfrm>
          <a:prstGeom prst="rect">
            <a:avLst/>
          </a:prstGeom>
        </p:spPr>
        <p:txBody>
          <a:bodyPr lIns="146304" tIns="91440" rIns="146304" bIns="91440" anchor="ctr"/>
          <a:lstStyle>
            <a:lvl1pPr marL="0" algn="ctr" defTabSz="914016" rtl="0" eaLnBrk="1" latinLnBrk="0" hangingPunct="1">
              <a:lnSpc>
                <a:spcPct val="90000"/>
              </a:lnSpc>
              <a:spcBef>
                <a:spcPct val="0"/>
              </a:spcBef>
              <a:buNone/>
              <a:defRPr lang="en-US" sz="2353" b="0" kern="1200" cap="all" spc="800" baseline="0" dirty="0">
                <a:ln w="3175">
                  <a:noFill/>
                </a:ln>
                <a:solidFill>
                  <a:srgbClr val="0078D7"/>
                </a:solidFill>
                <a:effectLst/>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83610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22434132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8C618B-6F8C-4BB5-B2CE-C4160DD4BD15}"/>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42273911-33B6-45AC-B46F-3AAF6B3143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A9F590E8-0FFD-4117-A1DE-0956D272D07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52E0AD10-B370-47BA-99BE-7F79AEBBA3BA}"/>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D1D9D8AB-A5E5-4799-8223-D54AFD3F0E3E}"/>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7" name="Text Placeholder 4">
            <a:extLst>
              <a:ext uri="{FF2B5EF4-FFF2-40B4-BE49-F238E27FC236}">
                <a16:creationId xmlns:a16="http://schemas.microsoft.com/office/drawing/2014/main" id="{6ED069A2-9F98-4C10-83D7-C44895A0186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665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0527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00411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96868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33917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10357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image" Target="../media/image1.emf"/><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theme" Target="../theme/theme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9" Type="http://schemas.openxmlformats.org/officeDocument/2006/relationships/slideLayout" Target="../slideLayouts/slideLayout132.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42" Type="http://schemas.openxmlformats.org/officeDocument/2006/relationships/slideLayout" Target="../slideLayouts/slideLayout135.xml"/><Relationship Id="rId7" Type="http://schemas.openxmlformats.org/officeDocument/2006/relationships/slideLayout" Target="../slideLayouts/slideLayout10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41" Type="http://schemas.openxmlformats.org/officeDocument/2006/relationships/slideLayout" Target="../slideLayouts/slideLayout134.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slideLayout" Target="../slideLayouts/slideLayout130.xml"/><Relationship Id="rId40" Type="http://schemas.openxmlformats.org/officeDocument/2006/relationships/slideLayout" Target="../slideLayouts/slideLayout133.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4" Type="http://schemas.openxmlformats.org/officeDocument/2006/relationships/image" Target="../media/image1.emf"/><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43" Type="http://schemas.openxmlformats.org/officeDocument/2006/relationships/theme" Target="../theme/theme4.xml"/><Relationship Id="rId8" Type="http://schemas.openxmlformats.org/officeDocument/2006/relationships/slideLayout" Target="../slideLayouts/slideLayout101.xml"/><Relationship Id="rId3" Type="http://schemas.openxmlformats.org/officeDocument/2006/relationships/slideLayout" Target="../slideLayouts/slideLayout96.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38"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t>aka.ms</a:t>
            </a:r>
            <a:r>
              <a:rPr lang="en-US"/>
              <a:t>/AFUN50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a:t>
            </a:r>
            <a:endParaRPr lang="en-US" dirty="0"/>
          </a:p>
        </p:txBody>
      </p:sp>
    </p:spTree>
    <p:extLst>
      <p:ext uri="{BB962C8B-B14F-4D97-AF65-F5344CB8AC3E}">
        <p14:creationId xmlns:p14="http://schemas.microsoft.com/office/powerpoint/2010/main" val="2051687961"/>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 id="2147484940" r:id="rId32"/>
    <p:sldLayoutId id="2147484941" r:id="rId33"/>
    <p:sldLayoutId id="2147484942" r:id="rId34"/>
    <p:sldLayoutId id="2147484943" r:id="rId35"/>
    <p:sldLayoutId id="2147484944" r:id="rId36"/>
    <p:sldLayoutId id="2147484945" r:id="rId37"/>
    <p:sldLayoutId id="2147484946" r:id="rId38"/>
    <p:sldLayoutId id="2147484947" r:id="rId39"/>
    <p:sldLayoutId id="2147484948" r:id="rId40"/>
    <p:sldLayoutId id="2147484949" r:id="rId41"/>
    <p:sldLayoutId id="2147484950"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2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98.xml"/><Relationship Id="rId6" Type="http://schemas.microsoft.com/office/2007/relationships/hdphoto" Target="../media/hdphoto1.wdp"/><Relationship Id="rId5" Type="http://schemas.openxmlformats.org/officeDocument/2006/relationships/image" Target="../media/image39.png"/><Relationship Id="rId4" Type="http://schemas.openxmlformats.org/officeDocument/2006/relationships/image" Target="../media/image38.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98.xml"/></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svg"/><Relationship Id="rId2" Type="http://schemas.openxmlformats.org/officeDocument/2006/relationships/notesSlide" Target="../notesSlides/notesSlide13.xml"/><Relationship Id="rId1" Type="http://schemas.openxmlformats.org/officeDocument/2006/relationships/slideLayout" Target="../slideLayouts/slideLayout12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9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2.xml"/></Relationships>
</file>

<file path=ppt/slides/_rels/slide29.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98.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1.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63.png"/><Relationship Id="rId18" Type="http://schemas.microsoft.com/office/2007/relationships/hdphoto" Target="../media/hdphoto9.wdp"/><Relationship Id="rId3" Type="http://schemas.openxmlformats.org/officeDocument/2006/relationships/image" Target="../media/image58.png"/><Relationship Id="rId21" Type="http://schemas.openxmlformats.org/officeDocument/2006/relationships/image" Target="../media/image67.png"/><Relationship Id="rId7" Type="http://schemas.openxmlformats.org/officeDocument/2006/relationships/image" Target="../media/image60.jpeg"/><Relationship Id="rId12" Type="http://schemas.microsoft.com/office/2007/relationships/hdphoto" Target="../media/hdphoto6.wdp"/><Relationship Id="rId17" Type="http://schemas.openxmlformats.org/officeDocument/2006/relationships/image" Target="../media/image65.png"/><Relationship Id="rId2" Type="http://schemas.openxmlformats.org/officeDocument/2006/relationships/notesSlide" Target="../notesSlides/notesSlide23.xml"/><Relationship Id="rId16" Type="http://schemas.microsoft.com/office/2007/relationships/hdphoto" Target="../media/hdphoto8.wdp"/><Relationship Id="rId20" Type="http://schemas.microsoft.com/office/2007/relationships/hdphoto" Target="../media/hdphoto10.wdp"/><Relationship Id="rId1" Type="http://schemas.openxmlformats.org/officeDocument/2006/relationships/slideLayout" Target="../slideLayouts/slideLayout98.xml"/><Relationship Id="rId6" Type="http://schemas.microsoft.com/office/2007/relationships/hdphoto" Target="../media/hdphoto3.wdp"/><Relationship Id="rId11" Type="http://schemas.openxmlformats.org/officeDocument/2006/relationships/image" Target="../media/image62.jpeg"/><Relationship Id="rId24" Type="http://schemas.microsoft.com/office/2007/relationships/hdphoto" Target="../media/hdphoto12.wdp"/><Relationship Id="rId5" Type="http://schemas.openxmlformats.org/officeDocument/2006/relationships/image" Target="../media/image59.png"/><Relationship Id="rId15" Type="http://schemas.openxmlformats.org/officeDocument/2006/relationships/image" Target="../media/image64.png"/><Relationship Id="rId23" Type="http://schemas.openxmlformats.org/officeDocument/2006/relationships/image" Target="../media/image68.png"/><Relationship Id="rId10" Type="http://schemas.microsoft.com/office/2007/relationships/hdphoto" Target="../media/hdphoto5.wdp"/><Relationship Id="rId19" Type="http://schemas.openxmlformats.org/officeDocument/2006/relationships/image" Target="../media/image66.png"/><Relationship Id="rId4" Type="http://schemas.microsoft.com/office/2007/relationships/hdphoto" Target="../media/hdphoto2.wdp"/><Relationship Id="rId9" Type="http://schemas.openxmlformats.org/officeDocument/2006/relationships/image" Target="../media/image61.jpeg"/><Relationship Id="rId14" Type="http://schemas.microsoft.com/office/2007/relationships/hdphoto" Target="../media/hdphoto7.wdp"/><Relationship Id="rId22" Type="http://schemas.microsoft.com/office/2007/relationships/hdphoto" Target="../media/hdphoto11.wdp"/></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1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9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5.xml"/></Relationships>
</file>

<file path=ppt/slides/_rels/slide3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7.xml"/><Relationship Id="rId1" Type="http://schemas.openxmlformats.org/officeDocument/2006/relationships/slideLayout" Target="../slideLayouts/slideLayout135.xml"/><Relationship Id="rId5" Type="http://schemas.openxmlformats.org/officeDocument/2006/relationships/image" Target="../media/image72.emf"/><Relationship Id="rId4" Type="http://schemas.openxmlformats.org/officeDocument/2006/relationships/image" Target="../media/image71.emf"/></Relationships>
</file>

<file path=ppt/slides/_rels/slide37.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2.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1.png"/><Relationship Id="rId2" Type="http://schemas.openxmlformats.org/officeDocument/2006/relationships/notesSlide" Target="../notesSlides/notesSlide28.xml"/><Relationship Id="rId16" Type="http://schemas.openxmlformats.org/officeDocument/2006/relationships/image" Target="../media/image85.PNG"/><Relationship Id="rId1" Type="http://schemas.openxmlformats.org/officeDocument/2006/relationships/slideLayout" Target="../slideLayouts/slideLayout126.xml"/><Relationship Id="rId6" Type="http://schemas.openxmlformats.org/officeDocument/2006/relationships/image" Target="../media/image76.png"/><Relationship Id="rId11" Type="http://schemas.microsoft.com/office/2007/relationships/hdphoto" Target="../media/hdphoto13.wdp"/><Relationship Id="rId5" Type="http://schemas.openxmlformats.org/officeDocument/2006/relationships/image" Target="../media/image75.png"/><Relationship Id="rId15" Type="http://schemas.openxmlformats.org/officeDocument/2006/relationships/image" Target="../media/image84.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1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5.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113.xml"/></Relationships>
</file>

<file path=ppt/slides/_rels/slide42.xml.rels><?xml version="1.0" encoding="UTF-8" standalone="yes"?>
<Relationships xmlns="http://schemas.openxmlformats.org/package/2006/relationships"><Relationship Id="rId3" Type="http://schemas.openxmlformats.org/officeDocument/2006/relationships/hyperlink" Target="https://myignite.techcommunity.microsoft.com/evaluations" TargetMode="External"/><Relationship Id="rId2" Type="http://schemas.openxmlformats.org/officeDocument/2006/relationships/hyperlink" Target="https://aka.ms/ignite.mobileapp" TargetMode="External"/><Relationship Id="rId1" Type="http://schemas.openxmlformats.org/officeDocument/2006/relationships/slideLayout" Target="../slideLayouts/slideLayout10.xml"/><Relationship Id="rId4" Type="http://schemas.openxmlformats.org/officeDocument/2006/relationships/image" Target="../media/image8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8.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9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90ECD-D8C5-4F37-A255-39FAB6B65107}"/>
              </a:ext>
            </a:extLst>
          </p:cNvPr>
          <p:cNvSpPr>
            <a:spLocks noGrp="1"/>
          </p:cNvSpPr>
          <p:nvPr>
            <p:ph type="title"/>
          </p:nvPr>
        </p:nvSpPr>
        <p:spPr/>
        <p:txBody>
          <a:bodyPr/>
          <a:lstStyle/>
          <a:p>
            <a:r>
              <a:rPr lang="en-US" dirty="0"/>
              <a:t>Microsoft Ignite</a:t>
            </a:r>
          </a:p>
        </p:txBody>
      </p:sp>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AF93A-BB4E-304D-9BBB-56E2C58868CC}"/>
              </a:ext>
            </a:extLst>
          </p:cNvPr>
          <p:cNvSpPr>
            <a:spLocks noGrp="1"/>
          </p:cNvSpPr>
          <p:nvPr>
            <p:ph type="title"/>
          </p:nvPr>
        </p:nvSpPr>
        <p:spPr/>
        <p:txBody>
          <a:bodyPr/>
          <a:lstStyle/>
          <a:p>
            <a:r>
              <a:rPr lang="en-US"/>
              <a:t>Azure Storage Account in the Cloud</a:t>
            </a:r>
          </a:p>
        </p:txBody>
      </p:sp>
      <p:grpSp>
        <p:nvGrpSpPr>
          <p:cNvPr id="3" name="Group 2">
            <a:extLst>
              <a:ext uri="{FF2B5EF4-FFF2-40B4-BE49-F238E27FC236}">
                <a16:creationId xmlns:a16="http://schemas.microsoft.com/office/drawing/2014/main" id="{43309A62-DFE0-4AE8-8489-6D9807148E32}"/>
              </a:ext>
            </a:extLst>
          </p:cNvPr>
          <p:cNvGrpSpPr/>
          <p:nvPr/>
        </p:nvGrpSpPr>
        <p:grpSpPr>
          <a:xfrm>
            <a:off x="882292" y="1634893"/>
            <a:ext cx="2033352" cy="3588214"/>
            <a:chOff x="882292" y="1634893"/>
            <a:chExt cx="2033352" cy="3588214"/>
          </a:xfrm>
        </p:grpSpPr>
        <p:sp>
          <p:nvSpPr>
            <p:cNvPr id="73" name="Rectangle 72">
              <a:extLst>
                <a:ext uri="{FF2B5EF4-FFF2-40B4-BE49-F238E27FC236}">
                  <a16:creationId xmlns:a16="http://schemas.microsoft.com/office/drawing/2014/main" id="{256520A8-4BBC-7549-85D3-843BD44B07EF}"/>
                </a:ext>
              </a:extLst>
            </p:cNvPr>
            <p:cNvSpPr/>
            <p:nvPr/>
          </p:nvSpPr>
          <p:spPr>
            <a:xfrm>
              <a:off x="922299" y="1634893"/>
              <a:ext cx="1991343" cy="2676746"/>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3BF0F301-6FC6-0142-BB17-FFCF813CDEB0}"/>
                </a:ext>
              </a:extLst>
            </p:cNvPr>
            <p:cNvSpPr txBox="1"/>
            <p:nvPr/>
          </p:nvSpPr>
          <p:spPr>
            <a:xfrm>
              <a:off x="944529" y="2982521"/>
              <a:ext cx="1940165" cy="531737"/>
            </a:xfrm>
            <a:prstGeom prst="rect">
              <a:avLst/>
            </a:prstGeom>
            <a:noFill/>
            <a:ln>
              <a:no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Blobs</a:t>
              </a:r>
            </a:p>
          </p:txBody>
        </p:sp>
        <p:pic>
          <p:nvPicPr>
            <p:cNvPr id="75" name="Picture 74" descr="Storage blob.png">
              <a:extLst>
                <a:ext uri="{FF2B5EF4-FFF2-40B4-BE49-F238E27FC236}">
                  <a16:creationId xmlns:a16="http://schemas.microsoft.com/office/drawing/2014/main" id="{3ED7D5D7-E128-2341-8B08-12D142B863B3}"/>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1299843" y="1779427"/>
              <a:ext cx="1178552" cy="1178557"/>
            </a:xfrm>
            <a:prstGeom prst="rect">
              <a:avLst/>
            </a:prstGeom>
            <a:noFill/>
            <a:ln>
              <a:noFill/>
            </a:ln>
          </p:spPr>
        </p:pic>
        <p:sp>
          <p:nvSpPr>
            <p:cNvPr id="76" name="Rectangle 75">
              <a:extLst>
                <a:ext uri="{FF2B5EF4-FFF2-40B4-BE49-F238E27FC236}">
                  <a16:creationId xmlns:a16="http://schemas.microsoft.com/office/drawing/2014/main" id="{0204AB29-2712-D746-B4E4-95B0659C1EE8}"/>
                </a:ext>
              </a:extLst>
            </p:cNvPr>
            <p:cNvSpPr/>
            <p:nvPr/>
          </p:nvSpPr>
          <p:spPr>
            <a:xfrm>
              <a:off x="929956" y="3424177"/>
              <a:ext cx="1969311" cy="531737"/>
            </a:xfrm>
            <a:prstGeom prst="rect">
              <a:avLst/>
            </a:prstGeom>
            <a:noFill/>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Object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access via REST</a:t>
              </a:r>
            </a:p>
          </p:txBody>
        </p:sp>
        <p:sp>
          <p:nvSpPr>
            <p:cNvPr id="77" name="Rectangle 76">
              <a:extLst>
                <a:ext uri="{FF2B5EF4-FFF2-40B4-BE49-F238E27FC236}">
                  <a16:creationId xmlns:a16="http://schemas.microsoft.com/office/drawing/2014/main" id="{3443CBB6-DD4D-2148-B770-13105E35D08F}"/>
                </a:ext>
              </a:extLst>
            </p:cNvPr>
            <p:cNvSpPr/>
            <p:nvPr/>
          </p:nvSpPr>
          <p:spPr>
            <a:xfrm>
              <a:off x="922300" y="4380279"/>
              <a:ext cx="1993344" cy="84282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B9E"/>
                  </a:solidFill>
                  <a:effectLst/>
                  <a:uLnTx/>
                  <a:uFillTx/>
                  <a:latin typeface="Segoe UI"/>
                  <a:ea typeface="+mn-ea"/>
                  <a:cs typeface="+mn-cs"/>
                </a:rPr>
                <a:t>Streaming &amp; random object access scenarios </a:t>
              </a:r>
            </a:p>
          </p:txBody>
        </p:sp>
        <p:sp>
          <p:nvSpPr>
            <p:cNvPr id="78" name="Rectangle 77">
              <a:extLst>
                <a:ext uri="{FF2B5EF4-FFF2-40B4-BE49-F238E27FC236}">
                  <a16:creationId xmlns:a16="http://schemas.microsoft.com/office/drawing/2014/main" id="{E29EC3FD-544C-6F40-9C88-1FF4E538C50F}"/>
                </a:ext>
              </a:extLst>
            </p:cNvPr>
            <p:cNvSpPr/>
            <p:nvPr/>
          </p:nvSpPr>
          <p:spPr>
            <a:xfrm>
              <a:off x="882292" y="4465979"/>
              <a:ext cx="2016977"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B008D28E-B6E1-BF42-A4D3-4DE59E205E30}"/>
              </a:ext>
            </a:extLst>
          </p:cNvPr>
          <p:cNvGrpSpPr/>
          <p:nvPr/>
        </p:nvGrpSpPr>
        <p:grpSpPr>
          <a:xfrm>
            <a:off x="2985644" y="1634893"/>
            <a:ext cx="1979647" cy="3585261"/>
            <a:chOff x="2653668" y="1721038"/>
            <a:chExt cx="2019086" cy="3644128"/>
          </a:xfrm>
          <a:solidFill>
            <a:srgbClr val="9900CC"/>
          </a:solidFill>
        </p:grpSpPr>
        <p:sp>
          <p:nvSpPr>
            <p:cNvPr id="80" name="Rectangle 79">
              <a:extLst>
                <a:ext uri="{FF2B5EF4-FFF2-40B4-BE49-F238E27FC236}">
                  <a16:creationId xmlns:a16="http://schemas.microsoft.com/office/drawing/2014/main" id="{D900F88D-86E1-964F-B5F7-EA6E32AB98E4}"/>
                </a:ext>
              </a:extLst>
            </p:cNvPr>
            <p:cNvSpPr/>
            <p:nvPr/>
          </p:nvSpPr>
          <p:spPr>
            <a:xfrm>
              <a:off x="2653668" y="4511572"/>
              <a:ext cx="2019086" cy="85359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B9E"/>
                  </a:solidFill>
                  <a:effectLst/>
                  <a:uLnTx/>
                  <a:uFillTx/>
                  <a:latin typeface="Segoe UI"/>
                  <a:ea typeface="+mn-ea"/>
                  <a:cs typeface="+mn-cs"/>
                </a:rPr>
                <a:t>Lift &amp; shift scenarios</a:t>
              </a:r>
            </a:p>
          </p:txBody>
        </p:sp>
        <p:sp>
          <p:nvSpPr>
            <p:cNvPr id="81" name="Rectangle 80">
              <a:extLst>
                <a:ext uri="{FF2B5EF4-FFF2-40B4-BE49-F238E27FC236}">
                  <a16:creationId xmlns:a16="http://schemas.microsoft.com/office/drawing/2014/main" id="{4D1E38F2-572D-0B41-AD77-448216BB3136}"/>
                </a:ext>
              </a:extLst>
            </p:cNvPr>
            <p:cNvSpPr/>
            <p:nvPr/>
          </p:nvSpPr>
          <p:spPr>
            <a:xfrm>
              <a:off x="2662171" y="1721038"/>
              <a:ext cx="2002964" cy="2723837"/>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ADEF2507-E15D-F341-AA71-47449836593E}"/>
                </a:ext>
              </a:extLst>
            </p:cNvPr>
            <p:cNvSpPr txBox="1"/>
            <p:nvPr/>
          </p:nvSpPr>
          <p:spPr>
            <a:xfrm>
              <a:off x="2681812" y="3093344"/>
              <a:ext cx="1949976" cy="542330"/>
            </a:xfrm>
            <a:prstGeom prst="rect">
              <a:avLst/>
            </a:prstGeom>
            <a:noFill/>
            <a:ln>
              <a:no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Files</a:t>
              </a:r>
            </a:p>
          </p:txBody>
        </p:sp>
        <p:pic>
          <p:nvPicPr>
            <p:cNvPr id="83" name="Picture 82" descr="Storage blob.png">
              <a:extLst>
                <a:ext uri="{FF2B5EF4-FFF2-40B4-BE49-F238E27FC236}">
                  <a16:creationId xmlns:a16="http://schemas.microsoft.com/office/drawing/2014/main" id="{4DCF83DE-E236-A543-943F-102E8FF0E030}"/>
                </a:ext>
              </a:extLst>
            </p:cNvPr>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3049617" y="1897062"/>
              <a:ext cx="1119698" cy="1119702"/>
            </a:xfrm>
            <a:prstGeom prst="rect">
              <a:avLst/>
            </a:prstGeom>
            <a:noFill/>
            <a:ln>
              <a:noFill/>
            </a:ln>
          </p:spPr>
        </p:pic>
        <p:sp>
          <p:nvSpPr>
            <p:cNvPr id="84" name="Rectangle 83">
              <a:extLst>
                <a:ext uri="{FF2B5EF4-FFF2-40B4-BE49-F238E27FC236}">
                  <a16:creationId xmlns:a16="http://schemas.microsoft.com/office/drawing/2014/main" id="{D2F088A3-84C1-AA4D-BBB9-332AEB2BE8DD}"/>
                </a:ext>
              </a:extLst>
            </p:cNvPr>
            <p:cNvSpPr/>
            <p:nvPr/>
          </p:nvSpPr>
          <p:spPr>
            <a:xfrm>
              <a:off x="2675991" y="3523697"/>
              <a:ext cx="1961617" cy="542330"/>
            </a:xfrm>
            <a:prstGeom prst="rect">
              <a:avLst/>
            </a:prstGeom>
            <a:noFill/>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File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access via SMB, REST</a:t>
              </a:r>
            </a:p>
          </p:txBody>
        </p:sp>
        <p:sp>
          <p:nvSpPr>
            <p:cNvPr id="85" name="Rectangle 84">
              <a:extLst>
                <a:ext uri="{FF2B5EF4-FFF2-40B4-BE49-F238E27FC236}">
                  <a16:creationId xmlns:a16="http://schemas.microsoft.com/office/drawing/2014/main" id="{7547AEB1-F5E2-A542-8313-CE05942DB8F6}"/>
                </a:ext>
              </a:extLst>
            </p:cNvPr>
            <p:cNvSpPr/>
            <p:nvPr/>
          </p:nvSpPr>
          <p:spPr>
            <a:xfrm>
              <a:off x="2662170" y="4653086"/>
              <a:ext cx="1994056" cy="31390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A1856B61-56C5-E844-81D1-E9F301FBD441}"/>
              </a:ext>
            </a:extLst>
          </p:cNvPr>
          <p:cNvGrpSpPr/>
          <p:nvPr/>
        </p:nvGrpSpPr>
        <p:grpSpPr>
          <a:xfrm>
            <a:off x="9168383" y="1636382"/>
            <a:ext cx="2017572" cy="3572663"/>
            <a:chOff x="4713230" y="1710000"/>
            <a:chExt cx="2057766" cy="3643837"/>
          </a:xfrm>
          <a:solidFill>
            <a:schemeClr val="accent2"/>
          </a:solidFill>
        </p:grpSpPr>
        <p:sp>
          <p:nvSpPr>
            <p:cNvPr id="87" name="Rectangle 86">
              <a:extLst>
                <a:ext uri="{FF2B5EF4-FFF2-40B4-BE49-F238E27FC236}">
                  <a16:creationId xmlns:a16="http://schemas.microsoft.com/office/drawing/2014/main" id="{6C4C1E9D-1322-FD4A-B0EC-FA4449F54262}"/>
                </a:ext>
              </a:extLst>
            </p:cNvPr>
            <p:cNvSpPr/>
            <p:nvPr/>
          </p:nvSpPr>
          <p:spPr>
            <a:xfrm>
              <a:off x="4713230" y="1710000"/>
              <a:ext cx="2057765" cy="2723837"/>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C6021F04-6DA9-C14A-9C9F-975B252F5776}"/>
                </a:ext>
              </a:extLst>
            </p:cNvPr>
            <p:cNvSpPr txBox="1"/>
            <p:nvPr/>
          </p:nvSpPr>
          <p:spPr>
            <a:xfrm>
              <a:off x="4780366" y="3082957"/>
              <a:ext cx="1937282" cy="542330"/>
            </a:xfrm>
            <a:prstGeom prst="rect">
              <a:avLst/>
            </a:prstGeom>
            <a:noFill/>
            <a:ln>
              <a:no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Disks</a:t>
              </a:r>
            </a:p>
          </p:txBody>
        </p:sp>
        <p:pic>
          <p:nvPicPr>
            <p:cNvPr id="89" name="Picture 88">
              <a:extLst>
                <a:ext uri="{FF2B5EF4-FFF2-40B4-BE49-F238E27FC236}">
                  <a16:creationId xmlns:a16="http://schemas.microsoft.com/office/drawing/2014/main" id="{A9E316F7-F9B3-B847-AF6B-CB6E88CDEE45}"/>
                </a:ext>
              </a:extLst>
            </p:cNvPr>
            <p:cNvPicPr>
              <a:picLocks noChangeAspect="1"/>
            </p:cNvPicPr>
            <p:nvPr/>
          </p:nvPicPr>
          <p:blipFill>
            <a:blip r:embed="rId5"/>
            <a:stretch>
              <a:fillRect/>
            </a:stretch>
          </p:blipFill>
          <p:spPr>
            <a:xfrm>
              <a:off x="5522118" y="3344408"/>
              <a:ext cx="9714" cy="9714"/>
            </a:xfrm>
            <a:prstGeom prst="rect">
              <a:avLst/>
            </a:prstGeom>
            <a:grpFill/>
            <a:ln>
              <a:noFill/>
            </a:ln>
          </p:spPr>
        </p:pic>
        <p:pic>
          <p:nvPicPr>
            <p:cNvPr id="90" name="Picture 89" descr="Storage blob.png">
              <a:extLst>
                <a:ext uri="{FF2B5EF4-FFF2-40B4-BE49-F238E27FC236}">
                  <a16:creationId xmlns:a16="http://schemas.microsoft.com/office/drawing/2014/main" id="{E940ECD2-B652-9D4C-AEB3-5735AA2F9917}"/>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5116295" y="1897062"/>
              <a:ext cx="1208405" cy="1208410"/>
            </a:xfrm>
            <a:prstGeom prst="rect">
              <a:avLst/>
            </a:prstGeom>
            <a:noFill/>
            <a:ln>
              <a:noFill/>
            </a:ln>
          </p:spPr>
        </p:pic>
        <p:sp>
          <p:nvSpPr>
            <p:cNvPr id="91" name="Rectangle 90">
              <a:extLst>
                <a:ext uri="{FF2B5EF4-FFF2-40B4-BE49-F238E27FC236}">
                  <a16:creationId xmlns:a16="http://schemas.microsoft.com/office/drawing/2014/main" id="{D5A5C2ED-9089-CD40-815F-BF027ABA2A3A}"/>
                </a:ext>
              </a:extLst>
            </p:cNvPr>
            <p:cNvSpPr/>
            <p:nvPr/>
          </p:nvSpPr>
          <p:spPr>
            <a:xfrm>
              <a:off x="4780366" y="3543246"/>
              <a:ext cx="1937282" cy="766415"/>
            </a:xfrm>
            <a:prstGeom prst="rect">
              <a:avLst/>
            </a:prstGeom>
            <a:noFill/>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IaaS VM VHD/ disks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access via REST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CD6C5FC3-855F-9441-967D-E3499F4DE8DB}"/>
                </a:ext>
              </a:extLst>
            </p:cNvPr>
            <p:cNvSpPr/>
            <p:nvPr/>
          </p:nvSpPr>
          <p:spPr>
            <a:xfrm>
              <a:off x="4713230" y="4512451"/>
              <a:ext cx="2057766" cy="84138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B9E"/>
                  </a:solidFill>
                  <a:effectLst/>
                  <a:uLnTx/>
                  <a:uFillTx/>
                  <a:latin typeface="Segoe UI"/>
                  <a:ea typeface="+mn-ea"/>
                  <a:cs typeface="+mn-cs"/>
                </a:rPr>
                <a:t>Persistent disks for VMs</a:t>
              </a:r>
            </a:p>
          </p:txBody>
        </p:sp>
      </p:grpSp>
      <p:grpSp>
        <p:nvGrpSpPr>
          <p:cNvPr id="94" name="Group 93">
            <a:extLst>
              <a:ext uri="{FF2B5EF4-FFF2-40B4-BE49-F238E27FC236}">
                <a16:creationId xmlns:a16="http://schemas.microsoft.com/office/drawing/2014/main" id="{1BEC9074-AFFC-2449-9F45-F768E61ECEEF}"/>
              </a:ext>
            </a:extLst>
          </p:cNvPr>
          <p:cNvGrpSpPr/>
          <p:nvPr/>
        </p:nvGrpSpPr>
        <p:grpSpPr>
          <a:xfrm>
            <a:off x="6961706" y="1636383"/>
            <a:ext cx="2215697" cy="3572662"/>
            <a:chOff x="6708940" y="1710000"/>
            <a:chExt cx="2259838" cy="3643836"/>
          </a:xfrm>
        </p:grpSpPr>
        <p:sp>
          <p:nvSpPr>
            <p:cNvPr id="95" name="Rectangle 94">
              <a:extLst>
                <a:ext uri="{FF2B5EF4-FFF2-40B4-BE49-F238E27FC236}">
                  <a16:creationId xmlns:a16="http://schemas.microsoft.com/office/drawing/2014/main" id="{15102807-9590-7149-8A99-B9866DBCF934}"/>
                </a:ext>
              </a:extLst>
            </p:cNvPr>
            <p:cNvSpPr/>
            <p:nvPr/>
          </p:nvSpPr>
          <p:spPr>
            <a:xfrm>
              <a:off x="6874677" y="1710000"/>
              <a:ext cx="1990055" cy="2723837"/>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TextBox 95">
              <a:extLst>
                <a:ext uri="{FF2B5EF4-FFF2-40B4-BE49-F238E27FC236}">
                  <a16:creationId xmlns:a16="http://schemas.microsoft.com/office/drawing/2014/main" id="{FAB6D0EB-A961-FD47-ACF7-332A9ACF9A47}"/>
                </a:ext>
              </a:extLst>
            </p:cNvPr>
            <p:cNvSpPr txBox="1"/>
            <p:nvPr/>
          </p:nvSpPr>
          <p:spPr>
            <a:xfrm>
              <a:off x="6907686" y="3097577"/>
              <a:ext cx="1957047" cy="542330"/>
            </a:xfrm>
            <a:prstGeom prst="rect">
              <a:avLst/>
            </a:prstGeom>
            <a:noFill/>
            <a:ln>
              <a:no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Tables</a:t>
              </a:r>
            </a:p>
          </p:txBody>
        </p:sp>
        <p:pic>
          <p:nvPicPr>
            <p:cNvPr id="97" name="Picture 96" descr="Storage table.png">
              <a:extLst>
                <a:ext uri="{FF2B5EF4-FFF2-40B4-BE49-F238E27FC236}">
                  <a16:creationId xmlns:a16="http://schemas.microsoft.com/office/drawing/2014/main" id="{F222E169-3B8F-944D-84C7-527107AD99D5}"/>
                </a:ext>
              </a:extLst>
            </p:cNvPr>
            <p:cNvPicPr>
              <a:picLocks noChangeAspect="1"/>
            </p:cNvPicPr>
            <p:nvPr/>
          </p:nvPicPr>
          <p:blipFill>
            <a:blip r:embed="rId6" cstate="screen">
              <a:biLevel thresh="25000"/>
              <a:extLst>
                <a:ext uri="{28A0092B-C50C-407E-A947-70E740481C1C}">
                  <a14:useLocalDpi xmlns:a14="http://schemas.microsoft.com/office/drawing/2010/main"/>
                </a:ext>
              </a:extLst>
            </a:blip>
            <a:stretch>
              <a:fillRect/>
            </a:stretch>
          </p:blipFill>
          <p:spPr>
            <a:xfrm>
              <a:off x="7218070" y="1897062"/>
              <a:ext cx="1135163" cy="1135159"/>
            </a:xfrm>
            <a:prstGeom prst="rect">
              <a:avLst/>
            </a:prstGeom>
            <a:noFill/>
          </p:spPr>
        </p:pic>
        <p:sp>
          <p:nvSpPr>
            <p:cNvPr id="98" name="Rectangle 97">
              <a:extLst>
                <a:ext uri="{FF2B5EF4-FFF2-40B4-BE49-F238E27FC236}">
                  <a16:creationId xmlns:a16="http://schemas.microsoft.com/office/drawing/2014/main" id="{83A40C45-DD8D-1441-9DE2-21911B6B3302}"/>
                </a:ext>
              </a:extLst>
            </p:cNvPr>
            <p:cNvSpPr/>
            <p:nvPr/>
          </p:nvSpPr>
          <p:spPr>
            <a:xfrm>
              <a:off x="6907686" y="3597789"/>
              <a:ext cx="1957047" cy="531812"/>
            </a:xfrm>
            <a:prstGeom prst="rect">
              <a:avLst/>
            </a:prstGeom>
            <a:noFill/>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NOSQL storage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access via REST</a:t>
              </a:r>
            </a:p>
          </p:txBody>
        </p:sp>
        <p:sp>
          <p:nvSpPr>
            <p:cNvPr id="99" name="Rectangle 98">
              <a:extLst>
                <a:ext uri="{FF2B5EF4-FFF2-40B4-BE49-F238E27FC236}">
                  <a16:creationId xmlns:a16="http://schemas.microsoft.com/office/drawing/2014/main" id="{97D0CC1B-CA5C-424B-9D2D-DCF878B641B0}"/>
                </a:ext>
              </a:extLst>
            </p:cNvPr>
            <p:cNvSpPr/>
            <p:nvPr/>
          </p:nvSpPr>
          <p:spPr>
            <a:xfrm>
              <a:off x="6874677" y="4512450"/>
              <a:ext cx="2004411" cy="84138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B9E"/>
                  </a:solidFill>
                  <a:effectLst/>
                  <a:uLnTx/>
                  <a:uFillTx/>
                  <a:latin typeface="Segoe UI"/>
                  <a:ea typeface="+mn-ea"/>
                  <a:cs typeface="+mn-cs"/>
                </a:rPr>
                <a:t>Key / Value Store</a:t>
              </a:r>
            </a:p>
          </p:txBody>
        </p:sp>
        <p:sp>
          <p:nvSpPr>
            <p:cNvPr id="100" name="Rectangle 99">
              <a:extLst>
                <a:ext uri="{FF2B5EF4-FFF2-40B4-BE49-F238E27FC236}">
                  <a16:creationId xmlns:a16="http://schemas.microsoft.com/office/drawing/2014/main" id="{567190B3-5925-9A40-9C7D-CF100C5121C9}"/>
                </a:ext>
              </a:extLst>
            </p:cNvPr>
            <p:cNvSpPr/>
            <p:nvPr/>
          </p:nvSpPr>
          <p:spPr>
            <a:xfrm>
              <a:off x="6708940" y="4626500"/>
              <a:ext cx="2259838" cy="31824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811030DF-3FAD-174F-9AEF-632907F2F2A5}"/>
              </a:ext>
            </a:extLst>
          </p:cNvPr>
          <p:cNvGrpSpPr/>
          <p:nvPr/>
        </p:nvGrpSpPr>
        <p:grpSpPr>
          <a:xfrm>
            <a:off x="4958620" y="1636382"/>
            <a:ext cx="2215697" cy="3572663"/>
            <a:chOff x="8858944" y="1710000"/>
            <a:chExt cx="2259838" cy="3643837"/>
          </a:xfrm>
        </p:grpSpPr>
        <p:sp>
          <p:nvSpPr>
            <p:cNvPr id="102" name="Rectangle 101">
              <a:extLst>
                <a:ext uri="{FF2B5EF4-FFF2-40B4-BE49-F238E27FC236}">
                  <a16:creationId xmlns:a16="http://schemas.microsoft.com/office/drawing/2014/main" id="{BC3D8518-02E7-1A4B-9122-2AA4E9C8D614}"/>
                </a:ext>
              </a:extLst>
            </p:cNvPr>
            <p:cNvSpPr/>
            <p:nvPr/>
          </p:nvSpPr>
          <p:spPr>
            <a:xfrm>
              <a:off x="8938619" y="1710000"/>
              <a:ext cx="2071013" cy="2723837"/>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TextBox 102">
              <a:extLst>
                <a:ext uri="{FF2B5EF4-FFF2-40B4-BE49-F238E27FC236}">
                  <a16:creationId xmlns:a16="http://schemas.microsoft.com/office/drawing/2014/main" id="{B7EBDE54-8B69-8643-B0DC-1812D5D6DFD7}"/>
                </a:ext>
              </a:extLst>
            </p:cNvPr>
            <p:cNvSpPr txBox="1"/>
            <p:nvPr/>
          </p:nvSpPr>
          <p:spPr>
            <a:xfrm>
              <a:off x="8972840" y="3087065"/>
              <a:ext cx="2016948" cy="542330"/>
            </a:xfrm>
            <a:prstGeom prst="rect">
              <a:avLst/>
            </a:prstGeom>
            <a:noFill/>
            <a:ln>
              <a:no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Queues</a:t>
              </a:r>
            </a:p>
          </p:txBody>
        </p:sp>
        <p:pic>
          <p:nvPicPr>
            <p:cNvPr id="104" name="Picture 103" descr="Storage queue.png">
              <a:extLst>
                <a:ext uri="{FF2B5EF4-FFF2-40B4-BE49-F238E27FC236}">
                  <a16:creationId xmlns:a16="http://schemas.microsoft.com/office/drawing/2014/main" id="{D5772163-25BB-5248-A114-3C1FA335FB6A}"/>
                </a:ext>
              </a:extLst>
            </p:cNvPr>
            <p:cNvPicPr>
              <a:picLocks noChangeAspect="1"/>
            </p:cNvPicPr>
            <p:nvPr/>
          </p:nvPicPr>
          <p:blipFill>
            <a:blip r:embed="rId7" cstate="screen">
              <a:biLevel thresh="25000"/>
              <a:extLst>
                <a:ext uri="{28A0092B-C50C-407E-A947-70E740481C1C}">
                  <a14:useLocalDpi xmlns:a14="http://schemas.microsoft.com/office/drawing/2010/main"/>
                </a:ext>
              </a:extLst>
            </a:blip>
            <a:stretch>
              <a:fillRect/>
            </a:stretch>
          </p:blipFill>
          <p:spPr>
            <a:xfrm>
              <a:off x="9351476" y="1897063"/>
              <a:ext cx="1196282" cy="1196282"/>
            </a:xfrm>
            <a:prstGeom prst="rect">
              <a:avLst/>
            </a:prstGeom>
            <a:noFill/>
          </p:spPr>
        </p:pic>
        <p:sp>
          <p:nvSpPr>
            <p:cNvPr id="105" name="Rectangle 104">
              <a:extLst>
                <a:ext uri="{FF2B5EF4-FFF2-40B4-BE49-F238E27FC236}">
                  <a16:creationId xmlns:a16="http://schemas.microsoft.com/office/drawing/2014/main" id="{4FCD81C6-6AE3-D74E-9F60-25CFAE7CB4B3}"/>
                </a:ext>
              </a:extLst>
            </p:cNvPr>
            <p:cNvSpPr/>
            <p:nvPr/>
          </p:nvSpPr>
          <p:spPr>
            <a:xfrm>
              <a:off x="8964596" y="3567914"/>
              <a:ext cx="2033436" cy="542330"/>
            </a:xfrm>
            <a:prstGeom prst="rect">
              <a:avLst/>
            </a:prstGeom>
            <a:noFill/>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Reliable messaging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access via REST</a:t>
              </a:r>
            </a:p>
          </p:txBody>
        </p:sp>
        <p:sp>
          <p:nvSpPr>
            <p:cNvPr id="106" name="Rectangle 105">
              <a:extLst>
                <a:ext uri="{FF2B5EF4-FFF2-40B4-BE49-F238E27FC236}">
                  <a16:creationId xmlns:a16="http://schemas.microsoft.com/office/drawing/2014/main" id="{32BE931B-5082-A947-8EE0-0BDE41D7F1E8}"/>
                </a:ext>
              </a:extLst>
            </p:cNvPr>
            <p:cNvSpPr/>
            <p:nvPr/>
          </p:nvSpPr>
          <p:spPr>
            <a:xfrm>
              <a:off x="8946237" y="4512451"/>
              <a:ext cx="2063395" cy="84138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B9E"/>
                  </a:solidFill>
                  <a:effectLst/>
                  <a:uLnTx/>
                  <a:uFillTx/>
                  <a:latin typeface="Segoe UI"/>
                  <a:ea typeface="+mn-ea"/>
                  <a:cs typeface="+mn-cs"/>
                </a:rPr>
                <a:t>Scheduling async tasks</a:t>
              </a:r>
            </a:p>
          </p:txBody>
        </p:sp>
        <p:sp>
          <p:nvSpPr>
            <p:cNvPr id="107" name="Rectangle 106">
              <a:extLst>
                <a:ext uri="{FF2B5EF4-FFF2-40B4-BE49-F238E27FC236}">
                  <a16:creationId xmlns:a16="http://schemas.microsoft.com/office/drawing/2014/main" id="{3C7B8BE4-4447-9D47-9E43-F75608784D3B}"/>
                </a:ext>
              </a:extLst>
            </p:cNvPr>
            <p:cNvSpPr/>
            <p:nvPr/>
          </p:nvSpPr>
          <p:spPr>
            <a:xfrm>
              <a:off x="8858944" y="4639936"/>
              <a:ext cx="2259838" cy="31824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8" name="Rectangle 107">
            <a:extLst>
              <a:ext uri="{FF2B5EF4-FFF2-40B4-BE49-F238E27FC236}">
                <a16:creationId xmlns:a16="http://schemas.microsoft.com/office/drawing/2014/main" id="{74B238AB-2E1C-EB4F-AEBA-FB28651F5A31}"/>
              </a:ext>
            </a:extLst>
          </p:cNvPr>
          <p:cNvSpPr/>
          <p:nvPr/>
        </p:nvSpPr>
        <p:spPr bwMode="auto">
          <a:xfrm>
            <a:off x="922299" y="5289528"/>
            <a:ext cx="10263655" cy="927647"/>
          </a:xfrm>
          <a:prstGeom prst="rect">
            <a:avLst/>
          </a:prstGeom>
          <a:solidFill>
            <a:srgbClr val="005B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marL="0" marR="0" lvl="0" indent="0" algn="ctr" defTabSz="839979" rtl="0" eaLnBrk="1" fontAlgn="base" latinLnBrk="0" hangingPunct="1">
              <a:lnSpc>
                <a:spcPct val="100000"/>
              </a:lnSpc>
              <a:spcBef>
                <a:spcPct val="0"/>
              </a:spcBef>
              <a:spcAft>
                <a:spcPct val="0"/>
              </a:spcAft>
              <a:buClrTx/>
              <a:buSzTx/>
              <a:buFontTx/>
              <a:buNone/>
              <a:tabLst/>
              <a:defRPr/>
            </a:pPr>
            <a:r>
              <a:rPr kumimoji="0" lang="en-US" sz="274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and distributed storage system</a:t>
            </a:r>
          </a:p>
          <a:p>
            <a:pPr marL="0" marR="0" lvl="0" indent="0" algn="ctr" defTabSz="839979" rtl="0" eaLnBrk="1" fontAlgn="base" latinLnBrk="0" hangingPunct="1">
              <a:lnSpc>
                <a:spcPct val="100000"/>
              </a:lnSpc>
              <a:spcBef>
                <a:spcPct val="0"/>
              </a:spcBef>
              <a:spcAft>
                <a:spcPct val="0"/>
              </a:spcAft>
              <a:buClrTx/>
              <a:buSzTx/>
              <a:buFontTx/>
              <a:buNone/>
              <a:tabLst/>
              <a:defRPr/>
            </a:pPr>
            <a:r>
              <a:rPr kumimoji="0" lang="en-US" sz="173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Durability, encryption at rest, strongly consistent replication, fault tolerance, auto load-balancing</a:t>
            </a:r>
          </a:p>
        </p:txBody>
      </p:sp>
    </p:spTree>
    <p:extLst>
      <p:ext uri="{BB962C8B-B14F-4D97-AF65-F5344CB8AC3E}">
        <p14:creationId xmlns:p14="http://schemas.microsoft.com/office/powerpoint/2010/main" val="2814667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10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fade">
                                      <p:cBhvr>
                                        <p:cTn id="17" dur="10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fade">
                                      <p:cBhvr>
                                        <p:cTn id="22" dur="1000"/>
                                        <p:tgtEl>
                                          <p:spTgt spid="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10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8"/>
                                        </p:tgtEl>
                                        <p:attrNameLst>
                                          <p:attrName>style.visibility</p:attrName>
                                        </p:attrNameLst>
                                      </p:cBhvr>
                                      <p:to>
                                        <p:strVal val="visible"/>
                                      </p:to>
                                    </p:set>
                                    <p:animEffect transition="in" filter="fade">
                                      <p:cBhvr>
                                        <p:cTn id="3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grey circle"/>
          <p:cNvSpPr/>
          <p:nvPr/>
        </p:nvSpPr>
        <p:spPr bwMode="auto">
          <a:xfrm>
            <a:off x="1795627" y="1776369"/>
            <a:ext cx="3558753" cy="3560390"/>
          </a:xfrm>
          <a:prstGeom prst="ellipse">
            <a:avLst/>
          </a:prstGeom>
          <a:noFill/>
          <a:ln w="142875">
            <a:solidFill>
              <a:schemeClr val="bg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9275" tIns="39637" rIns="79275" bIns="39637" numCol="1" rtlCol="0" anchor="ctr" anchorCtr="0" compatLnSpc="1">
            <a:prstTxWarp prst="textNoShape">
              <a:avLst/>
            </a:prstTxWarp>
          </a:bodyPr>
          <a:lstStyle/>
          <a:p>
            <a:pPr marL="0" marR="0" lvl="0" indent="0" algn="ctr" defTabSz="792495" rtl="0" eaLnBrk="1" fontAlgn="base" latinLnBrk="0" hangingPunct="1">
              <a:lnSpc>
                <a:spcPct val="90000"/>
              </a:lnSpc>
              <a:spcBef>
                <a:spcPct val="0"/>
              </a:spcBef>
              <a:spcAft>
                <a:spcPct val="0"/>
              </a:spcAft>
              <a:buClrTx/>
              <a:buSzTx/>
              <a:buFontTx/>
              <a:buNone/>
              <a:tabLst/>
              <a:defRPr/>
            </a:pPr>
            <a:endParaRPr kumimoji="0" lang="en-US" sz="1700" b="0" i="0" u="none" strike="noStrike" kern="0" cap="none" spc="-44" normalizeH="0" baseline="0" noProof="0">
              <a:ln>
                <a:noFill/>
              </a:ln>
              <a:gradFill>
                <a:gsLst>
                  <a:gs pos="0">
                    <a:srgbClr val="EFEFEF"/>
                  </a:gs>
                  <a:gs pos="100000">
                    <a:srgbClr val="EFEFEF"/>
                  </a:gs>
                </a:gsLst>
                <a:lin ang="5400000" scaled="0"/>
              </a:gradFill>
              <a:effectLst/>
              <a:uLnTx/>
              <a:uFillTx/>
              <a:latin typeface="Segoe UI"/>
              <a:ea typeface="+mn-ea"/>
              <a:cs typeface="+mn-cs"/>
            </a:endParaRPr>
          </a:p>
        </p:txBody>
      </p:sp>
      <p:sp>
        <p:nvSpPr>
          <p:cNvPr id="10" name="Title 1"/>
          <p:cNvSpPr txBox="1">
            <a:spLocks/>
          </p:cNvSpPr>
          <p:nvPr/>
        </p:nvSpPr>
        <p:spPr>
          <a:xfrm>
            <a:off x="474667" y="133718"/>
            <a:ext cx="11078251" cy="1325375"/>
          </a:xfrm>
          <a:prstGeom prst="rect">
            <a:avLst/>
          </a:prstGeom>
        </p:spPr>
        <p:txBody>
          <a:bodyPr vert="horz" lIns="91427" tIns="45713" rIns="91427" bIns="45713"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pPr marL="0" marR="0" lvl="0" indent="0" algn="l" defTabSz="896386" rtl="0" eaLnBrk="1" fontAlgn="auto" latinLnBrk="0" hangingPunct="1">
              <a:lnSpc>
                <a:spcPct val="90000"/>
              </a:lnSpc>
              <a:spcBef>
                <a:spcPct val="0"/>
              </a:spcBef>
              <a:spcAft>
                <a:spcPts val="0"/>
              </a:spcAft>
              <a:buClrTx/>
              <a:buSzTx/>
              <a:buFontTx/>
              <a:buNone/>
              <a:tabLst/>
              <a:defRPr/>
            </a:pPr>
            <a:endParaRPr kumimoji="0" lang="en-US" sz="5399" b="0" i="0" u="none" strike="noStrike" kern="1200" cap="none" spc="0" normalizeH="0" baseline="0" noProof="0">
              <a:ln>
                <a:noFill/>
              </a:ln>
              <a:solidFill>
                <a:srgbClr val="247BC2"/>
              </a:solidFill>
              <a:effectLst/>
              <a:uLnTx/>
              <a:uFillTx/>
              <a:latin typeface="Segoe UI Semibold"/>
              <a:ea typeface="+mj-ea"/>
              <a:cs typeface="+mj-cs"/>
            </a:endParaRPr>
          </a:p>
        </p:txBody>
      </p:sp>
      <p:cxnSp>
        <p:nvCxnSpPr>
          <p:cNvPr id="37" name="Straight Connector 36"/>
          <p:cNvCxnSpPr/>
          <p:nvPr/>
        </p:nvCxnSpPr>
        <p:spPr>
          <a:xfrm flipV="1">
            <a:off x="7105545" y="1502958"/>
            <a:ext cx="0" cy="4498273"/>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776896" y="3092904"/>
            <a:ext cx="1142838" cy="1139856"/>
            <a:chOff x="4754458" y="2998503"/>
            <a:chExt cx="1143000" cy="1140017"/>
          </a:xfrm>
          <a:solidFill>
            <a:srgbClr val="0171B0"/>
          </a:solidFill>
        </p:grpSpPr>
        <p:sp>
          <p:nvSpPr>
            <p:cNvPr id="41" name="Rectangle 40"/>
            <p:cNvSpPr/>
            <p:nvPr/>
          </p:nvSpPr>
          <p:spPr>
            <a:xfrm>
              <a:off x="4754458" y="2998503"/>
              <a:ext cx="1143000" cy="114001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9" name="Picture 38"/>
            <p:cNvPicPr>
              <a:picLocks noChangeAspect="1"/>
            </p:cNvPicPr>
            <p:nvPr/>
          </p:nvPicPr>
          <p:blipFill>
            <a:blip r:embed="rId3">
              <a:biLevel thresh="25000"/>
            </a:blip>
            <a:stretch>
              <a:fillRect/>
            </a:stretch>
          </p:blipFill>
          <p:spPr>
            <a:xfrm>
              <a:off x="4825114" y="3100463"/>
              <a:ext cx="1013888" cy="935312"/>
            </a:xfrm>
            <a:prstGeom prst="roundRect">
              <a:avLst/>
            </a:prstGeom>
            <a:grpFill/>
          </p:spPr>
        </p:pic>
        <p:sp>
          <p:nvSpPr>
            <p:cNvPr id="40" name="TextBox 152"/>
            <p:cNvSpPr txBox="1"/>
            <p:nvPr/>
          </p:nvSpPr>
          <p:spPr>
            <a:xfrm>
              <a:off x="5021834" y="3271713"/>
              <a:ext cx="596037" cy="442737"/>
            </a:xfrm>
            <a:prstGeom prst="roundRect">
              <a:avLst/>
            </a:prstGeom>
            <a:grp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Azure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Portal</a:t>
              </a:r>
            </a:p>
          </p:txBody>
        </p:sp>
      </p:grpSp>
      <p:grpSp>
        <p:nvGrpSpPr>
          <p:cNvPr id="3" name="Group 2"/>
          <p:cNvGrpSpPr/>
          <p:nvPr/>
        </p:nvGrpSpPr>
        <p:grpSpPr>
          <a:xfrm>
            <a:off x="4786895" y="2418768"/>
            <a:ext cx="1553856" cy="2553065"/>
            <a:chOff x="1243410" y="2304323"/>
            <a:chExt cx="1554076" cy="2553427"/>
          </a:xfrm>
        </p:grpSpPr>
        <p:sp>
          <p:nvSpPr>
            <p:cNvPr id="24" name="Rectangle: Rounded Corners 23"/>
            <p:cNvSpPr/>
            <p:nvPr/>
          </p:nvSpPr>
          <p:spPr>
            <a:xfrm>
              <a:off x="1243410" y="2304323"/>
              <a:ext cx="1554076" cy="2553427"/>
            </a:xfrm>
            <a:prstGeom prst="round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45" name="Group 44"/>
            <p:cNvGrpSpPr/>
            <p:nvPr/>
          </p:nvGrpSpPr>
          <p:grpSpPr>
            <a:xfrm>
              <a:off x="1566243" y="2380992"/>
              <a:ext cx="940524" cy="940523"/>
              <a:chOff x="2536162" y="4969433"/>
              <a:chExt cx="889279" cy="889279"/>
            </a:xfrm>
          </p:grpSpPr>
          <p:sp>
            <p:nvSpPr>
              <p:cNvPr id="46" name="Oval 45"/>
              <p:cNvSpPr/>
              <p:nvPr/>
            </p:nvSpPr>
            <p:spPr>
              <a:xfrm>
                <a:off x="2536162" y="4969433"/>
                <a:ext cx="889279" cy="88927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mn-cs"/>
                </a:endParaRPr>
              </a:p>
            </p:txBody>
          </p:sp>
          <p:pic>
            <p:nvPicPr>
              <p:cNvPr id="47" name="Picture 46"/>
              <p:cNvPicPr>
                <a:picLocks noChangeAspect="1"/>
              </p:cNvPicPr>
              <p:nvPr/>
            </p:nvPicPr>
            <p:blipFill>
              <a:blip r:embed="rId4"/>
              <a:stretch>
                <a:fillRect/>
              </a:stretch>
            </p:blipFill>
            <p:spPr>
              <a:xfrm>
                <a:off x="2995121" y="5392799"/>
                <a:ext cx="264522" cy="268765"/>
              </a:xfrm>
              <a:prstGeom prst="rect">
                <a:avLst/>
              </a:prstGeom>
            </p:spPr>
          </p:pic>
          <p:sp>
            <p:nvSpPr>
              <p:cNvPr id="48" name="TextBox 171"/>
              <p:cNvSpPr txBox="1"/>
              <p:nvPr/>
            </p:nvSpPr>
            <p:spPr>
              <a:xfrm>
                <a:off x="2594862" y="5045663"/>
                <a:ext cx="800149" cy="3841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30" normalizeH="0" baseline="0" noProof="0">
                    <a:ln>
                      <a:noFill/>
                    </a:ln>
                    <a:solidFill>
                      <a:prstClr val="black">
                        <a:lumMod val="75000"/>
                        <a:lumOff val="25000"/>
                      </a:prstClr>
                    </a:solidFill>
                    <a:effectLst/>
                    <a:uLnTx/>
                    <a:uFillTx/>
                    <a:latin typeface="Segoe UI Semibold" panose="020B0702040204020203" pitchFamily="34" charset="0"/>
                    <a:ea typeface="+mn-ea"/>
                    <a:cs typeface="+mn-cs"/>
                  </a:rPr>
                  <a:t>Azure</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30" normalizeH="0" baseline="0" noProof="0">
                    <a:ln>
                      <a:noFill/>
                    </a:ln>
                    <a:solidFill>
                      <a:prstClr val="black">
                        <a:lumMod val="75000"/>
                        <a:lumOff val="25000"/>
                      </a:prstClr>
                    </a:solidFill>
                    <a:effectLst/>
                    <a:uLnTx/>
                    <a:uFillTx/>
                    <a:latin typeface="Segoe UI Semibold" panose="020B0702040204020203" pitchFamily="34" charset="0"/>
                    <a:ea typeface="+mn-ea"/>
                    <a:cs typeface="+mn-cs"/>
                  </a:rPr>
                  <a:t>Data Center</a:t>
                </a:r>
              </a:p>
            </p:txBody>
          </p:sp>
        </p:grpSp>
        <p:pic>
          <p:nvPicPr>
            <p:cNvPr id="49" name="Picture 48"/>
            <p:cNvPicPr>
              <a:picLocks noChangeAspect="1"/>
            </p:cNvPicPr>
            <p:nvPr/>
          </p:nvPicPr>
          <p:blipFill>
            <a:blip r:embed="rId4"/>
            <a:stretch>
              <a:fillRect/>
            </a:stretch>
          </p:blipFill>
          <p:spPr>
            <a:xfrm>
              <a:off x="1751578" y="2826927"/>
              <a:ext cx="279765" cy="284252"/>
            </a:xfrm>
            <a:prstGeom prst="rect">
              <a:avLst/>
            </a:prstGeom>
          </p:spPr>
        </p:pic>
        <p:grpSp>
          <p:nvGrpSpPr>
            <p:cNvPr id="50" name="Group 49"/>
            <p:cNvGrpSpPr/>
            <p:nvPr/>
          </p:nvGrpSpPr>
          <p:grpSpPr>
            <a:xfrm>
              <a:off x="1576836" y="3709212"/>
              <a:ext cx="940524" cy="940523"/>
              <a:chOff x="2536162" y="4969433"/>
              <a:chExt cx="889279" cy="889279"/>
            </a:xfrm>
          </p:grpSpPr>
          <p:sp>
            <p:nvSpPr>
              <p:cNvPr id="51" name="Oval 50"/>
              <p:cNvSpPr/>
              <p:nvPr/>
            </p:nvSpPr>
            <p:spPr>
              <a:xfrm>
                <a:off x="2536162" y="4969433"/>
                <a:ext cx="889279" cy="88927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mn-cs"/>
                </a:endParaRPr>
              </a:p>
            </p:txBody>
          </p:sp>
          <p:pic>
            <p:nvPicPr>
              <p:cNvPr id="52" name="Picture 51"/>
              <p:cNvPicPr>
                <a:picLocks noChangeAspect="1"/>
              </p:cNvPicPr>
              <p:nvPr/>
            </p:nvPicPr>
            <p:blipFill>
              <a:blip r:embed="rId4"/>
              <a:stretch>
                <a:fillRect/>
              </a:stretch>
            </p:blipFill>
            <p:spPr>
              <a:xfrm>
                <a:off x="2995121" y="5392799"/>
                <a:ext cx="264522" cy="268765"/>
              </a:xfrm>
              <a:prstGeom prst="rect">
                <a:avLst/>
              </a:prstGeom>
            </p:spPr>
          </p:pic>
          <p:sp>
            <p:nvSpPr>
              <p:cNvPr id="53" name="TextBox 171"/>
              <p:cNvSpPr txBox="1"/>
              <p:nvPr/>
            </p:nvSpPr>
            <p:spPr>
              <a:xfrm>
                <a:off x="2594862" y="5045663"/>
                <a:ext cx="800149" cy="3841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30" normalizeH="0" baseline="0" noProof="0">
                    <a:ln>
                      <a:noFill/>
                    </a:ln>
                    <a:solidFill>
                      <a:prstClr val="black">
                        <a:lumMod val="75000"/>
                        <a:lumOff val="25000"/>
                      </a:prstClr>
                    </a:solidFill>
                    <a:effectLst/>
                    <a:uLnTx/>
                    <a:uFillTx/>
                    <a:latin typeface="Segoe UI Semibold" panose="020B0702040204020203" pitchFamily="34" charset="0"/>
                    <a:ea typeface="+mn-ea"/>
                    <a:cs typeface="+mn-cs"/>
                  </a:rPr>
                  <a:t>Azure</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30" normalizeH="0" baseline="0" noProof="0">
                    <a:ln>
                      <a:noFill/>
                    </a:ln>
                    <a:solidFill>
                      <a:prstClr val="black">
                        <a:lumMod val="75000"/>
                        <a:lumOff val="25000"/>
                      </a:prstClr>
                    </a:solidFill>
                    <a:effectLst/>
                    <a:uLnTx/>
                    <a:uFillTx/>
                    <a:latin typeface="Segoe UI Semibold" panose="020B0702040204020203" pitchFamily="34" charset="0"/>
                    <a:ea typeface="+mn-ea"/>
                    <a:cs typeface="+mn-cs"/>
                  </a:rPr>
                  <a:t>Data Center</a:t>
                </a:r>
              </a:p>
            </p:txBody>
          </p:sp>
        </p:grpSp>
        <p:pic>
          <p:nvPicPr>
            <p:cNvPr id="54" name="Picture 53"/>
            <p:cNvPicPr>
              <a:picLocks noChangeAspect="1"/>
            </p:cNvPicPr>
            <p:nvPr/>
          </p:nvPicPr>
          <p:blipFill>
            <a:blip r:embed="rId4"/>
            <a:stretch>
              <a:fillRect/>
            </a:stretch>
          </p:blipFill>
          <p:spPr>
            <a:xfrm>
              <a:off x="1762171" y="4155147"/>
              <a:ext cx="279765" cy="284252"/>
            </a:xfrm>
            <a:prstGeom prst="rect">
              <a:avLst/>
            </a:prstGeom>
          </p:spPr>
        </p:pic>
        <p:sp>
          <p:nvSpPr>
            <p:cNvPr id="55" name="Arc 54"/>
            <p:cNvSpPr/>
            <p:nvPr/>
          </p:nvSpPr>
          <p:spPr>
            <a:xfrm rot="2606551" flipH="1">
              <a:off x="1317256" y="2815241"/>
              <a:ext cx="1406003" cy="1393002"/>
            </a:xfrm>
            <a:prstGeom prst="arc">
              <a:avLst>
                <a:gd name="adj1" fmla="val 21226584"/>
                <a:gd name="adj2" fmla="val 5230857"/>
              </a:avLst>
            </a:prstGeom>
            <a:ln w="38100" cap="rnd">
              <a:solidFill>
                <a:schemeClr val="bg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 name="Arc 56"/>
            <p:cNvSpPr/>
            <p:nvPr/>
          </p:nvSpPr>
          <p:spPr>
            <a:xfrm rot="13281180" flipH="1">
              <a:off x="1339026" y="2774423"/>
              <a:ext cx="1406003" cy="1393002"/>
            </a:xfrm>
            <a:prstGeom prst="arc">
              <a:avLst>
                <a:gd name="adj1" fmla="val 21095219"/>
                <a:gd name="adj2" fmla="val 5230857"/>
              </a:avLst>
            </a:prstGeom>
            <a:ln w="38100" cap="rnd">
              <a:solidFill>
                <a:schemeClr val="bg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27" name="Picture 2" descr="http://icons.iconarchive.com/icons/visualpharm/icons8-metro-style/512/Very-Basic-Lock-icon.png"/>
          <p:cNvPicPr>
            <a:picLocks noChangeAspect="1" noChangeArrowheads="1"/>
          </p:cNvPicPr>
          <p:nvPr/>
        </p:nvPicPr>
        <p:blipFill rotWithShape="1">
          <a:blip r:embed="rId5" cstate="print">
            <a:duotone>
              <a:schemeClr val="accent6">
                <a:shade val="45000"/>
                <a:satMod val="135000"/>
              </a:schemeClr>
              <a:prstClr val="white"/>
            </a:duoton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l="22060"/>
          <a:stretch/>
        </p:blipFill>
        <p:spPr bwMode="auto">
          <a:xfrm>
            <a:off x="2906105" y="2684881"/>
            <a:ext cx="1236345" cy="15862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22454" y="4373738"/>
            <a:ext cx="6095136" cy="646331"/>
          </a:xfrm>
          <a:prstGeom prst="rect">
            <a:avLst/>
          </a:prstGeom>
        </p:spPr>
        <p:txBody>
          <a:bodyPr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0171B0"/>
                </a:solidFill>
                <a:effectLst/>
                <a:uLnTx/>
                <a:uFillTx/>
                <a:latin typeface="Segoe UI Semibold"/>
                <a:ea typeface="+mn-ea"/>
                <a:cs typeface="Segoe UI"/>
              </a:rPr>
              <a:t>Encryption </a:t>
            </a:r>
            <a:br>
              <a:rPr kumimoji="0" lang="en-US" sz="1800" b="0" i="0" u="none" strike="noStrike" kern="0" cap="none" spc="0" normalizeH="0" baseline="0" noProof="0">
                <a:ln w="3175">
                  <a:noFill/>
                </a:ln>
                <a:solidFill>
                  <a:srgbClr val="000000"/>
                </a:solidFill>
                <a:effectLst/>
                <a:uLnTx/>
                <a:uFillTx/>
                <a:latin typeface="Segoe UI Semibold" panose="020B0702040204020203" pitchFamily="34" charset="0"/>
                <a:ea typeface="+mn-ea"/>
                <a:cs typeface="Segoe UI" pitchFamily="34" charset="0"/>
              </a:rPr>
            </a:br>
            <a:r>
              <a:rPr kumimoji="0" lang="en-US" sz="1800" b="0" i="0" u="none" strike="noStrike" kern="0" cap="none" spc="0" normalizeH="0" baseline="0" noProof="0">
                <a:ln w="3175">
                  <a:noFill/>
                </a:ln>
                <a:solidFill>
                  <a:srgbClr val="0171B0"/>
                </a:solidFill>
                <a:effectLst/>
                <a:uLnTx/>
                <a:uFillTx/>
                <a:latin typeface="Segoe UI Semibold"/>
                <a:ea typeface="+mn-ea"/>
                <a:cs typeface="Segoe UI"/>
              </a:rPr>
              <a:t>management </a:t>
            </a:r>
            <a:endParaRPr kumimoji="0" lang="en-US" sz="1800" b="0" i="0" u="none" strike="noStrike" kern="0" cap="none" spc="0" normalizeH="0" baseline="0" noProof="0">
              <a:ln>
                <a:noFill/>
              </a:ln>
              <a:solidFill>
                <a:srgbClr val="0171B0"/>
              </a:solidFill>
              <a:effectLst/>
              <a:uLnTx/>
              <a:uFillTx/>
              <a:latin typeface="Segoe UI"/>
              <a:ea typeface="+mn-ea"/>
              <a:cs typeface="Segoe UI"/>
            </a:endParaRPr>
          </a:p>
        </p:txBody>
      </p:sp>
      <p:grpSp>
        <p:nvGrpSpPr>
          <p:cNvPr id="31" name="Group 30">
            <a:extLst>
              <a:ext uri="{FF2B5EF4-FFF2-40B4-BE49-F238E27FC236}">
                <a16:creationId xmlns:a16="http://schemas.microsoft.com/office/drawing/2014/main" id="{D6D46066-B91B-4469-977A-9F7F109AF0AD}"/>
              </a:ext>
            </a:extLst>
          </p:cNvPr>
          <p:cNvGrpSpPr/>
          <p:nvPr/>
        </p:nvGrpSpPr>
        <p:grpSpPr>
          <a:xfrm>
            <a:off x="2000198" y="3092904"/>
            <a:ext cx="1123845" cy="1139859"/>
            <a:chOff x="544690" y="3314927"/>
            <a:chExt cx="1247071" cy="1264843"/>
          </a:xfrm>
          <a:solidFill>
            <a:srgbClr val="0078D4"/>
          </a:solidFill>
        </p:grpSpPr>
        <p:sp>
          <p:nvSpPr>
            <p:cNvPr id="32" name="Rectangle 31">
              <a:extLst>
                <a:ext uri="{FF2B5EF4-FFF2-40B4-BE49-F238E27FC236}">
                  <a16:creationId xmlns:a16="http://schemas.microsoft.com/office/drawing/2014/main" id="{B79C1DB9-20B9-4F41-9F29-1253B690B440}"/>
                </a:ext>
              </a:extLst>
            </p:cNvPr>
            <p:cNvSpPr/>
            <p:nvPr/>
          </p:nvSpPr>
          <p:spPr>
            <a:xfrm>
              <a:off x="544691" y="3321794"/>
              <a:ext cx="1243963" cy="1257976"/>
            </a:xfrm>
            <a:prstGeom prst="round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4BC6B9BA-5F83-40E4-8292-1E78662EBFE1}"/>
                </a:ext>
              </a:extLst>
            </p:cNvPr>
            <p:cNvSpPr/>
            <p:nvPr/>
          </p:nvSpPr>
          <p:spPr bwMode="auto">
            <a:xfrm>
              <a:off x="544690" y="3314927"/>
              <a:ext cx="1247071" cy="1152947"/>
            </a:xfrm>
            <a:prstGeom prst="roundRect">
              <a:avLst/>
            </a:prstGeom>
            <a:solidFill>
              <a:srgbClr val="0171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520" rtl="0" eaLnBrk="1" fontAlgn="base" latinLnBrk="0" hangingPunct="1">
                <a:lnSpc>
                  <a:spcPct val="80000"/>
                </a:lnSpc>
                <a:spcBef>
                  <a:spcPct val="0"/>
                </a:spcBef>
                <a:spcAft>
                  <a:spcPct val="0"/>
                </a:spcAft>
                <a:buClrTx/>
                <a:buSzTx/>
                <a:buFontTx/>
                <a:buNone/>
                <a:tabLst/>
                <a:defRPr/>
              </a:pPr>
              <a:r>
                <a:rPr kumimoji="0" lang="en-US" sz="106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Storage</a:t>
              </a:r>
            </a:p>
          </p:txBody>
        </p:sp>
        <p:pic>
          <p:nvPicPr>
            <p:cNvPr id="34" name="Picture 33" descr="C:\Users\Jonahs\Dropbox\Projects SCOTT\MEET Windows Azure\source\Background\tile-icon-storage.png">
              <a:extLst>
                <a:ext uri="{FF2B5EF4-FFF2-40B4-BE49-F238E27FC236}">
                  <a16:creationId xmlns:a16="http://schemas.microsoft.com/office/drawing/2014/main" id="{94C3577F-5C95-42E4-9862-695D0EB5F55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768" y="3594318"/>
              <a:ext cx="568497" cy="568577"/>
            </a:xfrm>
            <a:prstGeom prst="roundRect">
              <a:avLst/>
            </a:prstGeom>
            <a:grpFill/>
          </p:spPr>
        </p:pic>
      </p:grpSp>
      <p:sp>
        <p:nvSpPr>
          <p:cNvPr id="7" name="Title 6">
            <a:extLst>
              <a:ext uri="{FF2B5EF4-FFF2-40B4-BE49-F238E27FC236}">
                <a16:creationId xmlns:a16="http://schemas.microsoft.com/office/drawing/2014/main" id="{F4FCFF34-445D-40A7-9CCB-C691A0A09625}"/>
              </a:ext>
            </a:extLst>
          </p:cNvPr>
          <p:cNvSpPr>
            <a:spLocks noGrp="1"/>
          </p:cNvSpPr>
          <p:nvPr>
            <p:ph type="title"/>
          </p:nvPr>
        </p:nvSpPr>
        <p:spPr/>
        <p:txBody>
          <a:bodyPr/>
          <a:lstStyle/>
          <a:p>
            <a:r>
              <a:rPr lang="en-US"/>
              <a:t>Encryption</a:t>
            </a:r>
          </a:p>
        </p:txBody>
      </p:sp>
      <p:sp>
        <p:nvSpPr>
          <p:cNvPr id="8" name="Rectangle 7">
            <a:extLst>
              <a:ext uri="{FF2B5EF4-FFF2-40B4-BE49-F238E27FC236}">
                <a16:creationId xmlns:a16="http://schemas.microsoft.com/office/drawing/2014/main" id="{3967DA06-7503-41DC-9918-34FA690FB249}"/>
              </a:ext>
            </a:extLst>
          </p:cNvPr>
          <p:cNvSpPr/>
          <p:nvPr/>
        </p:nvSpPr>
        <p:spPr>
          <a:xfrm>
            <a:off x="7393841" y="1502958"/>
            <a:ext cx="4157826" cy="6247864"/>
          </a:xfrm>
          <a:prstGeom prst="rect">
            <a:avLst/>
          </a:prstGeom>
        </p:spPr>
        <p:txBody>
          <a:bodyPr wrap="square" anchor="t">
            <a:spAutoFit/>
          </a:bodyPr>
          <a:lstStyle/>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Light"/>
              </a:rPr>
              <a:t>Microsoft Azure includes tools to safeguard data according to your company’s </a:t>
            </a:r>
            <a:r>
              <a:rPr kumimoji="0" lang="en-US" sz="2000" b="1" i="0" u="none" strike="noStrike" kern="1200" cap="none" spc="0" normalizeH="0" baseline="0" noProof="0">
                <a:ln>
                  <a:noFill/>
                </a:ln>
                <a:solidFill>
                  <a:srgbClr val="000000"/>
                </a:solidFill>
                <a:effectLst/>
                <a:uLnTx/>
                <a:uFillTx/>
                <a:latin typeface="Segoe UI"/>
                <a:ea typeface="+mn-ea"/>
                <a:cs typeface="Segoe UI Light"/>
              </a:rPr>
              <a:t>security and compliance</a:t>
            </a:r>
            <a:r>
              <a:rPr kumimoji="0" lang="en-US" sz="2000" b="0" i="0" u="none" strike="noStrike" kern="1200" cap="none" spc="0" normalizeH="0" baseline="0" noProof="0">
                <a:ln>
                  <a:noFill/>
                </a:ln>
                <a:solidFill>
                  <a:srgbClr val="000000"/>
                </a:solidFill>
                <a:effectLst/>
                <a:uLnTx/>
                <a:uFillTx/>
                <a:latin typeface="Segoe UI"/>
                <a:ea typeface="+mn-ea"/>
                <a:cs typeface="Segoe UI Light"/>
              </a:rPr>
              <a:t> needs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Semilight"/>
              </a:rPr>
              <a:t>Azure Storage Service Encryption automatically and transparently encrypts data before persisting it</a:t>
            </a:r>
          </a:p>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Semilight"/>
              </a:rPr>
              <a:t>Enabled by default, and provided at no additional cost</a:t>
            </a:r>
          </a:p>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NZ" sz="2000" b="0" i="0" u="none" strike="noStrike" kern="1200" cap="none" spc="0" normalizeH="0" baseline="0" noProof="0">
                <a:ln>
                  <a:noFill/>
                </a:ln>
                <a:solidFill>
                  <a:srgbClr val="000000"/>
                </a:solidFill>
                <a:effectLst/>
                <a:uLnTx/>
                <a:uFillTx/>
                <a:latin typeface="Segoe UI"/>
                <a:ea typeface="+mn-ea"/>
                <a:cs typeface="Segoe UI Semilight"/>
              </a:rPr>
              <a:t>Available for managed disks, blob storage, files, queues, and tables</a:t>
            </a:r>
            <a:endParaRPr kumimoji="0" lang="en-US" sz="2000" b="0" i="0" u="none" strike="noStrike" kern="1200" cap="none" spc="0" normalizeH="0" baseline="0" noProof="0">
              <a:ln>
                <a:noFill/>
              </a:ln>
              <a:solidFill>
                <a:srgbClr val="000000"/>
              </a:solidFill>
              <a:effectLst/>
              <a:uLnTx/>
              <a:uFillTx/>
              <a:latin typeface="Segoe UI"/>
              <a:ea typeface="+mn-ea"/>
              <a:cs typeface="Segoe UI Semilight"/>
            </a:endParaRPr>
          </a:p>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spTree>
    <p:extLst>
      <p:ext uri="{BB962C8B-B14F-4D97-AF65-F5344CB8AC3E}">
        <p14:creationId xmlns:p14="http://schemas.microsoft.com/office/powerpoint/2010/main" val="332594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outHorizontal)">
                                      <p:cBhvr>
                                        <p:cTn id="7" dur="500"/>
                                        <p:tgtEl>
                                          <p:spTgt spid="37"/>
                                        </p:tgtEl>
                                      </p:cBhvr>
                                    </p:animEffect>
                                  </p:childTnLst>
                                </p:cTn>
                              </p:par>
                            </p:childTnLst>
                          </p:cTn>
                        </p:par>
                        <p:par>
                          <p:cTn id="8" fill="hold">
                            <p:stCondLst>
                              <p:cond delay="500"/>
                            </p:stCondLst>
                            <p:childTnLst>
                              <p:par>
                                <p:cTn id="9" presetID="1" presetClass="entr" presetSubtype="0" fill="hold" grpId="1" nodeType="after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6" presetClass="emph" presetSubtype="0" accel="100000" autoRev="1" fill="hold" grpId="0" nodeType="withEffect">
                                  <p:stCondLst>
                                    <p:cond delay="0"/>
                                  </p:stCondLst>
                                  <p:childTnLst>
                                    <p:animScale>
                                      <p:cBhvr>
                                        <p:cTn id="12" dur="750" fill="hold"/>
                                        <p:tgtEl>
                                          <p:spTgt spid="26"/>
                                        </p:tgtEl>
                                      </p:cBhvr>
                                      <p:by x="0" y="0"/>
                                    </p:animScale>
                                  </p:childTnLst>
                                </p:cTn>
                              </p:par>
                            </p:childTnLst>
                          </p:cTn>
                        </p:par>
                        <p:par>
                          <p:cTn id="13" fill="hold">
                            <p:stCondLst>
                              <p:cond delay="2000"/>
                            </p:stCondLst>
                            <p:childTnLst>
                              <p:par>
                                <p:cTn id="14" presetID="53" presetClass="entr" presetSubtype="16"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378" y="456754"/>
            <a:ext cx="11018520" cy="553998"/>
          </a:xfrm>
        </p:spPr>
        <p:txBody>
          <a:bodyPr/>
          <a:lstStyle/>
          <a:p>
            <a:r>
              <a:rPr lang="en-US">
                <a:solidFill>
                  <a:schemeClr val="tx1"/>
                </a:solidFill>
              </a:rPr>
              <a:t>Redundancy and Replication</a:t>
            </a:r>
          </a:p>
        </p:txBody>
      </p:sp>
      <p:grpSp>
        <p:nvGrpSpPr>
          <p:cNvPr id="22" name="Group 21">
            <a:extLst>
              <a:ext uri="{FF2B5EF4-FFF2-40B4-BE49-F238E27FC236}">
                <a16:creationId xmlns:a16="http://schemas.microsoft.com/office/drawing/2014/main" id="{458A53A1-2D0A-0744-9748-E8602D38A972}"/>
              </a:ext>
            </a:extLst>
          </p:cNvPr>
          <p:cNvGrpSpPr/>
          <p:nvPr/>
        </p:nvGrpSpPr>
        <p:grpSpPr>
          <a:xfrm>
            <a:off x="2329301" y="1679351"/>
            <a:ext cx="3402981" cy="4198478"/>
            <a:chOff x="2261568" y="1679351"/>
            <a:chExt cx="3402981" cy="4198478"/>
          </a:xfrm>
        </p:grpSpPr>
        <p:sp>
          <p:nvSpPr>
            <p:cNvPr id="87" name="Freeform: Shape 5">
              <a:extLst>
                <a:ext uri="{FF2B5EF4-FFF2-40B4-BE49-F238E27FC236}">
                  <a16:creationId xmlns:a16="http://schemas.microsoft.com/office/drawing/2014/main" id="{CBB3F6B0-C838-284A-8498-D8470FBFD674}"/>
                </a:ext>
              </a:extLst>
            </p:cNvPr>
            <p:cNvSpPr/>
            <p:nvPr/>
          </p:nvSpPr>
          <p:spPr>
            <a:xfrm>
              <a:off x="2261568" y="1679351"/>
              <a:ext cx="3391914" cy="419847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l" defTabSz="762000" rtl="0" eaLnBrk="1" fontAlgn="auto" latinLnBrk="0" hangingPunct="1">
                <a:lnSpc>
                  <a:spcPct val="107000"/>
                </a:lnSpc>
                <a:spcBef>
                  <a:spcPts val="0"/>
                </a:spcBef>
                <a:spcAft>
                  <a:spcPts val="600"/>
                </a:spcAft>
                <a:buClr>
                  <a:srgbClr val="2F2F2F"/>
                </a:buClr>
                <a:buSzPct val="90000"/>
                <a:buFontTx/>
                <a:buNone/>
                <a:tabLst/>
                <a:defRPr/>
              </a:pPr>
              <a:endParaRPr kumimoji="0" lang="en-US" sz="1200" b="0" i="0" u="none" strike="noStrike" kern="1200" cap="none" spc="0" normalizeH="0" baseline="0" noProof="0">
                <a:ln>
                  <a:noFill/>
                </a:ln>
                <a:solidFill>
                  <a:srgbClr val="2F2F2F"/>
                </a:solidFill>
                <a:effectLst/>
                <a:uLnTx/>
                <a:uFillTx/>
                <a:latin typeface="Segoe UI Semilight" charset="0"/>
                <a:ea typeface="Segoe UI Semilight" charset="0"/>
                <a:cs typeface="Segoe UI Semilight" charset="0"/>
              </a:endParaRPr>
            </a:p>
          </p:txBody>
        </p:sp>
        <p:sp>
          <p:nvSpPr>
            <p:cNvPr id="48" name="Rectangle 47">
              <a:extLst>
                <a:ext uri="{FF2B5EF4-FFF2-40B4-BE49-F238E27FC236}">
                  <a16:creationId xmlns:a16="http://schemas.microsoft.com/office/drawing/2014/main" id="{11F2B163-C97B-4704-BDC8-93DCD8041871}"/>
                </a:ext>
              </a:extLst>
            </p:cNvPr>
            <p:cNvSpPr/>
            <p:nvPr/>
          </p:nvSpPr>
          <p:spPr bwMode="auto">
            <a:xfrm>
              <a:off x="2272635" y="4076474"/>
              <a:ext cx="3391914" cy="726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ZRS</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(Zone Redundant Storage)</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177970F6-B6C8-4F6B-B9DD-40760EF8EF0A}"/>
                </a:ext>
              </a:extLst>
            </p:cNvPr>
            <p:cNvGrpSpPr/>
            <p:nvPr/>
          </p:nvGrpSpPr>
          <p:grpSpPr>
            <a:xfrm>
              <a:off x="2462205" y="2648976"/>
              <a:ext cx="918874" cy="911809"/>
              <a:chOff x="2667168" y="2517191"/>
              <a:chExt cx="918874" cy="911809"/>
            </a:xfrm>
          </p:grpSpPr>
          <p:sp>
            <p:nvSpPr>
              <p:cNvPr id="50" name="Database_EFC7" title="Icon of a cylinder">
                <a:extLst>
                  <a:ext uri="{FF2B5EF4-FFF2-40B4-BE49-F238E27FC236}">
                    <a16:creationId xmlns:a16="http://schemas.microsoft.com/office/drawing/2014/main" id="{F8D9FCA4-4728-435E-A1AB-67DDA7619075}"/>
                  </a:ext>
                </a:extLst>
              </p:cNvPr>
              <p:cNvSpPr>
                <a:spLocks noChangeAspect="1" noEditPoints="1"/>
              </p:cNvSpPr>
              <p:nvPr/>
            </p:nvSpPr>
            <p:spPr bwMode="auto">
              <a:xfrm>
                <a:off x="2950160" y="2588893"/>
                <a:ext cx="380015" cy="47804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168BAB0A-515E-469D-8FBB-9B5E4F68DDDC}"/>
                  </a:ext>
                </a:extLst>
              </p:cNvPr>
              <p:cNvSpPr/>
              <p:nvPr/>
            </p:nvSpPr>
            <p:spPr bwMode="auto">
              <a:xfrm>
                <a:off x="2667168" y="2517191"/>
                <a:ext cx="918874" cy="911809"/>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Zone 1</a:t>
                </a:r>
              </a:p>
            </p:txBody>
          </p:sp>
        </p:grpSp>
        <p:cxnSp>
          <p:nvCxnSpPr>
            <p:cNvPr id="55" name="Straight Arrow Connector 54">
              <a:extLst>
                <a:ext uri="{FF2B5EF4-FFF2-40B4-BE49-F238E27FC236}">
                  <a16:creationId xmlns:a16="http://schemas.microsoft.com/office/drawing/2014/main" id="{3873874C-4027-488A-BCF4-421D135D8302}"/>
                </a:ext>
              </a:extLst>
            </p:cNvPr>
            <p:cNvCxnSpPr>
              <a:cxnSpLocks/>
              <a:endCxn id="54" idx="0"/>
            </p:cNvCxnSpPr>
            <p:nvPr/>
          </p:nvCxnSpPr>
          <p:spPr>
            <a:xfrm flipH="1">
              <a:off x="2921642" y="1931110"/>
              <a:ext cx="954636" cy="717866"/>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4D20C986-BC46-4153-96DA-F3641C245597}"/>
                </a:ext>
              </a:extLst>
            </p:cNvPr>
            <p:cNvGrpSpPr/>
            <p:nvPr/>
          </p:nvGrpSpPr>
          <p:grpSpPr>
            <a:xfrm>
              <a:off x="3506365" y="2666074"/>
              <a:ext cx="918874" cy="894711"/>
              <a:chOff x="2667168" y="2517191"/>
              <a:chExt cx="918874" cy="894711"/>
            </a:xfrm>
          </p:grpSpPr>
          <p:sp>
            <p:nvSpPr>
              <p:cNvPr id="57" name="Database_EFC7" title="Icon of a cylinder">
                <a:extLst>
                  <a:ext uri="{FF2B5EF4-FFF2-40B4-BE49-F238E27FC236}">
                    <a16:creationId xmlns:a16="http://schemas.microsoft.com/office/drawing/2014/main" id="{6B86489F-69B1-4DBA-BAAA-59DFE9EC6E34}"/>
                  </a:ext>
                </a:extLst>
              </p:cNvPr>
              <p:cNvSpPr>
                <a:spLocks noChangeAspect="1" noEditPoints="1"/>
              </p:cNvSpPr>
              <p:nvPr/>
            </p:nvSpPr>
            <p:spPr bwMode="auto">
              <a:xfrm>
                <a:off x="2950160" y="2588893"/>
                <a:ext cx="380015" cy="47804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878F1FE4-2D96-4A6B-A84B-9FC32069CE11}"/>
                  </a:ext>
                </a:extLst>
              </p:cNvPr>
              <p:cNvSpPr/>
              <p:nvPr/>
            </p:nvSpPr>
            <p:spPr bwMode="auto">
              <a:xfrm>
                <a:off x="2667168" y="2517191"/>
                <a:ext cx="918874" cy="894711"/>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Zone 2</a:t>
                </a:r>
              </a:p>
            </p:txBody>
          </p:sp>
        </p:grpSp>
        <p:grpSp>
          <p:nvGrpSpPr>
            <p:cNvPr id="81" name="Group 80">
              <a:extLst>
                <a:ext uri="{FF2B5EF4-FFF2-40B4-BE49-F238E27FC236}">
                  <a16:creationId xmlns:a16="http://schemas.microsoft.com/office/drawing/2014/main" id="{777C5106-CFEA-442C-B0A9-192E49086922}"/>
                </a:ext>
              </a:extLst>
            </p:cNvPr>
            <p:cNvGrpSpPr/>
            <p:nvPr/>
          </p:nvGrpSpPr>
          <p:grpSpPr>
            <a:xfrm>
              <a:off x="4553841" y="2666074"/>
              <a:ext cx="918874" cy="894711"/>
              <a:chOff x="2667168" y="2517191"/>
              <a:chExt cx="918874" cy="894711"/>
            </a:xfrm>
          </p:grpSpPr>
          <p:sp>
            <p:nvSpPr>
              <p:cNvPr id="82" name="Database_EFC7" title="Icon of a cylinder">
                <a:extLst>
                  <a:ext uri="{FF2B5EF4-FFF2-40B4-BE49-F238E27FC236}">
                    <a16:creationId xmlns:a16="http://schemas.microsoft.com/office/drawing/2014/main" id="{3265D3E5-2191-43EF-B794-6A9CA1ADA463}"/>
                  </a:ext>
                </a:extLst>
              </p:cNvPr>
              <p:cNvSpPr>
                <a:spLocks noChangeAspect="1" noEditPoints="1"/>
              </p:cNvSpPr>
              <p:nvPr/>
            </p:nvSpPr>
            <p:spPr bwMode="auto">
              <a:xfrm>
                <a:off x="2950160" y="2588893"/>
                <a:ext cx="380015" cy="47804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605839B2-90D9-46FE-8AAB-39F7539B9268}"/>
                  </a:ext>
                </a:extLst>
              </p:cNvPr>
              <p:cNvSpPr/>
              <p:nvPr/>
            </p:nvSpPr>
            <p:spPr bwMode="auto">
              <a:xfrm>
                <a:off x="2667168" y="2517191"/>
                <a:ext cx="918874" cy="894711"/>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Zone 3</a:t>
                </a:r>
              </a:p>
            </p:txBody>
          </p:sp>
        </p:grpSp>
        <p:cxnSp>
          <p:nvCxnSpPr>
            <p:cNvPr id="85" name="Straight Arrow Connector 84">
              <a:extLst>
                <a:ext uri="{FF2B5EF4-FFF2-40B4-BE49-F238E27FC236}">
                  <a16:creationId xmlns:a16="http://schemas.microsoft.com/office/drawing/2014/main" id="{71FDA15A-D573-450B-8529-5E8204B41030}"/>
                </a:ext>
              </a:extLst>
            </p:cNvPr>
            <p:cNvCxnSpPr>
              <a:cxnSpLocks/>
              <a:endCxn id="84" idx="0"/>
            </p:cNvCxnSpPr>
            <p:nvPr/>
          </p:nvCxnSpPr>
          <p:spPr>
            <a:xfrm>
              <a:off x="4028678" y="1922561"/>
              <a:ext cx="984600" cy="743513"/>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7508EC5-DF2F-45B7-9C2E-949E9CC32497}"/>
                </a:ext>
              </a:extLst>
            </p:cNvPr>
            <p:cNvCxnSpPr>
              <a:cxnSpLocks/>
              <a:endCxn id="79" idx="0"/>
            </p:cNvCxnSpPr>
            <p:nvPr/>
          </p:nvCxnSpPr>
          <p:spPr>
            <a:xfrm>
              <a:off x="3965802" y="1914012"/>
              <a:ext cx="0" cy="75206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2D88FD44-2A43-704A-ACCE-676678DD0C45}"/>
                </a:ext>
              </a:extLst>
            </p:cNvPr>
            <p:cNvSpPr/>
            <p:nvPr/>
          </p:nvSpPr>
          <p:spPr bwMode="auto">
            <a:xfrm>
              <a:off x="2272281" y="5063999"/>
              <a:ext cx="3371624" cy="5318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3 replicas </a:t>
              </a:r>
              <a:r>
                <a:rPr kumimoji="0" lang="en-US" sz="1400" b="1"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across 3 Zones</a:t>
              </a:r>
              <a:endPar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A1B384F0-8310-2047-A0D2-4DA4D03FA766}"/>
              </a:ext>
            </a:extLst>
          </p:cNvPr>
          <p:cNvGrpSpPr/>
          <p:nvPr/>
        </p:nvGrpSpPr>
        <p:grpSpPr>
          <a:xfrm>
            <a:off x="167570" y="1679351"/>
            <a:ext cx="1998488" cy="4394240"/>
            <a:chOff x="304800" y="1547566"/>
            <a:chExt cx="1998488" cy="4394240"/>
          </a:xfrm>
        </p:grpSpPr>
        <p:sp>
          <p:nvSpPr>
            <p:cNvPr id="83" name="Freeform: Shape 5">
              <a:extLst>
                <a:ext uri="{FF2B5EF4-FFF2-40B4-BE49-F238E27FC236}">
                  <a16:creationId xmlns:a16="http://schemas.microsoft.com/office/drawing/2014/main" id="{70C31B4A-691C-134C-8CA1-86B6220348AB}"/>
                </a:ext>
              </a:extLst>
            </p:cNvPr>
            <p:cNvSpPr/>
            <p:nvPr/>
          </p:nvSpPr>
          <p:spPr>
            <a:xfrm>
              <a:off x="305996" y="1547566"/>
              <a:ext cx="1997291" cy="419847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l" defTabSz="762000" rtl="0" eaLnBrk="1" fontAlgn="auto" latinLnBrk="0" hangingPunct="1">
                <a:lnSpc>
                  <a:spcPct val="107000"/>
                </a:lnSpc>
                <a:spcBef>
                  <a:spcPts val="0"/>
                </a:spcBef>
                <a:spcAft>
                  <a:spcPts val="600"/>
                </a:spcAft>
                <a:buClr>
                  <a:srgbClr val="2F2F2F"/>
                </a:buClr>
                <a:buSzPct val="90000"/>
                <a:buFontTx/>
                <a:buNone/>
                <a:tabLst/>
                <a:defRPr/>
              </a:pPr>
              <a:endParaRPr kumimoji="0" lang="en-US" sz="1200" b="0" i="0" u="none" strike="noStrike" kern="1200" cap="none" spc="0" normalizeH="0" baseline="0" noProof="0">
                <a:ln>
                  <a:noFill/>
                </a:ln>
                <a:solidFill>
                  <a:srgbClr val="2F2F2F"/>
                </a:solidFill>
                <a:effectLst/>
                <a:uLnTx/>
                <a:uFillTx/>
                <a:latin typeface="Segoe UI Semilight" charset="0"/>
                <a:ea typeface="Segoe UI Semilight" charset="0"/>
                <a:cs typeface="Segoe UI Semilight" charset="0"/>
              </a:endParaRPr>
            </a:p>
          </p:txBody>
        </p:sp>
        <p:sp>
          <p:nvSpPr>
            <p:cNvPr id="10" name="Rectangle 9"/>
            <p:cNvSpPr/>
            <p:nvPr/>
          </p:nvSpPr>
          <p:spPr bwMode="auto">
            <a:xfrm>
              <a:off x="329248" y="3941572"/>
              <a:ext cx="1974040" cy="2000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LRS</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(Locally Redundant Storage)</a:t>
              </a:r>
            </a:p>
          </p:txBody>
        </p:sp>
        <p:grpSp>
          <p:nvGrpSpPr>
            <p:cNvPr id="7" name="Group 6">
              <a:extLst>
                <a:ext uri="{FF2B5EF4-FFF2-40B4-BE49-F238E27FC236}">
                  <a16:creationId xmlns:a16="http://schemas.microsoft.com/office/drawing/2014/main" id="{7DB0DEBF-AE87-D746-ACD6-741962DC5701}"/>
                </a:ext>
              </a:extLst>
            </p:cNvPr>
            <p:cNvGrpSpPr/>
            <p:nvPr/>
          </p:nvGrpSpPr>
          <p:grpSpPr>
            <a:xfrm>
              <a:off x="840559" y="1885043"/>
              <a:ext cx="951418" cy="1561055"/>
              <a:chOff x="629970" y="1325623"/>
              <a:chExt cx="951418" cy="1561055"/>
            </a:xfrm>
          </p:grpSpPr>
          <p:sp>
            <p:nvSpPr>
              <p:cNvPr id="4" name="Rectangle 3"/>
              <p:cNvSpPr>
                <a:spLocks noChangeAspect="1"/>
              </p:cNvSpPr>
              <p:nvPr/>
            </p:nvSpPr>
            <p:spPr bwMode="auto">
              <a:xfrm>
                <a:off x="629970" y="1893140"/>
                <a:ext cx="951418" cy="993538"/>
              </a:xfrm>
              <a:prstGeom prst="rect">
                <a:avLst/>
              </a:prstGeom>
              <a:noFill/>
              <a:ln w="28575">
                <a:solidFill>
                  <a:schemeClr val="bg2">
                    <a:lumMod val="10000"/>
                  </a:schemeClr>
                </a:solid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Database_EFC7" title="Icon of a cylinder">
                <a:extLst>
                  <a:ext uri="{FF2B5EF4-FFF2-40B4-BE49-F238E27FC236}">
                    <a16:creationId xmlns:a16="http://schemas.microsoft.com/office/drawing/2014/main" id="{662081E5-B1FD-431D-BB04-8DB7A349087C}"/>
                  </a:ext>
                </a:extLst>
              </p:cNvPr>
              <p:cNvSpPr>
                <a:spLocks noChangeAspect="1" noEditPoints="1"/>
              </p:cNvSpPr>
              <p:nvPr/>
            </p:nvSpPr>
            <p:spPr bwMode="auto">
              <a:xfrm>
                <a:off x="752823" y="2043559"/>
                <a:ext cx="345710"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2"/>
              </a:solidFill>
              <a:ln w="19050" cap="sq">
                <a:solidFill>
                  <a:schemeClr val="bg2">
                    <a:lumMod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2" name="Database_EFC7" title="Icon of a cylinder">
                <a:extLst>
                  <a:ext uri="{FF2B5EF4-FFF2-40B4-BE49-F238E27FC236}">
                    <a16:creationId xmlns:a16="http://schemas.microsoft.com/office/drawing/2014/main" id="{BFD84CD2-799A-4E78-8E26-E35D2302A0BA}"/>
                  </a:ext>
                </a:extLst>
              </p:cNvPr>
              <p:cNvSpPr>
                <a:spLocks noChangeAspect="1" noEditPoints="1"/>
              </p:cNvSpPr>
              <p:nvPr/>
            </p:nvSpPr>
            <p:spPr bwMode="auto">
              <a:xfrm>
                <a:off x="891465" y="2195959"/>
                <a:ext cx="345710"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2"/>
              </a:solidFill>
              <a:ln w="19050" cap="sq">
                <a:solidFill>
                  <a:schemeClr val="bg2">
                    <a:lumMod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14" name="Straight Arrow Connector 13">
                <a:extLst>
                  <a:ext uri="{FF2B5EF4-FFF2-40B4-BE49-F238E27FC236}">
                    <a16:creationId xmlns:a16="http://schemas.microsoft.com/office/drawing/2014/main" id="{23F0DC5E-A4CB-480F-8771-8A47048138EE}"/>
                  </a:ext>
                </a:extLst>
              </p:cNvPr>
              <p:cNvCxnSpPr>
                <a:cxnSpLocks/>
              </p:cNvCxnSpPr>
              <p:nvPr/>
            </p:nvCxnSpPr>
            <p:spPr>
              <a:xfrm flipV="1">
                <a:off x="1237175" y="1325623"/>
                <a:ext cx="0" cy="510046"/>
              </a:xfrm>
              <a:prstGeom prst="straightConnector1">
                <a:avLst/>
              </a:prstGeom>
              <a:solidFill>
                <a:schemeClr val="bg2"/>
              </a:solidFill>
              <a:ln w="28575">
                <a:solidFill>
                  <a:schemeClr val="bg2">
                    <a:lumMod val="1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25C8CAE-3950-46D5-BF56-9389EB36D2F7}"/>
                  </a:ext>
                </a:extLst>
              </p:cNvPr>
              <p:cNvCxnSpPr>
                <a:cxnSpLocks/>
              </p:cNvCxnSpPr>
              <p:nvPr/>
            </p:nvCxnSpPr>
            <p:spPr>
              <a:xfrm flipH="1">
                <a:off x="922563" y="1325623"/>
                <a:ext cx="0" cy="510046"/>
              </a:xfrm>
              <a:prstGeom prst="straightConnector1">
                <a:avLst/>
              </a:prstGeom>
              <a:solidFill>
                <a:schemeClr val="bg2"/>
              </a:solidFill>
              <a:ln w="28575">
                <a:solidFill>
                  <a:schemeClr val="bg2">
                    <a:lumMod val="1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Database_EFC7" title="Icon of a cylinder">
                <a:extLst>
                  <a:ext uri="{FF2B5EF4-FFF2-40B4-BE49-F238E27FC236}">
                    <a16:creationId xmlns:a16="http://schemas.microsoft.com/office/drawing/2014/main" id="{E2E4413A-23C9-4E90-916F-1585B35B66A5}"/>
                  </a:ext>
                </a:extLst>
              </p:cNvPr>
              <p:cNvSpPr>
                <a:spLocks noChangeAspect="1" noEditPoints="1"/>
              </p:cNvSpPr>
              <p:nvPr/>
            </p:nvSpPr>
            <p:spPr bwMode="auto">
              <a:xfrm>
                <a:off x="1030107" y="2348359"/>
                <a:ext cx="345710"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2"/>
              </a:solidFill>
              <a:ln w="19050" cap="sq">
                <a:solidFill>
                  <a:schemeClr val="bg2">
                    <a:lumMod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89" name="Rectangle 88">
              <a:extLst>
                <a:ext uri="{FF2B5EF4-FFF2-40B4-BE49-F238E27FC236}">
                  <a16:creationId xmlns:a16="http://schemas.microsoft.com/office/drawing/2014/main" id="{238F6A21-2BBA-6C4B-8715-AAA525330A96}"/>
                </a:ext>
              </a:extLst>
            </p:cNvPr>
            <p:cNvSpPr/>
            <p:nvPr/>
          </p:nvSpPr>
          <p:spPr bwMode="auto">
            <a:xfrm>
              <a:off x="304800" y="4928588"/>
              <a:ext cx="1998133" cy="726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3 replicas, 1 region</a:t>
              </a:r>
            </a:p>
          </p:txBody>
        </p:sp>
      </p:grpSp>
      <p:grpSp>
        <p:nvGrpSpPr>
          <p:cNvPr id="16" name="Group 15">
            <a:extLst>
              <a:ext uri="{FF2B5EF4-FFF2-40B4-BE49-F238E27FC236}">
                <a16:creationId xmlns:a16="http://schemas.microsoft.com/office/drawing/2014/main" id="{EEF3E106-687E-1445-BB8F-294A673D6D11}"/>
              </a:ext>
            </a:extLst>
          </p:cNvPr>
          <p:cNvGrpSpPr/>
          <p:nvPr/>
        </p:nvGrpSpPr>
        <p:grpSpPr>
          <a:xfrm>
            <a:off x="5885949" y="1679351"/>
            <a:ext cx="3000841" cy="4198478"/>
            <a:chOff x="6263163" y="1547566"/>
            <a:chExt cx="3000841" cy="4198478"/>
          </a:xfrm>
        </p:grpSpPr>
        <p:sp>
          <p:nvSpPr>
            <p:cNvPr id="90" name="Freeform: Shape 5">
              <a:extLst>
                <a:ext uri="{FF2B5EF4-FFF2-40B4-BE49-F238E27FC236}">
                  <a16:creationId xmlns:a16="http://schemas.microsoft.com/office/drawing/2014/main" id="{B1F29F56-3D4E-4149-9168-5B72FCB71555}"/>
                </a:ext>
              </a:extLst>
            </p:cNvPr>
            <p:cNvSpPr/>
            <p:nvPr/>
          </p:nvSpPr>
          <p:spPr>
            <a:xfrm>
              <a:off x="6263163" y="1547566"/>
              <a:ext cx="2961130" cy="419847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l" defTabSz="762000" rtl="0" eaLnBrk="1" fontAlgn="auto" latinLnBrk="0" hangingPunct="1">
                <a:lnSpc>
                  <a:spcPct val="107000"/>
                </a:lnSpc>
                <a:spcBef>
                  <a:spcPts val="0"/>
                </a:spcBef>
                <a:spcAft>
                  <a:spcPts val="600"/>
                </a:spcAft>
                <a:buClr>
                  <a:srgbClr val="2F2F2F"/>
                </a:buClr>
                <a:buSzPct val="90000"/>
                <a:buFontTx/>
                <a:buNone/>
                <a:tabLst/>
                <a:defRPr/>
              </a:pPr>
              <a:endParaRPr kumimoji="0" lang="en-US" sz="1200" b="0" i="0" u="none" strike="noStrike" kern="1200" cap="none" spc="0" normalizeH="0" baseline="0" noProof="0">
                <a:ln>
                  <a:noFill/>
                </a:ln>
                <a:solidFill>
                  <a:srgbClr val="2F2F2F"/>
                </a:solidFill>
                <a:effectLst/>
                <a:uLnTx/>
                <a:uFillTx/>
                <a:latin typeface="Segoe UI Semilight" charset="0"/>
                <a:ea typeface="Segoe UI Semilight" charset="0"/>
                <a:cs typeface="Segoe UI Semilight" charset="0"/>
              </a:endParaRPr>
            </a:p>
          </p:txBody>
        </p:sp>
        <p:sp>
          <p:nvSpPr>
            <p:cNvPr id="13" name="Rectangle 12"/>
            <p:cNvSpPr/>
            <p:nvPr/>
          </p:nvSpPr>
          <p:spPr bwMode="auto">
            <a:xfrm>
              <a:off x="6295349" y="3946262"/>
              <a:ext cx="2958732" cy="7623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GRS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(Geo Redundant Storage)</a:t>
              </a: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9" name="Group 8">
              <a:extLst>
                <a:ext uri="{FF2B5EF4-FFF2-40B4-BE49-F238E27FC236}">
                  <a16:creationId xmlns:a16="http://schemas.microsoft.com/office/drawing/2014/main" id="{B07F93A5-9FFE-E442-8D08-CDA867CB743C}"/>
                </a:ext>
              </a:extLst>
            </p:cNvPr>
            <p:cNvGrpSpPr/>
            <p:nvPr/>
          </p:nvGrpSpPr>
          <p:grpSpPr>
            <a:xfrm>
              <a:off x="6505700" y="1660684"/>
              <a:ext cx="2758304" cy="1986121"/>
              <a:chOff x="6157733" y="2117340"/>
              <a:chExt cx="2758304" cy="1986121"/>
            </a:xfrm>
          </p:grpSpPr>
          <p:sp>
            <p:nvSpPr>
              <p:cNvPr id="130" name="TextBox 129"/>
              <p:cNvSpPr txBox="1"/>
              <p:nvPr/>
            </p:nvSpPr>
            <p:spPr>
              <a:xfrm>
                <a:off x="7067958" y="3282608"/>
                <a:ext cx="750230" cy="452590"/>
              </a:xfrm>
              <a:prstGeom prst="rect">
                <a:avLst/>
              </a:prstGeom>
              <a:noFill/>
              <a:ln>
                <a:noFill/>
              </a:ln>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131" name="TextBox 130"/>
              <p:cNvSpPr txBox="1"/>
              <p:nvPr/>
            </p:nvSpPr>
            <p:spPr>
              <a:xfrm>
                <a:off x="6361512" y="3650871"/>
                <a:ext cx="872555" cy="452590"/>
              </a:xfrm>
              <a:prstGeom prst="rect">
                <a:avLst/>
              </a:prstGeom>
              <a:noFill/>
              <a:ln>
                <a:noFill/>
              </a:ln>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132" name="TextBox 131"/>
              <p:cNvSpPr txBox="1"/>
              <p:nvPr/>
            </p:nvSpPr>
            <p:spPr>
              <a:xfrm>
                <a:off x="7856475" y="3650871"/>
                <a:ext cx="1059562" cy="452590"/>
              </a:xfrm>
              <a:prstGeom prst="rect">
                <a:avLst/>
              </a:prstGeom>
              <a:noFill/>
              <a:ln>
                <a:noFill/>
              </a:ln>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59" name="Rectangle 58">
                <a:extLst>
                  <a:ext uri="{FF2B5EF4-FFF2-40B4-BE49-F238E27FC236}">
                    <a16:creationId xmlns:a16="http://schemas.microsoft.com/office/drawing/2014/main" id="{6BC83726-7142-4E05-AECD-FF9BFA023B79}"/>
                  </a:ext>
                </a:extLst>
              </p:cNvPr>
              <p:cNvSpPr>
                <a:spLocks noChangeAspect="1"/>
              </p:cNvSpPr>
              <p:nvPr/>
            </p:nvSpPr>
            <p:spPr bwMode="auto">
              <a:xfrm>
                <a:off x="6157733" y="2684857"/>
                <a:ext cx="1045829" cy="993538"/>
              </a:xfrm>
              <a:prstGeom prst="rect">
                <a:avLst/>
              </a:prstGeom>
              <a:noFill/>
              <a:ln>
                <a:solidFill>
                  <a:schemeClr val="tx1"/>
                </a:solid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Database_EFC7" title="Icon of a cylinder">
                <a:extLst>
                  <a:ext uri="{FF2B5EF4-FFF2-40B4-BE49-F238E27FC236}">
                    <a16:creationId xmlns:a16="http://schemas.microsoft.com/office/drawing/2014/main" id="{6D839485-CF42-448F-AA86-0281BE54B8D8}"/>
                  </a:ext>
                </a:extLst>
              </p:cNvPr>
              <p:cNvSpPr>
                <a:spLocks noChangeAspect="1" noEditPoints="1"/>
              </p:cNvSpPr>
              <p:nvPr/>
            </p:nvSpPr>
            <p:spPr bwMode="auto">
              <a:xfrm>
                <a:off x="6292777" y="28352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1" name="Database_EFC7" title="Icon of a cylinder">
                <a:extLst>
                  <a:ext uri="{FF2B5EF4-FFF2-40B4-BE49-F238E27FC236}">
                    <a16:creationId xmlns:a16="http://schemas.microsoft.com/office/drawing/2014/main" id="{92A39E0D-1C4F-4951-8554-A99DA70D0699}"/>
                  </a:ext>
                </a:extLst>
              </p:cNvPr>
              <p:cNvSpPr>
                <a:spLocks noChangeAspect="1" noEditPoints="1"/>
              </p:cNvSpPr>
              <p:nvPr/>
            </p:nvSpPr>
            <p:spPr bwMode="auto">
              <a:xfrm>
                <a:off x="6445177" y="29876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2" name="Database_EFC7" title="Icon of a cylinder">
                <a:extLst>
                  <a:ext uri="{FF2B5EF4-FFF2-40B4-BE49-F238E27FC236}">
                    <a16:creationId xmlns:a16="http://schemas.microsoft.com/office/drawing/2014/main" id="{4D49EFA8-ACD4-4D23-9252-1D772CC14DD0}"/>
                  </a:ext>
                </a:extLst>
              </p:cNvPr>
              <p:cNvSpPr>
                <a:spLocks noChangeAspect="1" noEditPoints="1"/>
              </p:cNvSpPr>
              <p:nvPr/>
            </p:nvSpPr>
            <p:spPr bwMode="auto">
              <a:xfrm>
                <a:off x="6597577" y="31400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64" name="Straight Arrow Connector 63">
                <a:extLst>
                  <a:ext uri="{FF2B5EF4-FFF2-40B4-BE49-F238E27FC236}">
                    <a16:creationId xmlns:a16="http://schemas.microsoft.com/office/drawing/2014/main" id="{E1984940-FC12-41E3-AA68-5155EEC04459}"/>
                  </a:ext>
                </a:extLst>
              </p:cNvPr>
              <p:cNvCxnSpPr>
                <a:cxnSpLocks/>
              </p:cNvCxnSpPr>
              <p:nvPr/>
            </p:nvCxnSpPr>
            <p:spPr>
              <a:xfrm flipH="1">
                <a:off x="6479361" y="2117340"/>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1" name="Database_EFC7" title="Icon of a cylinder">
                <a:extLst>
                  <a:ext uri="{FF2B5EF4-FFF2-40B4-BE49-F238E27FC236}">
                    <a16:creationId xmlns:a16="http://schemas.microsoft.com/office/drawing/2014/main" id="{A06892BA-471E-4B84-AFD3-C4FF776BF309}"/>
                  </a:ext>
                </a:extLst>
              </p:cNvPr>
              <p:cNvSpPr>
                <a:spLocks noChangeAspect="1" noEditPoints="1"/>
              </p:cNvSpPr>
              <p:nvPr/>
            </p:nvSpPr>
            <p:spPr bwMode="auto">
              <a:xfrm>
                <a:off x="8010783" y="28352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2" name="Database_EFC7" title="Icon of a cylinder">
                <a:extLst>
                  <a:ext uri="{FF2B5EF4-FFF2-40B4-BE49-F238E27FC236}">
                    <a16:creationId xmlns:a16="http://schemas.microsoft.com/office/drawing/2014/main" id="{8F04DE6A-24DD-41C3-8CF9-264CD486EC83}"/>
                  </a:ext>
                </a:extLst>
              </p:cNvPr>
              <p:cNvSpPr>
                <a:spLocks noChangeAspect="1" noEditPoints="1"/>
              </p:cNvSpPr>
              <p:nvPr/>
            </p:nvSpPr>
            <p:spPr bwMode="auto">
              <a:xfrm>
                <a:off x="8163183" y="29876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3" name="Database_EFC7" title="Icon of a cylinder">
                <a:extLst>
                  <a:ext uri="{FF2B5EF4-FFF2-40B4-BE49-F238E27FC236}">
                    <a16:creationId xmlns:a16="http://schemas.microsoft.com/office/drawing/2014/main" id="{DBC19C4C-D2B2-49AE-9A6A-AC984E8B96B2}"/>
                  </a:ext>
                </a:extLst>
              </p:cNvPr>
              <p:cNvSpPr>
                <a:spLocks noChangeAspect="1" noEditPoints="1"/>
              </p:cNvSpPr>
              <p:nvPr/>
            </p:nvSpPr>
            <p:spPr bwMode="auto">
              <a:xfrm>
                <a:off x="8315583" y="31400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78" name="Straight Arrow Connector 77">
                <a:extLst>
                  <a:ext uri="{FF2B5EF4-FFF2-40B4-BE49-F238E27FC236}">
                    <a16:creationId xmlns:a16="http://schemas.microsoft.com/office/drawing/2014/main" id="{7B09AA26-CA2F-4420-90A4-5855898E2963}"/>
                  </a:ext>
                </a:extLst>
              </p:cNvPr>
              <p:cNvCxnSpPr>
                <a:cxnSpLocks/>
              </p:cNvCxnSpPr>
              <p:nvPr/>
            </p:nvCxnSpPr>
            <p:spPr>
              <a:xfrm>
                <a:off x="7137741" y="3271763"/>
                <a:ext cx="65362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07CAA66-928E-47F9-B498-18368E5CA7A3}"/>
                  </a:ext>
                </a:extLst>
              </p:cNvPr>
              <p:cNvCxnSpPr>
                <a:cxnSpLocks/>
              </p:cNvCxnSpPr>
              <p:nvPr/>
            </p:nvCxnSpPr>
            <p:spPr>
              <a:xfrm flipV="1">
                <a:off x="6825192" y="2117340"/>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91" name="Rectangle 90">
              <a:extLst>
                <a:ext uri="{FF2B5EF4-FFF2-40B4-BE49-F238E27FC236}">
                  <a16:creationId xmlns:a16="http://schemas.microsoft.com/office/drawing/2014/main" id="{EBB0B867-DD34-1E40-8BEF-B2DB8CA49D04}"/>
                </a:ext>
              </a:extLst>
            </p:cNvPr>
            <p:cNvSpPr/>
            <p:nvPr/>
          </p:nvSpPr>
          <p:spPr bwMode="auto">
            <a:xfrm>
              <a:off x="6285261" y="4925191"/>
              <a:ext cx="2939032" cy="5820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6 replicas, 2 regions (3/region)</a:t>
              </a:r>
              <a:endParaRPr kumimoji="0" lang="en-US" sz="1400" b="0" i="0" u="none" strike="noStrike" kern="1200" cap="none" spc="0" normalizeH="0" baseline="0" noProof="0">
                <a:ln>
                  <a:noFill/>
                </a:ln>
                <a:solidFill>
                  <a:srgbClr val="2F2F2F"/>
                </a:solidFill>
                <a:effectLst/>
                <a:uLnTx/>
                <a:uFillTx/>
                <a:latin typeface="Segoe UI Semilight"/>
                <a:ea typeface="+mn-ea"/>
                <a:cs typeface="+mn-cs"/>
              </a:endParaRPr>
            </a:p>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3" name="Group 22">
            <a:extLst>
              <a:ext uri="{FF2B5EF4-FFF2-40B4-BE49-F238E27FC236}">
                <a16:creationId xmlns:a16="http://schemas.microsoft.com/office/drawing/2014/main" id="{232AACE8-3944-D54F-8C7D-13D99DD61C1E}"/>
              </a:ext>
            </a:extLst>
          </p:cNvPr>
          <p:cNvGrpSpPr/>
          <p:nvPr/>
        </p:nvGrpSpPr>
        <p:grpSpPr>
          <a:xfrm>
            <a:off x="9011467" y="1679351"/>
            <a:ext cx="2971053" cy="4198478"/>
            <a:chOff x="8943734" y="1679351"/>
            <a:chExt cx="2971053" cy="4198478"/>
          </a:xfrm>
        </p:grpSpPr>
        <p:sp>
          <p:nvSpPr>
            <p:cNvPr id="92" name="Freeform: Shape 5">
              <a:extLst>
                <a:ext uri="{FF2B5EF4-FFF2-40B4-BE49-F238E27FC236}">
                  <a16:creationId xmlns:a16="http://schemas.microsoft.com/office/drawing/2014/main" id="{AD677095-8104-924E-9A30-055BD7F3F278}"/>
                </a:ext>
              </a:extLst>
            </p:cNvPr>
            <p:cNvSpPr/>
            <p:nvPr/>
          </p:nvSpPr>
          <p:spPr>
            <a:xfrm>
              <a:off x="8953657" y="1679351"/>
              <a:ext cx="2961130" cy="419847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l" defTabSz="762000" rtl="0" eaLnBrk="1" fontAlgn="auto" latinLnBrk="0" hangingPunct="1">
                <a:lnSpc>
                  <a:spcPct val="107000"/>
                </a:lnSpc>
                <a:spcBef>
                  <a:spcPts val="0"/>
                </a:spcBef>
                <a:spcAft>
                  <a:spcPts val="600"/>
                </a:spcAft>
                <a:buClr>
                  <a:srgbClr val="2F2F2F"/>
                </a:buClr>
                <a:buSzPct val="90000"/>
                <a:buFontTx/>
                <a:buNone/>
                <a:tabLst/>
                <a:defRPr/>
              </a:pPr>
              <a:endParaRPr kumimoji="0" lang="en-US" sz="1200" b="0" i="0" u="none" strike="noStrike" kern="1200" cap="none" spc="0" normalizeH="0" baseline="0" noProof="0">
                <a:ln>
                  <a:noFill/>
                </a:ln>
                <a:solidFill>
                  <a:srgbClr val="2F2F2F"/>
                </a:solidFill>
                <a:effectLst/>
                <a:uLnTx/>
                <a:uFillTx/>
                <a:latin typeface="Segoe UI Semilight" charset="0"/>
                <a:ea typeface="Segoe UI Semilight" charset="0"/>
                <a:cs typeface="Segoe UI Semilight" charset="0"/>
              </a:endParaRPr>
            </a:p>
          </p:txBody>
        </p:sp>
        <p:sp>
          <p:nvSpPr>
            <p:cNvPr id="12" name="Rectangle 11"/>
            <p:cNvSpPr/>
            <p:nvPr/>
          </p:nvSpPr>
          <p:spPr bwMode="auto">
            <a:xfrm>
              <a:off x="8943734" y="4071740"/>
              <a:ext cx="2936530" cy="10108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RA-GRS</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(Read Access – Geo Redundant Storage)</a:t>
              </a:r>
            </a:p>
          </p:txBody>
        </p:sp>
        <p:grpSp>
          <p:nvGrpSpPr>
            <p:cNvPr id="17" name="Group 16">
              <a:extLst>
                <a:ext uri="{FF2B5EF4-FFF2-40B4-BE49-F238E27FC236}">
                  <a16:creationId xmlns:a16="http://schemas.microsoft.com/office/drawing/2014/main" id="{2C16586E-E033-E541-8F33-1DECDFF042B3}"/>
                </a:ext>
              </a:extLst>
            </p:cNvPr>
            <p:cNvGrpSpPr/>
            <p:nvPr/>
          </p:nvGrpSpPr>
          <p:grpSpPr>
            <a:xfrm>
              <a:off x="9125084" y="2100184"/>
              <a:ext cx="2779593" cy="1986121"/>
              <a:chOff x="9125084" y="2100184"/>
              <a:chExt cx="2779593" cy="1986121"/>
            </a:xfrm>
          </p:grpSpPr>
          <p:sp>
            <p:nvSpPr>
              <p:cNvPr id="145" name="TextBox 144"/>
              <p:cNvSpPr txBox="1"/>
              <p:nvPr/>
            </p:nvSpPr>
            <p:spPr>
              <a:xfrm>
                <a:off x="10033152" y="3265452"/>
                <a:ext cx="750230" cy="452590"/>
              </a:xfrm>
              <a:prstGeom prst="rect">
                <a:avLst/>
              </a:prstGeom>
              <a:noFill/>
              <a:ln>
                <a:noFill/>
              </a:ln>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146" name="TextBox 145"/>
              <p:cNvSpPr txBox="1"/>
              <p:nvPr/>
            </p:nvSpPr>
            <p:spPr>
              <a:xfrm>
                <a:off x="9238782" y="3633715"/>
                <a:ext cx="872555" cy="452590"/>
              </a:xfrm>
              <a:prstGeom prst="rect">
                <a:avLst/>
              </a:prstGeom>
              <a:noFill/>
              <a:ln>
                <a:noFill/>
              </a:ln>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147" name="TextBox 146"/>
              <p:cNvSpPr txBox="1"/>
              <p:nvPr/>
            </p:nvSpPr>
            <p:spPr>
              <a:xfrm>
                <a:off x="10845115" y="3633715"/>
                <a:ext cx="1059562" cy="452590"/>
              </a:xfrm>
              <a:prstGeom prst="rect">
                <a:avLst/>
              </a:prstGeom>
              <a:noFill/>
              <a:ln>
                <a:noFill/>
              </a:ln>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65" name="Rectangle 64">
                <a:extLst>
                  <a:ext uri="{FF2B5EF4-FFF2-40B4-BE49-F238E27FC236}">
                    <a16:creationId xmlns:a16="http://schemas.microsoft.com/office/drawing/2014/main" id="{65A56F03-3185-4CA7-9301-02A91406A96B}"/>
                  </a:ext>
                </a:extLst>
              </p:cNvPr>
              <p:cNvSpPr>
                <a:spLocks noChangeAspect="1"/>
              </p:cNvSpPr>
              <p:nvPr/>
            </p:nvSpPr>
            <p:spPr bwMode="auto">
              <a:xfrm>
                <a:off x="9125084" y="2667701"/>
                <a:ext cx="1045829" cy="993538"/>
              </a:xfrm>
              <a:prstGeom prst="rect">
                <a:avLst/>
              </a:prstGeom>
              <a:noFill/>
              <a:ln>
                <a:solidFill>
                  <a:schemeClr val="tx1"/>
                </a:solid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Database_EFC7" title="Icon of a cylinder">
                <a:extLst>
                  <a:ext uri="{FF2B5EF4-FFF2-40B4-BE49-F238E27FC236}">
                    <a16:creationId xmlns:a16="http://schemas.microsoft.com/office/drawing/2014/main" id="{56F16A88-1628-4CCD-9F35-6B55D2084710}"/>
                  </a:ext>
                </a:extLst>
              </p:cNvPr>
              <p:cNvSpPr>
                <a:spLocks noChangeAspect="1" noEditPoints="1"/>
              </p:cNvSpPr>
              <p:nvPr/>
            </p:nvSpPr>
            <p:spPr bwMode="auto">
              <a:xfrm>
                <a:off x="9260128" y="2818120"/>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7" name="Database_EFC7" title="Icon of a cylinder">
                <a:extLst>
                  <a:ext uri="{FF2B5EF4-FFF2-40B4-BE49-F238E27FC236}">
                    <a16:creationId xmlns:a16="http://schemas.microsoft.com/office/drawing/2014/main" id="{7172B3A3-2757-4E16-A30F-91CF34AEE44C}"/>
                  </a:ext>
                </a:extLst>
              </p:cNvPr>
              <p:cNvSpPr>
                <a:spLocks noChangeAspect="1" noEditPoints="1"/>
              </p:cNvSpPr>
              <p:nvPr/>
            </p:nvSpPr>
            <p:spPr bwMode="auto">
              <a:xfrm>
                <a:off x="9412528" y="2970520"/>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8" name="Database_EFC7" title="Icon of a cylinder">
                <a:extLst>
                  <a:ext uri="{FF2B5EF4-FFF2-40B4-BE49-F238E27FC236}">
                    <a16:creationId xmlns:a16="http://schemas.microsoft.com/office/drawing/2014/main" id="{97CF81CB-7E5D-4B6D-97C9-C685CCE3CBF6}"/>
                  </a:ext>
                </a:extLst>
              </p:cNvPr>
              <p:cNvSpPr>
                <a:spLocks noChangeAspect="1" noEditPoints="1"/>
              </p:cNvSpPr>
              <p:nvPr/>
            </p:nvSpPr>
            <p:spPr bwMode="auto">
              <a:xfrm>
                <a:off x="9564928" y="3122920"/>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69" name="Straight Arrow Connector 68">
                <a:extLst>
                  <a:ext uri="{FF2B5EF4-FFF2-40B4-BE49-F238E27FC236}">
                    <a16:creationId xmlns:a16="http://schemas.microsoft.com/office/drawing/2014/main" id="{500480DD-F404-4D5B-9DCC-E6D17294CA40}"/>
                  </a:ext>
                </a:extLst>
              </p:cNvPr>
              <p:cNvCxnSpPr>
                <a:cxnSpLocks/>
              </p:cNvCxnSpPr>
              <p:nvPr/>
            </p:nvCxnSpPr>
            <p:spPr>
              <a:xfrm flipV="1">
                <a:off x="9792543" y="2100184"/>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1BAC2E2-9187-4A42-936A-A9F719B34127}"/>
                  </a:ext>
                </a:extLst>
              </p:cNvPr>
              <p:cNvCxnSpPr>
                <a:cxnSpLocks/>
              </p:cNvCxnSpPr>
              <p:nvPr/>
            </p:nvCxnSpPr>
            <p:spPr>
              <a:xfrm flipH="1">
                <a:off x="9446712" y="2100184"/>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Database_EFC7" title="Icon of a cylinder">
                <a:extLst>
                  <a:ext uri="{FF2B5EF4-FFF2-40B4-BE49-F238E27FC236}">
                    <a16:creationId xmlns:a16="http://schemas.microsoft.com/office/drawing/2014/main" id="{7D80568D-05F6-41B7-A99C-8A2B6FEAC413}"/>
                  </a:ext>
                </a:extLst>
              </p:cNvPr>
              <p:cNvSpPr>
                <a:spLocks noChangeAspect="1" noEditPoints="1"/>
              </p:cNvSpPr>
              <p:nvPr/>
            </p:nvSpPr>
            <p:spPr bwMode="auto">
              <a:xfrm>
                <a:off x="10979485" y="2818120"/>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5" name="Database_EFC7" title="Icon of a cylinder">
                <a:extLst>
                  <a:ext uri="{FF2B5EF4-FFF2-40B4-BE49-F238E27FC236}">
                    <a16:creationId xmlns:a16="http://schemas.microsoft.com/office/drawing/2014/main" id="{81FED62A-0962-4DFC-9916-B8951FCBB26B}"/>
                  </a:ext>
                </a:extLst>
              </p:cNvPr>
              <p:cNvSpPr>
                <a:spLocks noChangeAspect="1" noEditPoints="1"/>
              </p:cNvSpPr>
              <p:nvPr/>
            </p:nvSpPr>
            <p:spPr bwMode="auto">
              <a:xfrm>
                <a:off x="11131885" y="2970520"/>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6" name="Database_EFC7" title="Icon of a cylinder">
                <a:extLst>
                  <a:ext uri="{FF2B5EF4-FFF2-40B4-BE49-F238E27FC236}">
                    <a16:creationId xmlns:a16="http://schemas.microsoft.com/office/drawing/2014/main" id="{44F38877-C26C-4C42-8559-A72B1A28AF82}"/>
                  </a:ext>
                </a:extLst>
              </p:cNvPr>
              <p:cNvSpPr>
                <a:spLocks noChangeAspect="1" noEditPoints="1"/>
              </p:cNvSpPr>
              <p:nvPr/>
            </p:nvSpPr>
            <p:spPr bwMode="auto">
              <a:xfrm>
                <a:off x="11284285" y="3122920"/>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77" name="Straight Arrow Connector 76">
                <a:extLst>
                  <a:ext uri="{FF2B5EF4-FFF2-40B4-BE49-F238E27FC236}">
                    <a16:creationId xmlns:a16="http://schemas.microsoft.com/office/drawing/2014/main" id="{923F539A-D8FF-432F-82DC-4BEE6EF84FF6}"/>
                  </a:ext>
                </a:extLst>
              </p:cNvPr>
              <p:cNvCxnSpPr>
                <a:cxnSpLocks/>
              </p:cNvCxnSpPr>
              <p:nvPr/>
            </p:nvCxnSpPr>
            <p:spPr>
              <a:xfrm flipV="1">
                <a:off x="11284285" y="2100184"/>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0AAA984-F7FA-4329-80E8-E7D8FA08063D}"/>
                  </a:ext>
                </a:extLst>
              </p:cNvPr>
              <p:cNvCxnSpPr>
                <a:cxnSpLocks/>
              </p:cNvCxnSpPr>
              <p:nvPr/>
            </p:nvCxnSpPr>
            <p:spPr>
              <a:xfrm>
                <a:off x="10033152" y="3254607"/>
                <a:ext cx="65362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93" name="Rectangle 92">
              <a:extLst>
                <a:ext uri="{FF2B5EF4-FFF2-40B4-BE49-F238E27FC236}">
                  <a16:creationId xmlns:a16="http://schemas.microsoft.com/office/drawing/2014/main" id="{3941EDBB-232B-2142-A411-B3E16DC388E7}"/>
                </a:ext>
              </a:extLst>
            </p:cNvPr>
            <p:cNvSpPr/>
            <p:nvPr/>
          </p:nvSpPr>
          <p:spPr bwMode="auto">
            <a:xfrm>
              <a:off x="8953657" y="5065704"/>
              <a:ext cx="2926607" cy="5422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GRS + Read access to secondary</a:t>
              </a:r>
            </a:p>
          </p:txBody>
        </p:sp>
      </p:grpSp>
    </p:spTree>
    <p:extLst>
      <p:ext uri="{BB962C8B-B14F-4D97-AF65-F5344CB8AC3E}">
        <p14:creationId xmlns:p14="http://schemas.microsoft.com/office/powerpoint/2010/main" val="32051746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14="http://schemas.microsoft.com/office/drawing/2010/main" xmlns:a16="http://schemas.microsoft.com/office/drawing/2014/main"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06C3E5-3AD5-420E-B8C2-E43745AE02A4}"/>
              </a:ext>
            </a:extLst>
          </p:cNvPr>
          <p:cNvSpPr>
            <a:spLocks noGrp="1"/>
          </p:cNvSpPr>
          <p:nvPr>
            <p:ph type="title"/>
          </p:nvPr>
        </p:nvSpPr>
        <p:spPr>
          <a:xfrm>
            <a:off x="585216" y="2534625"/>
            <a:ext cx="5510784" cy="997196"/>
          </a:xfrm>
        </p:spPr>
        <p:txBody>
          <a:bodyPr/>
          <a:lstStyle/>
          <a:p>
            <a:r>
              <a:rPr lang="en-US"/>
              <a:t>Demo: Creating Data Stores in Azure</a:t>
            </a:r>
          </a:p>
        </p:txBody>
      </p:sp>
    </p:spTree>
    <p:extLst>
      <p:ext uri="{BB962C8B-B14F-4D97-AF65-F5344CB8AC3E}">
        <p14:creationId xmlns:p14="http://schemas.microsoft.com/office/powerpoint/2010/main" val="410697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a:t>/Docs </a:t>
            </a:r>
            <a:r>
              <a:rPr lang="en-US">
                <a:cs typeface="Segoe UI Semibold"/>
              </a:rPr>
              <a:t>alert</a:t>
            </a:r>
            <a:endParaRPr lang="en-US"/>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509609"/>
            <a:ext cx="313188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83B01"/>
                </a:solidFill>
                <a:effectLst/>
                <a:uLnTx/>
                <a:uFillTx/>
                <a:latin typeface="Segoe UI"/>
                <a:ea typeface="+mn-ea"/>
                <a:cs typeface="+mn-cs"/>
              </a:rPr>
              <a:t>aka.ms/storagedocs-afun50</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161980" cy="677108"/>
          </a:xfrm>
        </p:spPr>
        <p:txBody>
          <a:bodyPr vert="horz" wrap="square" lIns="0" tIns="0" rIns="0" bIns="0" rtlCol="0" anchor="t">
            <a:spAutoFit/>
          </a:bodyPr>
          <a:lstStyle/>
          <a:p>
            <a:r>
              <a:rPr lang="en-US">
                <a:gradFill>
                  <a:gsLst>
                    <a:gs pos="40075">
                      <a:schemeClr val="tx1"/>
                    </a:gs>
                    <a:gs pos="30000">
                      <a:schemeClr val="tx1"/>
                    </a:gs>
                  </a:gsLst>
                  <a:lin ang="5400000" scaled="0"/>
                </a:gradFill>
              </a:rPr>
              <a:t>Explore overviews, tutorials, samples, and more. </a:t>
            </a:r>
            <a:endParaRPr lang="en-US">
              <a:cs typeface="Segoe UI"/>
            </a:endParaRPr>
          </a:p>
        </p:txBody>
      </p:sp>
      <p:pic>
        <p:nvPicPr>
          <p:cNvPr id="5" name="Picture 4">
            <a:extLst>
              <a:ext uri="{FF2B5EF4-FFF2-40B4-BE49-F238E27FC236}">
                <a16:creationId xmlns:a16="http://schemas.microsoft.com/office/drawing/2014/main" id="{238910B5-4649-4E6C-9AD4-A5D92AEE1247}"/>
              </a:ext>
            </a:extLst>
          </p:cNvPr>
          <p:cNvPicPr>
            <a:picLocks noChangeAspect="1"/>
          </p:cNvPicPr>
          <p:nvPr/>
        </p:nvPicPr>
        <p:blipFill>
          <a:blip r:embed="rId3"/>
          <a:stretch>
            <a:fillRect/>
          </a:stretch>
        </p:blipFill>
        <p:spPr>
          <a:xfrm>
            <a:off x="4260560" y="774302"/>
            <a:ext cx="7729277" cy="5253279"/>
          </a:xfrm>
          <a:prstGeom prst="rect">
            <a:avLst/>
          </a:prstGeom>
        </p:spPr>
      </p:pic>
      <p:sp>
        <p:nvSpPr>
          <p:cNvPr id="10" name="camera" title="Icon of a camera">
            <a:extLst>
              <a:ext uri="{FF2B5EF4-FFF2-40B4-BE49-F238E27FC236}">
                <a16:creationId xmlns:a16="http://schemas.microsoft.com/office/drawing/2014/main" id="{A1ABB474-25F3-4BDA-822C-D3EE138577C2}"/>
              </a:ext>
            </a:extLst>
          </p:cNvPr>
          <p:cNvSpPr>
            <a:spLocks noChangeAspect="1" noEditPoints="1"/>
          </p:cNvSpPr>
          <p:nvPr/>
        </p:nvSpPr>
        <p:spPr bwMode="auto">
          <a:xfrm>
            <a:off x="11323326"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89049199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a:t>/MS Learn </a:t>
            </a:r>
            <a:r>
              <a:rPr lang="en-US">
                <a:cs typeface="Segoe UI Semibold"/>
              </a:rPr>
              <a:t>alert</a:t>
            </a:r>
            <a:endParaRPr lang="en-US"/>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161980" cy="1015663"/>
          </a:xfrm>
        </p:spPr>
        <p:txBody>
          <a:bodyPr vert="horz" wrap="square" lIns="0" tIns="0" rIns="0" bIns="0" rtlCol="0" anchor="t">
            <a:spAutoFit/>
          </a:bodyPr>
          <a:lstStyle/>
          <a:p>
            <a:r>
              <a:rPr lang="en-US"/>
              <a:t>Survey data storage options in Azure Storage and compare with on-premises storage</a:t>
            </a:r>
          </a:p>
        </p:txBody>
      </p:sp>
      <p:pic>
        <p:nvPicPr>
          <p:cNvPr id="3" name="Picture 2">
            <a:extLst>
              <a:ext uri="{FF2B5EF4-FFF2-40B4-BE49-F238E27FC236}">
                <a16:creationId xmlns:a16="http://schemas.microsoft.com/office/drawing/2014/main" id="{C6EC5F7C-8F7A-483E-81A7-018BC83D8EC5}"/>
              </a:ext>
            </a:extLst>
          </p:cNvPr>
          <p:cNvPicPr>
            <a:picLocks noChangeAspect="1"/>
          </p:cNvPicPr>
          <p:nvPr/>
        </p:nvPicPr>
        <p:blipFill>
          <a:blip r:embed="rId3"/>
          <a:stretch>
            <a:fillRect/>
          </a:stretch>
        </p:blipFill>
        <p:spPr>
          <a:xfrm>
            <a:off x="4746181" y="1086719"/>
            <a:ext cx="7347701" cy="4684561"/>
          </a:xfrm>
          <a:prstGeom prst="rect">
            <a:avLst/>
          </a:prstGeom>
        </p:spPr>
      </p:pic>
      <p:sp>
        <p:nvSpPr>
          <p:cNvPr id="9" name="TextBox 8">
            <a:extLst>
              <a:ext uri="{FF2B5EF4-FFF2-40B4-BE49-F238E27FC236}">
                <a16:creationId xmlns:a16="http://schemas.microsoft.com/office/drawing/2014/main" id="{D9724482-EB17-4154-A4CC-9F012311E995}"/>
              </a:ext>
            </a:extLst>
          </p:cNvPr>
          <p:cNvSpPr txBox="1"/>
          <p:nvPr/>
        </p:nvSpPr>
        <p:spPr>
          <a:xfrm>
            <a:off x="584200" y="4509609"/>
            <a:ext cx="3928448"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83B01"/>
                </a:solidFill>
                <a:effectLst/>
                <a:uLnTx/>
                <a:uFillTx/>
                <a:latin typeface="Segoe UI"/>
                <a:ea typeface="+mn-ea"/>
                <a:cs typeface="+mn-cs"/>
              </a:rPr>
              <a:t>aka.ms/AFUN50MSLearnCollection</a:t>
            </a:r>
          </a:p>
        </p:txBody>
      </p:sp>
      <p:sp>
        <p:nvSpPr>
          <p:cNvPr id="10" name="camera" title="Icon of a camera">
            <a:extLst>
              <a:ext uri="{FF2B5EF4-FFF2-40B4-BE49-F238E27FC236}">
                <a16:creationId xmlns:a16="http://schemas.microsoft.com/office/drawing/2014/main" id="{EB41C1C0-CBDE-4DEE-8D9E-86B8FB7721ED}"/>
              </a:ext>
            </a:extLst>
          </p:cNvPr>
          <p:cNvSpPr>
            <a:spLocks noChangeAspect="1" noEditPoints="1"/>
          </p:cNvSpPr>
          <p:nvPr/>
        </p:nvSpPr>
        <p:spPr bwMode="auto">
          <a:xfrm>
            <a:off x="11323326"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3224532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237516-7C17-4346-9481-77B9B3B190AA}"/>
              </a:ext>
            </a:extLst>
          </p:cNvPr>
          <p:cNvSpPr>
            <a:spLocks noGrp="1"/>
          </p:cNvSpPr>
          <p:nvPr>
            <p:ph type="title"/>
          </p:nvPr>
        </p:nvSpPr>
        <p:spPr/>
        <p:txBody>
          <a:bodyPr/>
          <a:lstStyle/>
          <a:p>
            <a:r>
              <a:rPr lang="en-US"/>
              <a:t>Introduction to Cosmos DB</a:t>
            </a:r>
          </a:p>
        </p:txBody>
      </p:sp>
    </p:spTree>
    <p:extLst>
      <p:ext uri="{BB962C8B-B14F-4D97-AF65-F5344CB8AC3E}">
        <p14:creationId xmlns:p14="http://schemas.microsoft.com/office/powerpoint/2010/main" val="410096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Modern Data Estate</a:t>
            </a:r>
          </a:p>
        </p:txBody>
      </p:sp>
      <p:sp>
        <p:nvSpPr>
          <p:cNvPr id="3" name="Text Placeholder 2"/>
          <p:cNvSpPr>
            <a:spLocks noGrp="1"/>
          </p:cNvSpPr>
          <p:nvPr>
            <p:ph type="body" sz="quarter" idx="4294967295"/>
          </p:nvPr>
        </p:nvSpPr>
        <p:spPr>
          <a:xfrm>
            <a:off x="586174" y="1040614"/>
            <a:ext cx="11339512" cy="307777"/>
          </a:xfrm>
          <a:prstGeom prst="rect">
            <a:avLst/>
          </a:prstGeom>
        </p:spPr>
        <p:txBody>
          <a:bodyPr vert="horz" wrap="square" lIns="0" tIns="0" rIns="0" bIns="0" rtlCol="0" anchor="t">
            <a:spAutoFit/>
          </a:bodyPr>
          <a:lstStyle/>
          <a:p>
            <a:pPr>
              <a:spcBef>
                <a:spcPct val="0"/>
              </a:spcBef>
              <a:buNone/>
            </a:pPr>
            <a:r>
              <a:rPr lang="en-US" sz="2000" spc="-30">
                <a:ln w="3175">
                  <a:noFill/>
                </a:ln>
                <a:solidFill>
                  <a:schemeClr val="accent1"/>
                </a:solidFill>
                <a:latin typeface="+mj-lt"/>
                <a:cs typeface="Segoe UI" pitchFamily="34" charset="0"/>
              </a:rPr>
              <a:t>Microsoft’s cloud solution</a:t>
            </a:r>
          </a:p>
        </p:txBody>
      </p:sp>
      <p:sp>
        <p:nvSpPr>
          <p:cNvPr id="72" name="Rectangle 71"/>
          <p:cNvSpPr/>
          <p:nvPr/>
        </p:nvSpPr>
        <p:spPr>
          <a:xfrm>
            <a:off x="5202166" y="2840746"/>
            <a:ext cx="1787669" cy="297004"/>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charset="0"/>
              </a:rPr>
              <a:t>Azure Data Services</a:t>
            </a:r>
          </a:p>
        </p:txBody>
      </p:sp>
      <p:sp>
        <p:nvSpPr>
          <p:cNvPr id="73" name="Rectangle 72"/>
          <p:cNvSpPr/>
          <p:nvPr/>
        </p:nvSpPr>
        <p:spPr>
          <a:xfrm>
            <a:off x="5010608" y="4114006"/>
            <a:ext cx="2170787" cy="384721"/>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2F2F2F"/>
                </a:solidFill>
                <a:effectLst/>
                <a:uLnTx/>
                <a:uFillTx/>
                <a:latin typeface="Segoe UI Semibold"/>
                <a:ea typeface="+mn-ea"/>
                <a:cs typeface="Segoe UI Semibold" charset="0"/>
              </a:rPr>
              <a:t>Data warehouses</a:t>
            </a:r>
          </a:p>
        </p:txBody>
      </p:sp>
      <p:sp>
        <p:nvSpPr>
          <p:cNvPr id="83" name="Rectangle 82"/>
          <p:cNvSpPr/>
          <p:nvPr/>
        </p:nvSpPr>
        <p:spPr>
          <a:xfrm>
            <a:off x="441097" y="1426814"/>
            <a:ext cx="2795958" cy="384721"/>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2F2F2F"/>
                </a:solidFill>
                <a:effectLst/>
                <a:uLnTx/>
                <a:uFillTx/>
                <a:latin typeface="Segoe UI Semibold"/>
                <a:ea typeface="+mn-ea"/>
                <a:cs typeface="Segoe UI Semibold" charset="0"/>
              </a:rPr>
              <a:t>Operational databases</a:t>
            </a:r>
          </a:p>
        </p:txBody>
      </p:sp>
      <p:sp>
        <p:nvSpPr>
          <p:cNvPr id="134" name="Rectangle 133"/>
          <p:cNvSpPr/>
          <p:nvPr/>
        </p:nvSpPr>
        <p:spPr>
          <a:xfrm>
            <a:off x="9345574" y="1426814"/>
            <a:ext cx="2259036" cy="677108"/>
          </a:xfrm>
          <a:prstGeom prst="rect">
            <a:avLst/>
          </a:prstGeom>
          <a:ln w="19050">
            <a:noFill/>
          </a:ln>
        </p:spPr>
        <p:txBody>
          <a:bodyPr wrap="squar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2F2F2F"/>
                </a:solidFill>
                <a:effectLst/>
                <a:uLnTx/>
                <a:uFillTx/>
                <a:latin typeface="Segoe UI Semibold"/>
                <a:ea typeface="+mn-ea"/>
                <a:cs typeface="Segoe UI Semibold" charset="0"/>
              </a:rPr>
              <a:t>Data lakes &amp; analytics</a:t>
            </a:r>
          </a:p>
        </p:txBody>
      </p:sp>
      <p:sp>
        <p:nvSpPr>
          <p:cNvPr id="180" name="TextBox 179">
            <a:extLst>
              <a:ext uri="{FF2B5EF4-FFF2-40B4-BE49-F238E27FC236}">
                <a16:creationId xmlns:a16="http://schemas.microsoft.com/office/drawing/2014/main" id="{C88DDE69-7087-EA4B-8C64-F884F6B6582F}"/>
              </a:ext>
            </a:extLst>
          </p:cNvPr>
          <p:cNvSpPr txBox="1"/>
          <p:nvPr/>
        </p:nvSpPr>
        <p:spPr>
          <a:xfrm>
            <a:off x="540317" y="2223311"/>
            <a:ext cx="270600" cy="296641"/>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gradFill>
                <a:gsLst>
                  <a:gs pos="2917">
                    <a:srgbClr val="505050"/>
                  </a:gs>
                  <a:gs pos="30000">
                    <a:srgbClr val="505050"/>
                  </a:gs>
                </a:gsLst>
                <a:lin ang="5400000" scaled="0"/>
              </a:gradFill>
              <a:effectLst/>
              <a:uLnTx/>
              <a:uFillTx/>
              <a:latin typeface="Segoe UI Semibold"/>
              <a:ea typeface="Segoe UI Black" panose="020B0A02040204020203" pitchFamily="34" charset="0"/>
              <a:cs typeface="Segoe UI Black" panose="020B0A02040204020203" pitchFamily="34" charset="0"/>
            </a:endParaRPr>
          </a:p>
        </p:txBody>
      </p:sp>
      <p:sp>
        <p:nvSpPr>
          <p:cNvPr id="185" name="Rectangle 184">
            <a:extLst>
              <a:ext uri="{FF2B5EF4-FFF2-40B4-BE49-F238E27FC236}">
                <a16:creationId xmlns:a16="http://schemas.microsoft.com/office/drawing/2014/main" id="{AFB5C8B0-B416-3B40-A666-42F76786A185}"/>
              </a:ext>
            </a:extLst>
          </p:cNvPr>
          <p:cNvSpPr/>
          <p:nvPr/>
        </p:nvSpPr>
        <p:spPr>
          <a:xfrm>
            <a:off x="928075" y="2177344"/>
            <a:ext cx="2444554" cy="584775"/>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SQL Database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2F2F2F"/>
                </a:solidFill>
                <a:effectLst/>
                <a:uLnTx/>
                <a:uFillTx/>
                <a:latin typeface="Segoe UI Semibold"/>
                <a:ea typeface="Segoe UI Semilight" charset="0"/>
                <a:cs typeface="Segoe UI Semilight" charset="0"/>
              </a:rPr>
              <a:t>for relational data</a:t>
            </a:r>
          </a:p>
        </p:txBody>
      </p:sp>
      <p:sp>
        <p:nvSpPr>
          <p:cNvPr id="178" name="Freeform 182">
            <a:extLst>
              <a:ext uri="{FF2B5EF4-FFF2-40B4-BE49-F238E27FC236}">
                <a16:creationId xmlns:a16="http://schemas.microsoft.com/office/drawing/2014/main" id="{18F7A57B-CC79-8F42-BCAE-11D33D433493}"/>
              </a:ext>
            </a:extLst>
          </p:cNvPr>
          <p:cNvSpPr/>
          <p:nvPr/>
        </p:nvSpPr>
        <p:spPr bwMode="auto">
          <a:xfrm flipH="1">
            <a:off x="4313073" y="4572438"/>
            <a:ext cx="236831" cy="296236"/>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1"/>
          </a:solidFill>
          <a:ln w="6350" cap="flat" cmpd="sng" algn="ctr">
            <a:noFill/>
            <a:prstDash val="solid"/>
            <a:miter lim="800000"/>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846" rtl="0" eaLnBrk="1" fontAlgn="auto" latinLnBrk="0" hangingPunct="1">
              <a:lnSpc>
                <a:spcPct val="9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505050"/>
              </a:solidFill>
              <a:effectLst/>
              <a:uLnTx/>
              <a:uFillTx/>
              <a:latin typeface="Segoe UI Semibold"/>
              <a:ea typeface="Segoe UI" pitchFamily="34" charset="0"/>
              <a:cs typeface="Segoe UI" pitchFamily="34" charset="0"/>
            </a:endParaRPr>
          </a:p>
        </p:txBody>
      </p:sp>
      <p:sp>
        <p:nvSpPr>
          <p:cNvPr id="187" name="Rectangle 186">
            <a:extLst>
              <a:ext uri="{FF2B5EF4-FFF2-40B4-BE49-F238E27FC236}">
                <a16:creationId xmlns:a16="http://schemas.microsoft.com/office/drawing/2014/main" id="{90C52802-1204-9244-80ED-1865A022009E}"/>
              </a:ext>
            </a:extLst>
          </p:cNvPr>
          <p:cNvSpPr/>
          <p:nvPr/>
        </p:nvSpPr>
        <p:spPr>
          <a:xfrm>
            <a:off x="4656389" y="4555733"/>
            <a:ext cx="3093151" cy="830997"/>
          </a:xfrm>
          <a:prstGeom prst="rect">
            <a:avLst/>
          </a:prstGeom>
        </p:spPr>
        <p:txBody>
          <a:bodyPr wrap="squar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SQL Data Warehouse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for complex queries across petabytes of data</a:t>
            </a:r>
            <a:endPar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endParaRPr>
          </a:p>
        </p:txBody>
      </p:sp>
      <p:sp>
        <p:nvSpPr>
          <p:cNvPr id="183" name="Freeform 182">
            <a:extLst>
              <a:ext uri="{FF2B5EF4-FFF2-40B4-BE49-F238E27FC236}">
                <a16:creationId xmlns:a16="http://schemas.microsoft.com/office/drawing/2014/main" id="{5307BE83-3E30-7A4F-A937-E3E11C1AD13D}"/>
              </a:ext>
            </a:extLst>
          </p:cNvPr>
          <p:cNvSpPr/>
          <p:nvPr/>
        </p:nvSpPr>
        <p:spPr>
          <a:xfrm>
            <a:off x="8837257" y="2230721"/>
            <a:ext cx="176522" cy="226400"/>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88" name="Rectangle 187">
            <a:extLst>
              <a:ext uri="{FF2B5EF4-FFF2-40B4-BE49-F238E27FC236}">
                <a16:creationId xmlns:a16="http://schemas.microsoft.com/office/drawing/2014/main" id="{4701EBC6-65DE-7447-9572-427FB99E2D0C}"/>
              </a:ext>
            </a:extLst>
          </p:cNvPr>
          <p:cNvSpPr/>
          <p:nvPr/>
        </p:nvSpPr>
        <p:spPr>
          <a:xfrm>
            <a:off x="9065923" y="2117106"/>
            <a:ext cx="2606204" cy="1323439"/>
          </a:xfrm>
          <a:prstGeom prst="rect">
            <a:avLst/>
          </a:prstGeom>
        </p:spPr>
        <p:txBody>
          <a:bodyPr wrap="squar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Data Lake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for processing and analytics on </a:t>
            </a: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0000"/>
                </a:solidFill>
                <a:effectLst/>
                <a:uLnTx/>
                <a:uFillTx/>
                <a:latin typeface="Segoe UI Semibold"/>
                <a:ea typeface="+mn-ea"/>
                <a:cs typeface="+mn-cs"/>
              </a:rPr>
              <a:t>data of any size, shape, and speed</a:t>
            </a:r>
          </a:p>
        </p:txBody>
      </p:sp>
      <p:sp>
        <p:nvSpPr>
          <p:cNvPr id="186" name="Rectangle 185">
            <a:extLst>
              <a:ext uri="{FF2B5EF4-FFF2-40B4-BE49-F238E27FC236}">
                <a16:creationId xmlns:a16="http://schemas.microsoft.com/office/drawing/2014/main" id="{864F48DE-788E-6B4F-A808-99227DD664E1}"/>
              </a:ext>
            </a:extLst>
          </p:cNvPr>
          <p:cNvSpPr/>
          <p:nvPr/>
        </p:nvSpPr>
        <p:spPr>
          <a:xfrm>
            <a:off x="928075" y="3395014"/>
            <a:ext cx="3026791" cy="584775"/>
          </a:xfrm>
          <a:prstGeom prst="rect">
            <a:avLst/>
          </a:prstGeom>
        </p:spPr>
        <p:txBody>
          <a:bodyPr wrap="non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Cosmos DB</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2F2F2F"/>
                </a:solidFill>
                <a:effectLst/>
                <a:uLnTx/>
                <a:uFillTx/>
                <a:latin typeface="Segoe UI Semibold"/>
                <a:ea typeface="Segoe UI Semilight" charset="0"/>
                <a:cs typeface="Segoe UI Semilight" charset="0"/>
              </a:rPr>
              <a:t>for non-relational/NoSQL data</a:t>
            </a:r>
          </a:p>
        </p:txBody>
      </p:sp>
      <p:sp>
        <p:nvSpPr>
          <p:cNvPr id="122" name="Rectangle 121">
            <a:extLst>
              <a:ext uri="{FF2B5EF4-FFF2-40B4-BE49-F238E27FC236}">
                <a16:creationId xmlns:a16="http://schemas.microsoft.com/office/drawing/2014/main" id="{DC73B943-48C8-4A95-B163-E3498896B56F}"/>
              </a:ext>
            </a:extLst>
          </p:cNvPr>
          <p:cNvSpPr/>
          <p:nvPr/>
        </p:nvSpPr>
        <p:spPr>
          <a:xfrm>
            <a:off x="928075" y="4314261"/>
            <a:ext cx="2927404" cy="830997"/>
          </a:xfrm>
          <a:prstGeom prst="rect">
            <a:avLst/>
          </a:prstGeom>
        </p:spPr>
        <p:txBody>
          <a:bodyPr wrap="squar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databases for MySQL, PostgreSQL, and MariaDB</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2F2F2F"/>
                </a:solidFill>
                <a:effectLst/>
                <a:uLnTx/>
                <a:uFillTx/>
                <a:latin typeface="Segoe UI Semibold"/>
                <a:ea typeface="Segoe UI Semilight" charset="0"/>
                <a:cs typeface="Segoe UI Semilight" charset="0"/>
              </a:rPr>
              <a:t>for open source</a:t>
            </a:r>
          </a:p>
        </p:txBody>
      </p:sp>
      <p:sp>
        <p:nvSpPr>
          <p:cNvPr id="5" name="TextBox 4">
            <a:extLst>
              <a:ext uri="{FF2B5EF4-FFF2-40B4-BE49-F238E27FC236}">
                <a16:creationId xmlns:a16="http://schemas.microsoft.com/office/drawing/2014/main" id="{F5943DC8-05E4-4E86-9B56-729A245E1472}"/>
              </a:ext>
            </a:extLst>
          </p:cNvPr>
          <p:cNvSpPr txBox="1"/>
          <p:nvPr/>
        </p:nvSpPr>
        <p:spPr>
          <a:xfrm>
            <a:off x="9065923" y="3433836"/>
            <a:ext cx="2133533" cy="1077218"/>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Databricks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2F2F2F"/>
                </a:solidFill>
                <a:effectLst/>
                <a:uLnTx/>
                <a:uFillTx/>
                <a:latin typeface="Segoe UI Semibold"/>
                <a:ea typeface="Segoe UI Semilight" charset="0"/>
                <a:cs typeface="Segoe UI Semilight" charset="0"/>
              </a:rPr>
              <a:t>for big data analytics and </a:t>
            </a:r>
            <a:br>
              <a:rPr kumimoji="0" lang="en-US" sz="1600" b="1" i="0" u="none" strike="noStrike" kern="0" cap="none" spc="0" normalizeH="0" baseline="0" noProof="0">
                <a:ln>
                  <a:noFill/>
                </a:ln>
                <a:solidFill>
                  <a:srgbClr val="2F2F2F"/>
                </a:solidFill>
                <a:effectLst/>
                <a:uLnTx/>
                <a:uFillTx/>
                <a:latin typeface="Segoe UI Semibold"/>
                <a:ea typeface="Segoe UI Semilight" charset="0"/>
                <a:cs typeface="Segoe UI Semilight" charset="0"/>
              </a:rPr>
            </a:br>
            <a:r>
              <a:rPr kumimoji="0" lang="en-US" sz="1600" b="1" i="0" u="none" strike="noStrike" kern="0" cap="none" spc="0" normalizeH="0" baseline="0" noProof="0">
                <a:ln>
                  <a:noFill/>
                </a:ln>
                <a:solidFill>
                  <a:srgbClr val="2F2F2F"/>
                </a:solidFill>
                <a:effectLst/>
                <a:uLnTx/>
                <a:uFillTx/>
                <a:latin typeface="Segoe UI Semibold"/>
                <a:ea typeface="Segoe UI Semilight" charset="0"/>
                <a:cs typeface="Segoe UI Semilight" charset="0"/>
              </a:rPr>
              <a:t>AI solutions</a:t>
            </a:r>
          </a:p>
        </p:txBody>
      </p:sp>
      <p:sp>
        <p:nvSpPr>
          <p:cNvPr id="10" name="Rectangle 9">
            <a:extLst>
              <a:ext uri="{FF2B5EF4-FFF2-40B4-BE49-F238E27FC236}">
                <a16:creationId xmlns:a16="http://schemas.microsoft.com/office/drawing/2014/main" id="{32566DD4-3FF9-4FCF-A4C2-1D5314AF4DF6}"/>
              </a:ext>
            </a:extLst>
          </p:cNvPr>
          <p:cNvSpPr/>
          <p:nvPr/>
        </p:nvSpPr>
        <p:spPr>
          <a:xfrm>
            <a:off x="9065923" y="4635975"/>
            <a:ext cx="2509020" cy="584775"/>
          </a:xfrm>
          <a:prstGeom prst="rect">
            <a:avLst/>
          </a:prstGeom>
        </p:spPr>
        <p:txBody>
          <a:bodyPr wrap="none" lIns="91440" tIns="45720" rIns="91440" bIns="457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HDInsight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2F2F2F"/>
                </a:solidFill>
                <a:effectLst/>
                <a:uLnTx/>
                <a:uFillTx/>
                <a:latin typeface="Segoe UI Semibold"/>
                <a:ea typeface="Segoe UI Semilight" charset="0"/>
                <a:cs typeface="Segoe UI Semilight" charset="0"/>
              </a:rPr>
              <a:t>for open source analytics</a:t>
            </a:r>
          </a:p>
        </p:txBody>
      </p:sp>
      <p:cxnSp>
        <p:nvCxnSpPr>
          <p:cNvPr id="86" name="Straight Connector 85">
            <a:extLst>
              <a:ext uri="{FF2B5EF4-FFF2-40B4-BE49-F238E27FC236}">
                <a16:creationId xmlns:a16="http://schemas.microsoft.com/office/drawing/2014/main" id="{AEBEC882-542E-466C-BC89-127009CADEE2}"/>
              </a:ext>
            </a:extLst>
          </p:cNvPr>
          <p:cNvCxnSpPr>
            <a:cxnSpLocks/>
          </p:cNvCxnSpPr>
          <p:nvPr/>
        </p:nvCxnSpPr>
        <p:spPr>
          <a:xfrm>
            <a:off x="586740" y="5670890"/>
            <a:ext cx="11018520"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32D54C68-6F04-454F-89FA-D9389926413E}"/>
              </a:ext>
            </a:extLst>
          </p:cNvPr>
          <p:cNvSpPr/>
          <p:nvPr/>
        </p:nvSpPr>
        <p:spPr>
          <a:xfrm>
            <a:off x="8868229" y="5734571"/>
            <a:ext cx="2441128" cy="615553"/>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Security and performance</a:t>
            </a:r>
          </a:p>
        </p:txBody>
      </p:sp>
      <p:sp>
        <p:nvSpPr>
          <p:cNvPr id="88" name="Rectangle 87">
            <a:extLst>
              <a:ext uri="{FF2B5EF4-FFF2-40B4-BE49-F238E27FC236}">
                <a16:creationId xmlns:a16="http://schemas.microsoft.com/office/drawing/2014/main" id="{2020A4BE-566C-4B99-9736-7764FB40EA76}"/>
              </a:ext>
            </a:extLst>
          </p:cNvPr>
          <p:cNvSpPr/>
          <p:nvPr/>
        </p:nvSpPr>
        <p:spPr>
          <a:xfrm>
            <a:off x="4875436" y="5888458"/>
            <a:ext cx="2441128" cy="307777"/>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Flexibility of choice</a:t>
            </a:r>
          </a:p>
        </p:txBody>
      </p:sp>
      <p:sp>
        <p:nvSpPr>
          <p:cNvPr id="89" name="Rectangle 88">
            <a:extLst>
              <a:ext uri="{FF2B5EF4-FFF2-40B4-BE49-F238E27FC236}">
                <a16:creationId xmlns:a16="http://schemas.microsoft.com/office/drawing/2014/main" id="{BC1B820C-FA92-4B06-86D7-D2F33F5B9121}"/>
              </a:ext>
            </a:extLst>
          </p:cNvPr>
          <p:cNvSpPr/>
          <p:nvPr/>
        </p:nvSpPr>
        <p:spPr>
          <a:xfrm>
            <a:off x="882643" y="5734571"/>
            <a:ext cx="2441128" cy="615553"/>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Reason over any data, anywhere</a:t>
            </a:r>
          </a:p>
        </p:txBody>
      </p:sp>
      <p:sp>
        <p:nvSpPr>
          <p:cNvPr id="90" name="Freeform 146">
            <a:extLst>
              <a:ext uri="{FF2B5EF4-FFF2-40B4-BE49-F238E27FC236}">
                <a16:creationId xmlns:a16="http://schemas.microsoft.com/office/drawing/2014/main" id="{046AEF3E-1D22-42F1-A265-707FC295FDD6}"/>
              </a:ext>
            </a:extLst>
          </p:cNvPr>
          <p:cNvSpPr>
            <a:spLocks noChangeAspect="1"/>
          </p:cNvSpPr>
          <p:nvPr/>
        </p:nvSpPr>
        <p:spPr bwMode="auto">
          <a:xfrm>
            <a:off x="5142411" y="1502298"/>
            <a:ext cx="1907178" cy="120782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50E6FF"/>
          </a:solidFill>
          <a:ln w="12700">
            <a:solidFill>
              <a:srgbClr val="50E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2719D439-A9E4-4FE4-92D5-4D6192E4C30F}"/>
              </a:ext>
            </a:extLst>
          </p:cNvPr>
          <p:cNvCxnSpPr>
            <a:stCxn id="72" idx="2"/>
            <a:endCxn id="73" idx="0"/>
          </p:cNvCxnSpPr>
          <p:nvPr/>
        </p:nvCxnSpPr>
        <p:spPr>
          <a:xfrm>
            <a:off x="6096001" y="3137750"/>
            <a:ext cx="1" cy="976256"/>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11141F0-A650-43F9-8800-65A1AEB613FE}"/>
              </a:ext>
            </a:extLst>
          </p:cNvPr>
          <p:cNvCxnSpPr>
            <a:cxnSpLocks/>
            <a:stCxn id="72" idx="3"/>
            <a:endCxn id="134" idx="1"/>
          </p:cNvCxnSpPr>
          <p:nvPr/>
        </p:nvCxnSpPr>
        <p:spPr>
          <a:xfrm flipV="1">
            <a:off x="6989835" y="1765368"/>
            <a:ext cx="2355739" cy="1223880"/>
          </a:xfrm>
          <a:prstGeom prst="bentConnector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5E94BAA2-7A96-4730-B5E1-C90B634B5E43}"/>
              </a:ext>
            </a:extLst>
          </p:cNvPr>
          <p:cNvCxnSpPr>
            <a:cxnSpLocks/>
            <a:stCxn id="72" idx="1"/>
            <a:endCxn id="83" idx="3"/>
          </p:cNvCxnSpPr>
          <p:nvPr/>
        </p:nvCxnSpPr>
        <p:spPr>
          <a:xfrm rot="10800000">
            <a:off x="3237056" y="1619176"/>
            <a:ext cx="1965111" cy="1370073"/>
          </a:xfrm>
          <a:prstGeom prst="bentConnector3">
            <a:avLst>
              <a:gd name="adj1" fmla="val 50000"/>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9" name="Freeform: Shape 98">
            <a:extLst>
              <a:ext uri="{FF2B5EF4-FFF2-40B4-BE49-F238E27FC236}">
                <a16:creationId xmlns:a16="http://schemas.microsoft.com/office/drawing/2014/main" id="{03E8E136-100A-46BB-B64B-41D3A847F517}"/>
              </a:ext>
            </a:extLst>
          </p:cNvPr>
          <p:cNvSpPr/>
          <p:nvPr/>
        </p:nvSpPr>
        <p:spPr bwMode="auto">
          <a:xfrm>
            <a:off x="540317" y="3424943"/>
            <a:ext cx="294442" cy="27266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EDF87CFB-A504-4DA6-BEDA-227DEC1CEAEC}"/>
              </a:ext>
            </a:extLst>
          </p:cNvPr>
          <p:cNvGrpSpPr/>
          <p:nvPr/>
        </p:nvGrpSpPr>
        <p:grpSpPr>
          <a:xfrm>
            <a:off x="8837257" y="3503075"/>
            <a:ext cx="196389" cy="200174"/>
            <a:chOff x="7158422" y="1607015"/>
            <a:chExt cx="2726357" cy="2778897"/>
          </a:xfrm>
        </p:grpSpPr>
        <p:sp>
          <p:nvSpPr>
            <p:cNvPr id="101" name="Freeform 242">
              <a:extLst>
                <a:ext uri="{FF2B5EF4-FFF2-40B4-BE49-F238E27FC236}">
                  <a16:creationId xmlns:a16="http://schemas.microsoft.com/office/drawing/2014/main" id="{994817FE-A2C4-4C51-97A7-5FB03AC345F5}"/>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Diamond 101">
              <a:extLst>
                <a:ext uri="{FF2B5EF4-FFF2-40B4-BE49-F238E27FC236}">
                  <a16:creationId xmlns:a16="http://schemas.microsoft.com/office/drawing/2014/main" id="{2EAD3ADC-35ED-4361-ACAA-BA126F7E35D7}"/>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Freeform 243">
              <a:extLst>
                <a:ext uri="{FF2B5EF4-FFF2-40B4-BE49-F238E27FC236}">
                  <a16:creationId xmlns:a16="http://schemas.microsoft.com/office/drawing/2014/main" id="{0E57C531-76BC-4321-B1DF-D9DD6E5BF703}"/>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0" name="Diamond 109">
              <a:extLst>
                <a:ext uri="{FF2B5EF4-FFF2-40B4-BE49-F238E27FC236}">
                  <a16:creationId xmlns:a16="http://schemas.microsoft.com/office/drawing/2014/main" id="{056DCBCE-6644-4D67-A4B1-A0AC4F750264}"/>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11" name="Graphic 25">
            <a:extLst>
              <a:ext uri="{FF2B5EF4-FFF2-40B4-BE49-F238E27FC236}">
                <a16:creationId xmlns:a16="http://schemas.microsoft.com/office/drawing/2014/main" id="{B4B30514-FA84-4D8D-B11F-938F19DF2A27}"/>
              </a:ext>
            </a:extLst>
          </p:cNvPr>
          <p:cNvGrpSpPr/>
          <p:nvPr/>
        </p:nvGrpSpPr>
        <p:grpSpPr>
          <a:xfrm>
            <a:off x="8837257" y="4647581"/>
            <a:ext cx="254718" cy="231822"/>
            <a:chOff x="5848220" y="910582"/>
            <a:chExt cx="1739837" cy="1583436"/>
          </a:xfrm>
        </p:grpSpPr>
        <p:sp>
          <p:nvSpPr>
            <p:cNvPr id="112" name="Freeform: Shape 111">
              <a:extLst>
                <a:ext uri="{FF2B5EF4-FFF2-40B4-BE49-F238E27FC236}">
                  <a16:creationId xmlns:a16="http://schemas.microsoft.com/office/drawing/2014/main" id="{BA44725A-CC21-49B7-99DA-68F0D89A5888}"/>
                </a:ext>
              </a:extLst>
            </p:cNvPr>
            <p:cNvSpPr/>
            <p:nvPr/>
          </p:nvSpPr>
          <p:spPr>
            <a:xfrm>
              <a:off x="6396574" y="1416265"/>
              <a:ext cx="638175" cy="523875"/>
            </a:xfrm>
            <a:custGeom>
              <a:avLst/>
              <a:gdLst>
                <a:gd name="connsiteX0" fmla="*/ 95917 w 638175"/>
                <a:gd name="connsiteY0" fmla="*/ 522922 h 523875"/>
                <a:gd name="connsiteX1" fmla="*/ 549688 w 638175"/>
                <a:gd name="connsiteY1" fmla="*/ 522922 h 523875"/>
                <a:gd name="connsiteX2" fmla="*/ 638747 w 638175"/>
                <a:gd name="connsiteY2" fmla="*/ 365760 h 523875"/>
                <a:gd name="connsiteX3" fmla="*/ 423100 w 638175"/>
                <a:gd name="connsiteY3" fmla="*/ 7334 h 523875"/>
                <a:gd name="connsiteX4" fmla="*/ 323755 w 638175"/>
                <a:gd name="connsiteY4" fmla="*/ 21907 h 523875"/>
                <a:gd name="connsiteX5" fmla="*/ 223933 w 638175"/>
                <a:gd name="connsiteY5" fmla="*/ 7144 h 523875"/>
                <a:gd name="connsiteX6" fmla="*/ 7144 w 638175"/>
                <a:gd name="connsiteY6" fmla="*/ 366236 h 523875"/>
                <a:gd name="connsiteX7" fmla="*/ 95917 w 638175"/>
                <a:gd name="connsiteY7" fmla="*/ 522922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75" h="523875">
                  <a:moveTo>
                    <a:pt x="95917" y="522922"/>
                  </a:moveTo>
                  <a:lnTo>
                    <a:pt x="549688" y="522922"/>
                  </a:lnTo>
                  <a:cubicBezTo>
                    <a:pt x="565118" y="462724"/>
                    <a:pt x="596360" y="408718"/>
                    <a:pt x="638747" y="365760"/>
                  </a:cubicBezTo>
                  <a:lnTo>
                    <a:pt x="423100" y="7334"/>
                  </a:lnTo>
                  <a:cubicBezTo>
                    <a:pt x="391573" y="16764"/>
                    <a:pt x="358235" y="21907"/>
                    <a:pt x="323755" y="21907"/>
                  </a:cubicBezTo>
                  <a:cubicBezTo>
                    <a:pt x="289084" y="21907"/>
                    <a:pt x="255556" y="16669"/>
                    <a:pt x="223933" y="7144"/>
                  </a:cubicBezTo>
                  <a:lnTo>
                    <a:pt x="7144" y="366236"/>
                  </a:lnTo>
                  <a:cubicBezTo>
                    <a:pt x="49340" y="409099"/>
                    <a:pt x="80486" y="462915"/>
                    <a:pt x="95917" y="522922"/>
                  </a:cubicBezTo>
                  <a:close/>
                </a:path>
              </a:pathLst>
            </a:custGeom>
            <a:solidFill>
              <a:srgbClr val="0078D7"/>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98956DAC-E9C9-41E6-A653-344963EED2AC}"/>
                </a:ext>
              </a:extLst>
            </p:cNvPr>
            <p:cNvSpPr/>
            <p:nvPr/>
          </p:nvSpPr>
          <p:spPr>
            <a:xfrm>
              <a:off x="6959407" y="1085271"/>
              <a:ext cx="628650" cy="647700"/>
            </a:xfrm>
            <a:custGeom>
              <a:avLst/>
              <a:gdLst>
                <a:gd name="connsiteX0" fmla="*/ 222694 w 628650"/>
                <a:gd name="connsiteY0" fmla="*/ 608267 h 647700"/>
                <a:gd name="connsiteX1" fmla="*/ 322040 w 628650"/>
                <a:gd name="connsiteY1" fmla="*/ 593693 h 647700"/>
                <a:gd name="connsiteX2" fmla="*/ 503396 w 628650"/>
                <a:gd name="connsiteY2" fmla="*/ 645224 h 647700"/>
                <a:gd name="connsiteX3" fmla="*/ 625888 w 628650"/>
                <a:gd name="connsiteY3" fmla="*/ 452152 h 647700"/>
                <a:gd name="connsiteX4" fmla="*/ 362712 w 628650"/>
                <a:gd name="connsiteY4" fmla="*/ 7144 h 647700"/>
                <a:gd name="connsiteX5" fmla="*/ 106966 w 628650"/>
                <a:gd name="connsiteY5" fmla="*/ 7144 h 647700"/>
                <a:gd name="connsiteX6" fmla="*/ 7144 w 628650"/>
                <a:gd name="connsiteY6" fmla="*/ 250031 h 647700"/>
                <a:gd name="connsiteX7" fmla="*/ 222694 w 628650"/>
                <a:gd name="connsiteY7" fmla="*/ 608267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 h="647700">
                  <a:moveTo>
                    <a:pt x="222694" y="608267"/>
                  </a:moveTo>
                  <a:cubicBezTo>
                    <a:pt x="254222" y="598837"/>
                    <a:pt x="287560" y="593693"/>
                    <a:pt x="322040" y="593693"/>
                  </a:cubicBezTo>
                  <a:cubicBezTo>
                    <a:pt x="388525" y="593693"/>
                    <a:pt x="450628" y="612553"/>
                    <a:pt x="503396" y="645224"/>
                  </a:cubicBezTo>
                  <a:lnTo>
                    <a:pt x="625888" y="452152"/>
                  </a:lnTo>
                  <a:lnTo>
                    <a:pt x="362712" y="7144"/>
                  </a:lnTo>
                  <a:lnTo>
                    <a:pt x="106966" y="7144"/>
                  </a:lnTo>
                  <a:cubicBezTo>
                    <a:pt x="106966" y="101727"/>
                    <a:pt x="68770" y="187452"/>
                    <a:pt x="7144" y="250031"/>
                  </a:cubicBezTo>
                  <a:lnTo>
                    <a:pt x="222694" y="608267"/>
                  </a:lnTo>
                  <a:close/>
                </a:path>
              </a:pathLst>
            </a:custGeom>
            <a:solidFill>
              <a:srgbClr val="0078D7"/>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FDF20CF5-3DE0-4565-A38B-776D65D69037}"/>
                </a:ext>
              </a:extLst>
            </p:cNvPr>
            <p:cNvSpPr/>
            <p:nvPr/>
          </p:nvSpPr>
          <p:spPr>
            <a:xfrm>
              <a:off x="5848220" y="1085175"/>
              <a:ext cx="628650" cy="647700"/>
            </a:xfrm>
            <a:custGeom>
              <a:avLst/>
              <a:gdLst>
                <a:gd name="connsiteX0" fmla="*/ 308991 w 628650"/>
                <a:gd name="connsiteY0" fmla="*/ 593789 h 647700"/>
                <a:gd name="connsiteX1" fmla="*/ 408813 w 628650"/>
                <a:gd name="connsiteY1" fmla="*/ 608552 h 647700"/>
                <a:gd name="connsiteX2" fmla="*/ 625507 w 628650"/>
                <a:gd name="connsiteY2" fmla="*/ 249650 h 647700"/>
                <a:gd name="connsiteX3" fmla="*/ 526066 w 628650"/>
                <a:gd name="connsiteY3" fmla="*/ 7144 h 647700"/>
                <a:gd name="connsiteX4" fmla="*/ 278035 w 628650"/>
                <a:gd name="connsiteY4" fmla="*/ 7144 h 647700"/>
                <a:gd name="connsiteX5" fmla="*/ 7144 w 628650"/>
                <a:gd name="connsiteY5" fmla="*/ 452152 h 647700"/>
                <a:gd name="connsiteX6" fmla="*/ 126206 w 628650"/>
                <a:gd name="connsiteY6" fmla="*/ 646176 h 647700"/>
                <a:gd name="connsiteX7" fmla="*/ 308991 w 628650"/>
                <a:gd name="connsiteY7" fmla="*/ 59378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 h="647700">
                  <a:moveTo>
                    <a:pt x="308991" y="593789"/>
                  </a:moveTo>
                  <a:cubicBezTo>
                    <a:pt x="343662" y="593789"/>
                    <a:pt x="377190" y="599027"/>
                    <a:pt x="408813" y="608552"/>
                  </a:cubicBezTo>
                  <a:lnTo>
                    <a:pt x="625507" y="249650"/>
                  </a:lnTo>
                  <a:cubicBezTo>
                    <a:pt x="564071" y="187166"/>
                    <a:pt x="526066" y="101537"/>
                    <a:pt x="526066" y="7144"/>
                  </a:cubicBezTo>
                  <a:lnTo>
                    <a:pt x="278035" y="7144"/>
                  </a:lnTo>
                  <a:lnTo>
                    <a:pt x="7144" y="452152"/>
                  </a:lnTo>
                  <a:lnTo>
                    <a:pt x="126206" y="646176"/>
                  </a:lnTo>
                  <a:cubicBezTo>
                    <a:pt x="179261" y="613029"/>
                    <a:pt x="241935" y="593789"/>
                    <a:pt x="308991" y="593789"/>
                  </a:cubicBezTo>
                  <a:close/>
                </a:path>
              </a:pathLst>
            </a:custGeom>
            <a:solidFill>
              <a:srgbClr val="0078D7"/>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9DB71302-941C-4E68-B160-F19D3AB7629C}"/>
                </a:ext>
              </a:extLst>
            </p:cNvPr>
            <p:cNvSpPr/>
            <p:nvPr/>
          </p:nvSpPr>
          <p:spPr>
            <a:xfrm>
              <a:off x="6329233" y="2103493"/>
              <a:ext cx="762000" cy="390525"/>
            </a:xfrm>
            <a:custGeom>
              <a:avLst/>
              <a:gdLst>
                <a:gd name="connsiteX0" fmla="*/ 616934 w 762000"/>
                <a:gd name="connsiteY0" fmla="*/ 7144 h 390525"/>
                <a:gd name="connsiteX1" fmla="*/ 163259 w 762000"/>
                <a:gd name="connsiteY1" fmla="*/ 7144 h 390525"/>
                <a:gd name="connsiteX2" fmla="*/ 7144 w 762000"/>
                <a:gd name="connsiteY2" fmla="*/ 217361 h 390525"/>
                <a:gd name="connsiteX3" fmla="*/ 110490 w 762000"/>
                <a:gd name="connsiteY3" fmla="*/ 385858 h 390525"/>
                <a:gd name="connsiteX4" fmla="*/ 652272 w 762000"/>
                <a:gd name="connsiteY4" fmla="*/ 385858 h 390525"/>
                <a:gd name="connsiteX5" fmla="*/ 763143 w 762000"/>
                <a:gd name="connsiteY5" fmla="*/ 211074 h 390525"/>
                <a:gd name="connsiteX6" fmla="*/ 616934 w 762000"/>
                <a:gd name="connsiteY6"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 h="390525">
                  <a:moveTo>
                    <a:pt x="616934" y="7144"/>
                  </a:moveTo>
                  <a:lnTo>
                    <a:pt x="163259" y="7144"/>
                  </a:lnTo>
                  <a:cubicBezTo>
                    <a:pt x="140589" y="95822"/>
                    <a:pt x="83439" y="170974"/>
                    <a:pt x="7144" y="217361"/>
                  </a:cubicBezTo>
                  <a:lnTo>
                    <a:pt x="110490" y="385858"/>
                  </a:lnTo>
                  <a:lnTo>
                    <a:pt x="652272" y="385858"/>
                  </a:lnTo>
                  <a:lnTo>
                    <a:pt x="763143" y="211074"/>
                  </a:lnTo>
                  <a:cubicBezTo>
                    <a:pt x="691801" y="164306"/>
                    <a:pt x="638651" y="92011"/>
                    <a:pt x="616934" y="7144"/>
                  </a:cubicBezTo>
                  <a:close/>
                </a:path>
              </a:pathLst>
            </a:custGeom>
            <a:solidFill>
              <a:srgbClr val="0078D7"/>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0171902F-1376-436F-B0E6-D32A4FD34B51}"/>
                </a:ext>
              </a:extLst>
            </p:cNvPr>
            <p:cNvSpPr/>
            <p:nvPr/>
          </p:nvSpPr>
          <p:spPr>
            <a:xfrm>
              <a:off x="6727187" y="2103493"/>
              <a:ext cx="371475" cy="390525"/>
            </a:xfrm>
            <a:custGeom>
              <a:avLst/>
              <a:gdLst>
                <a:gd name="connsiteX0" fmla="*/ 365188 w 371475"/>
                <a:gd name="connsiteY0" fmla="*/ 211074 h 390525"/>
                <a:gd name="connsiteX1" fmla="*/ 218980 w 371475"/>
                <a:gd name="connsiteY1" fmla="*/ 7144 h 390525"/>
                <a:gd name="connsiteX2" fmla="*/ 7144 w 371475"/>
                <a:gd name="connsiteY2" fmla="*/ 7144 h 390525"/>
                <a:gd name="connsiteX3" fmla="*/ 254794 w 371475"/>
                <a:gd name="connsiteY3" fmla="*/ 385096 h 390525"/>
                <a:gd name="connsiteX4" fmla="*/ 365188 w 371475"/>
                <a:gd name="connsiteY4" fmla="*/ 211074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90525">
                  <a:moveTo>
                    <a:pt x="365188" y="211074"/>
                  </a:moveTo>
                  <a:cubicBezTo>
                    <a:pt x="293846" y="164306"/>
                    <a:pt x="240697" y="92011"/>
                    <a:pt x="218980" y="7144"/>
                  </a:cubicBezTo>
                  <a:lnTo>
                    <a:pt x="7144" y="7144"/>
                  </a:lnTo>
                  <a:cubicBezTo>
                    <a:pt x="33528" y="165164"/>
                    <a:pt x="125825" y="300895"/>
                    <a:pt x="254794" y="385096"/>
                  </a:cubicBezTo>
                  <a:lnTo>
                    <a:pt x="365188" y="211074"/>
                  </a:lnTo>
                  <a:close/>
                </a:path>
              </a:pathLst>
            </a:custGeom>
            <a:solidFill>
              <a:schemeClr val="bg1">
                <a:alpha val="75000"/>
              </a:scheme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C41267E-C780-4B7F-BBBE-F7B6342BF652}"/>
                </a:ext>
              </a:extLst>
            </p:cNvPr>
            <p:cNvSpPr/>
            <p:nvPr/>
          </p:nvSpPr>
          <p:spPr>
            <a:xfrm>
              <a:off x="6724804" y="1584761"/>
              <a:ext cx="314325" cy="352425"/>
            </a:xfrm>
            <a:custGeom>
              <a:avLst/>
              <a:gdLst>
                <a:gd name="connsiteX0" fmla="*/ 7144 w 314325"/>
                <a:gd name="connsiteY0" fmla="*/ 354425 h 352425"/>
                <a:gd name="connsiteX1" fmla="*/ 221361 w 314325"/>
                <a:gd name="connsiteY1" fmla="*/ 354425 h 352425"/>
                <a:gd name="connsiteX2" fmla="*/ 310420 w 314325"/>
                <a:gd name="connsiteY2" fmla="*/ 197263 h 352425"/>
                <a:gd name="connsiteX3" fmla="*/ 196025 w 314325"/>
                <a:gd name="connsiteY3" fmla="*/ 7144 h 352425"/>
                <a:gd name="connsiteX4" fmla="*/ 7144 w 314325"/>
                <a:gd name="connsiteY4" fmla="*/ 354425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352425">
                  <a:moveTo>
                    <a:pt x="7144" y="354425"/>
                  </a:moveTo>
                  <a:lnTo>
                    <a:pt x="221361" y="354425"/>
                  </a:lnTo>
                  <a:cubicBezTo>
                    <a:pt x="236792" y="294227"/>
                    <a:pt x="268034" y="240221"/>
                    <a:pt x="310420" y="197263"/>
                  </a:cubicBezTo>
                  <a:lnTo>
                    <a:pt x="196025" y="7144"/>
                  </a:lnTo>
                  <a:cubicBezTo>
                    <a:pt x="95631" y="94298"/>
                    <a:pt x="26289" y="216313"/>
                    <a:pt x="7144" y="354425"/>
                  </a:cubicBezTo>
                  <a:close/>
                </a:path>
              </a:pathLst>
            </a:custGeom>
            <a:solidFill>
              <a:schemeClr val="bg1">
                <a:alpha val="75000"/>
              </a:scheme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A4BF761D-B0D6-46FD-9B0F-5BC45C662A09}"/>
                </a:ext>
              </a:extLst>
            </p:cNvPr>
            <p:cNvSpPr/>
            <p:nvPr/>
          </p:nvSpPr>
          <p:spPr>
            <a:xfrm>
              <a:off x="7058943" y="1447411"/>
              <a:ext cx="523875" cy="285750"/>
            </a:xfrm>
            <a:custGeom>
              <a:avLst/>
              <a:gdLst>
                <a:gd name="connsiteX0" fmla="*/ 230219 w 523875"/>
                <a:gd name="connsiteY0" fmla="*/ 7144 h 285750"/>
                <a:gd name="connsiteX1" fmla="*/ 7144 w 523875"/>
                <a:gd name="connsiteY1" fmla="*/ 53245 h 285750"/>
                <a:gd name="connsiteX2" fmla="*/ 123158 w 523875"/>
                <a:gd name="connsiteY2" fmla="*/ 246126 h 285750"/>
                <a:gd name="connsiteX3" fmla="*/ 222504 w 523875"/>
                <a:gd name="connsiteY3" fmla="*/ 231553 h 285750"/>
                <a:gd name="connsiteX4" fmla="*/ 403860 w 523875"/>
                <a:gd name="connsiteY4" fmla="*/ 283083 h 285750"/>
                <a:gd name="connsiteX5" fmla="*/ 525589 w 523875"/>
                <a:gd name="connsiteY5" fmla="*/ 91059 h 285750"/>
                <a:gd name="connsiteX6" fmla="*/ 230219 w 523875"/>
                <a:gd name="connsiteY6" fmla="*/ 71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285750">
                  <a:moveTo>
                    <a:pt x="230219" y="7144"/>
                  </a:moveTo>
                  <a:cubicBezTo>
                    <a:pt x="150971" y="7144"/>
                    <a:pt x="75533" y="23622"/>
                    <a:pt x="7144" y="53245"/>
                  </a:cubicBezTo>
                  <a:lnTo>
                    <a:pt x="123158" y="246126"/>
                  </a:lnTo>
                  <a:cubicBezTo>
                    <a:pt x="154686" y="236696"/>
                    <a:pt x="188024" y="231553"/>
                    <a:pt x="222504" y="231553"/>
                  </a:cubicBezTo>
                  <a:cubicBezTo>
                    <a:pt x="288988" y="231553"/>
                    <a:pt x="351092" y="250412"/>
                    <a:pt x="403860" y="283083"/>
                  </a:cubicBezTo>
                  <a:lnTo>
                    <a:pt x="525589" y="91059"/>
                  </a:lnTo>
                  <a:cubicBezTo>
                    <a:pt x="439769" y="37909"/>
                    <a:pt x="338518" y="7144"/>
                    <a:pt x="230219" y="7144"/>
                  </a:cubicBezTo>
                  <a:close/>
                </a:path>
              </a:pathLst>
            </a:custGeom>
            <a:solidFill>
              <a:schemeClr val="bg1">
                <a:alpha val="75000"/>
              </a:scheme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E7FD2631-FCE5-483C-A38D-939A394BCD8F}"/>
                </a:ext>
              </a:extLst>
            </p:cNvPr>
            <p:cNvSpPr/>
            <p:nvPr/>
          </p:nvSpPr>
          <p:spPr>
            <a:xfrm>
              <a:off x="5975474" y="1843175"/>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36E2B221-9073-411A-912F-13D621C79921}"/>
                </a:ext>
              </a:extLst>
            </p:cNvPr>
            <p:cNvSpPr/>
            <p:nvPr/>
          </p:nvSpPr>
          <p:spPr>
            <a:xfrm>
              <a:off x="6538592" y="910582"/>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B19DC0F-AE15-4DD0-8EBF-6DFCE8550C99}"/>
                </a:ext>
              </a:extLst>
            </p:cNvPr>
            <p:cNvSpPr/>
            <p:nvPr/>
          </p:nvSpPr>
          <p:spPr>
            <a:xfrm>
              <a:off x="7099710" y="1843175"/>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8AFE2F07-7B49-46A4-BD00-48A08BC4D9DC}"/>
              </a:ext>
            </a:extLst>
          </p:cNvPr>
          <p:cNvGrpSpPr/>
          <p:nvPr/>
        </p:nvGrpSpPr>
        <p:grpSpPr>
          <a:xfrm>
            <a:off x="540317" y="4352163"/>
            <a:ext cx="334138" cy="383194"/>
            <a:chOff x="370114" y="4432708"/>
            <a:chExt cx="518423" cy="594535"/>
          </a:xfrm>
        </p:grpSpPr>
        <p:grpSp>
          <p:nvGrpSpPr>
            <p:cNvPr id="126" name="Group 125">
              <a:extLst>
                <a:ext uri="{FF2B5EF4-FFF2-40B4-BE49-F238E27FC236}">
                  <a16:creationId xmlns:a16="http://schemas.microsoft.com/office/drawing/2014/main" id="{4EAE3ED8-6D5D-42B1-BB6E-B72FB7C5A1E7}"/>
                </a:ext>
              </a:extLst>
            </p:cNvPr>
            <p:cNvGrpSpPr/>
            <p:nvPr/>
          </p:nvGrpSpPr>
          <p:grpSpPr>
            <a:xfrm>
              <a:off x="370114" y="4751026"/>
              <a:ext cx="215366" cy="276217"/>
              <a:chOff x="10700921" y="1821696"/>
              <a:chExt cx="1203382" cy="1543394"/>
            </a:xfrm>
          </p:grpSpPr>
          <p:sp>
            <p:nvSpPr>
              <p:cNvPr id="127" name="Freeform 233">
                <a:extLst>
                  <a:ext uri="{FF2B5EF4-FFF2-40B4-BE49-F238E27FC236}">
                    <a16:creationId xmlns:a16="http://schemas.microsoft.com/office/drawing/2014/main" id="{84FF2FB0-DB60-492A-BBB7-E872F583F15C}"/>
                  </a:ext>
                </a:extLst>
              </p:cNvPr>
              <p:cNvSpPr/>
              <p:nvPr/>
            </p:nvSpPr>
            <p:spPr bwMode="auto">
              <a:xfrm>
                <a:off x="10700921" y="1821696"/>
                <a:ext cx="1203382" cy="1543394"/>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8" name="Group 127">
                <a:extLst>
                  <a:ext uri="{FF2B5EF4-FFF2-40B4-BE49-F238E27FC236}">
                    <a16:creationId xmlns:a16="http://schemas.microsoft.com/office/drawing/2014/main" id="{5EDD94DF-CCD0-4C5F-96F5-645ACA16E0AD}"/>
                  </a:ext>
                </a:extLst>
              </p:cNvPr>
              <p:cNvGrpSpPr/>
              <p:nvPr/>
            </p:nvGrpSpPr>
            <p:grpSpPr>
              <a:xfrm>
                <a:off x="10970760" y="2407442"/>
                <a:ext cx="661986" cy="685798"/>
                <a:chOff x="10970759" y="2371811"/>
                <a:chExt cx="661987" cy="685800"/>
              </a:xfrm>
            </p:grpSpPr>
            <p:sp>
              <p:nvSpPr>
                <p:cNvPr id="129" name="Freeform 235">
                  <a:extLst>
                    <a:ext uri="{FF2B5EF4-FFF2-40B4-BE49-F238E27FC236}">
                      <a16:creationId xmlns:a16="http://schemas.microsoft.com/office/drawing/2014/main" id="{28B1E8C1-D03E-45A5-8213-1632D090F456}"/>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236">
                  <a:extLst>
                    <a:ext uri="{FF2B5EF4-FFF2-40B4-BE49-F238E27FC236}">
                      <a16:creationId xmlns:a16="http://schemas.microsoft.com/office/drawing/2014/main" id="{EE420561-E897-4EFE-8484-9FAFC384BE0C}"/>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6B5BA343-73DD-45D7-A377-F08C65717237}"/>
                </a:ext>
              </a:extLst>
            </p:cNvPr>
            <p:cNvGrpSpPr/>
            <p:nvPr/>
          </p:nvGrpSpPr>
          <p:grpSpPr>
            <a:xfrm>
              <a:off x="673171" y="4751025"/>
              <a:ext cx="215366" cy="276217"/>
              <a:chOff x="-107683" y="3961158"/>
              <a:chExt cx="215366" cy="276217"/>
            </a:xfrm>
          </p:grpSpPr>
          <p:sp>
            <p:nvSpPr>
              <p:cNvPr id="133" name="Freeform 233">
                <a:extLst>
                  <a:ext uri="{FF2B5EF4-FFF2-40B4-BE49-F238E27FC236}">
                    <a16:creationId xmlns:a16="http://schemas.microsoft.com/office/drawing/2014/main" id="{F1ACBFD6-956C-468E-B51B-78BF5D04C886}"/>
                  </a:ext>
                </a:extLst>
              </p:cNvPr>
              <p:cNvSpPr/>
              <p:nvPr/>
            </p:nvSpPr>
            <p:spPr bwMode="auto">
              <a:xfrm>
                <a:off x="-107683" y="3961158"/>
                <a:ext cx="215366" cy="276217"/>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1" name="Picture 130">
                <a:extLst>
                  <a:ext uri="{FF2B5EF4-FFF2-40B4-BE49-F238E27FC236}">
                    <a16:creationId xmlns:a16="http://schemas.microsoft.com/office/drawing/2014/main" id="{43F4A4F1-759E-4717-A7C2-A1E1E3546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61" y="4069331"/>
                <a:ext cx="155122" cy="103414"/>
              </a:xfrm>
              <a:prstGeom prst="rect">
                <a:avLst/>
              </a:prstGeom>
            </p:spPr>
          </p:pic>
        </p:grpSp>
        <p:sp>
          <p:nvSpPr>
            <p:cNvPr id="142" name="TextBox 141">
              <a:extLst>
                <a:ext uri="{FF2B5EF4-FFF2-40B4-BE49-F238E27FC236}">
                  <a16:creationId xmlns:a16="http://schemas.microsoft.com/office/drawing/2014/main" id="{A5FF027C-18B2-43D8-8F2C-C7DAE62BBD33}"/>
                </a:ext>
              </a:extLst>
            </p:cNvPr>
            <p:cNvSpPr txBox="1"/>
            <p:nvPr/>
          </p:nvSpPr>
          <p:spPr>
            <a:xfrm>
              <a:off x="525950" y="4432708"/>
              <a:ext cx="215366" cy="276218"/>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err="1">
                <a:ln>
                  <a:noFill/>
                </a:ln>
                <a:solidFill>
                  <a:srgbClr val="E6E6E6"/>
                </a:solidFill>
                <a:effectLst/>
                <a:uLnTx/>
                <a:uFillTx/>
                <a:latin typeface="Segoe UI Black" charset="0"/>
                <a:ea typeface="Segoe UI Black" charset="0"/>
                <a:cs typeface="Segoe UI Black" charset="0"/>
              </a:endParaRPr>
            </a:p>
          </p:txBody>
        </p:sp>
      </p:grpSp>
      <p:sp>
        <p:nvSpPr>
          <p:cNvPr id="53" name="Rectangle 52">
            <a:extLst>
              <a:ext uri="{FF2B5EF4-FFF2-40B4-BE49-F238E27FC236}">
                <a16:creationId xmlns:a16="http://schemas.microsoft.com/office/drawing/2014/main" id="{C02BF9D0-3D63-4590-BF83-D95EAA420598}"/>
              </a:ext>
            </a:extLst>
          </p:cNvPr>
          <p:cNvSpPr/>
          <p:nvPr/>
        </p:nvSpPr>
        <p:spPr bwMode="auto">
          <a:xfrm>
            <a:off x="441096" y="3218336"/>
            <a:ext cx="3513763" cy="911571"/>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2858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par>
                                <p:cTn id="11" presetID="22" presetClass="entr" presetSubtype="2"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wipe(right)">
                                      <p:cBhvr>
                                        <p:cTn id="13" dur="500"/>
                                        <p:tgtEl>
                                          <p:spTgt spid="95"/>
                                        </p:tgtEl>
                                      </p:cBhvr>
                                    </p:animEffect>
                                  </p:childTnLst>
                                </p:cTn>
                              </p:par>
                              <p:par>
                                <p:cTn id="14" presetID="22" presetClass="entr" presetSubtype="8"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par>
                                <p:cTn id="17" presetID="22" presetClass="entr" presetSubtype="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4"/>
                                        </p:tgtEl>
                                        <p:attrNameLst>
                                          <p:attrName>style.visibility</p:attrName>
                                        </p:attrNameLst>
                                      </p:cBhvr>
                                      <p:to>
                                        <p:strVal val="visible"/>
                                      </p:to>
                                    </p:set>
                                    <p:animEffect transition="in" filter="fade">
                                      <p:cBhvr>
                                        <p:cTn id="29" dur="500"/>
                                        <p:tgtEl>
                                          <p:spTgt spid="1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0"/>
                                        </p:tgtEl>
                                        <p:attrNameLst>
                                          <p:attrName>style.visibility</p:attrName>
                                        </p:attrNameLst>
                                      </p:cBhvr>
                                      <p:to>
                                        <p:strVal val="visible"/>
                                      </p:to>
                                    </p:set>
                                    <p:animEffect transition="in" filter="fade">
                                      <p:cBhvr>
                                        <p:cTn id="32" dur="500"/>
                                        <p:tgtEl>
                                          <p:spTgt spid="18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5">
                                            <p:txEl>
                                              <p:pRg st="0" end="0"/>
                                            </p:txEl>
                                          </p:spTgt>
                                        </p:tgtEl>
                                        <p:attrNameLst>
                                          <p:attrName>style.visibility</p:attrName>
                                        </p:attrNameLst>
                                      </p:cBhvr>
                                      <p:to>
                                        <p:strVal val="visible"/>
                                      </p:to>
                                    </p:set>
                                    <p:animEffect transition="in" filter="fade">
                                      <p:cBhvr>
                                        <p:cTn id="35" dur="500"/>
                                        <p:tgtEl>
                                          <p:spTgt spid="185">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5">
                                            <p:txEl>
                                              <p:pRg st="1" end="1"/>
                                            </p:txEl>
                                          </p:spTgt>
                                        </p:tgtEl>
                                        <p:attrNameLst>
                                          <p:attrName>style.visibility</p:attrName>
                                        </p:attrNameLst>
                                      </p:cBhvr>
                                      <p:to>
                                        <p:strVal val="visible"/>
                                      </p:to>
                                    </p:set>
                                    <p:animEffect transition="in" filter="fade">
                                      <p:cBhvr>
                                        <p:cTn id="38" dur="500"/>
                                        <p:tgtEl>
                                          <p:spTgt spid="185">
                                            <p:txEl>
                                              <p:pRg st="1" end="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6">
                                            <p:txEl>
                                              <p:pRg st="0" end="0"/>
                                            </p:txEl>
                                          </p:spTgt>
                                        </p:tgtEl>
                                        <p:attrNameLst>
                                          <p:attrName>style.visibility</p:attrName>
                                        </p:attrNameLst>
                                      </p:cBhvr>
                                      <p:to>
                                        <p:strVal val="visible"/>
                                      </p:to>
                                    </p:set>
                                    <p:animEffect transition="in" filter="fade">
                                      <p:cBhvr>
                                        <p:cTn id="41" dur="500"/>
                                        <p:tgtEl>
                                          <p:spTgt spid="186">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6">
                                            <p:txEl>
                                              <p:pRg st="1" end="1"/>
                                            </p:txEl>
                                          </p:spTgt>
                                        </p:tgtEl>
                                        <p:attrNameLst>
                                          <p:attrName>style.visibility</p:attrName>
                                        </p:attrNameLst>
                                      </p:cBhvr>
                                      <p:to>
                                        <p:strVal val="visible"/>
                                      </p:to>
                                    </p:set>
                                    <p:animEffect transition="in" filter="fade">
                                      <p:cBhvr>
                                        <p:cTn id="44" dur="500"/>
                                        <p:tgtEl>
                                          <p:spTgt spid="186">
                                            <p:txEl>
                                              <p:pRg st="1" end="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2">
                                            <p:txEl>
                                              <p:pRg st="0" end="0"/>
                                            </p:txEl>
                                          </p:spTgt>
                                        </p:tgtEl>
                                        <p:attrNameLst>
                                          <p:attrName>style.visibility</p:attrName>
                                        </p:attrNameLst>
                                      </p:cBhvr>
                                      <p:to>
                                        <p:strVal val="visible"/>
                                      </p:to>
                                    </p:set>
                                    <p:animEffect transition="in" filter="fade">
                                      <p:cBhvr>
                                        <p:cTn id="47" dur="500"/>
                                        <p:tgtEl>
                                          <p:spTgt spid="122">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2">
                                            <p:txEl>
                                              <p:pRg st="1" end="1"/>
                                            </p:txEl>
                                          </p:spTgt>
                                        </p:tgtEl>
                                        <p:attrNameLst>
                                          <p:attrName>style.visibility</p:attrName>
                                        </p:attrNameLst>
                                      </p:cBhvr>
                                      <p:to>
                                        <p:strVal val="visible"/>
                                      </p:to>
                                    </p:set>
                                    <p:animEffect transition="in" filter="fade">
                                      <p:cBhvr>
                                        <p:cTn id="50" dur="500"/>
                                        <p:tgtEl>
                                          <p:spTgt spid="122">
                                            <p:txEl>
                                              <p:pRg st="1" end="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9"/>
                                        </p:tgtEl>
                                        <p:attrNameLst>
                                          <p:attrName>style.visibility</p:attrName>
                                        </p:attrNameLst>
                                      </p:cBhvr>
                                      <p:to>
                                        <p:strVal val="visible"/>
                                      </p:to>
                                    </p:set>
                                    <p:animEffect transition="in" filter="fade">
                                      <p:cBhvr>
                                        <p:cTn id="53" dur="500"/>
                                        <p:tgtEl>
                                          <p:spTgt spid="99"/>
                                        </p:tgtEl>
                                      </p:cBhvr>
                                    </p:animEffect>
                                  </p:childTnLst>
                                </p:cTn>
                              </p:par>
                              <p:par>
                                <p:cTn id="54" presetID="10" presetClass="entr" presetSubtype="0" fill="hold"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8"/>
                                        </p:tgtEl>
                                        <p:attrNameLst>
                                          <p:attrName>style.visibility</p:attrName>
                                        </p:attrNameLst>
                                      </p:cBhvr>
                                      <p:to>
                                        <p:strVal val="visible"/>
                                      </p:to>
                                    </p:set>
                                    <p:animEffect transition="in" filter="fade">
                                      <p:cBhvr>
                                        <p:cTn id="59" dur="500"/>
                                        <p:tgtEl>
                                          <p:spTgt spid="17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7">
                                            <p:txEl>
                                              <p:pRg st="0" end="0"/>
                                            </p:txEl>
                                          </p:spTgt>
                                        </p:tgtEl>
                                        <p:attrNameLst>
                                          <p:attrName>style.visibility</p:attrName>
                                        </p:attrNameLst>
                                      </p:cBhvr>
                                      <p:to>
                                        <p:strVal val="visible"/>
                                      </p:to>
                                    </p:set>
                                    <p:animEffect transition="in" filter="fade">
                                      <p:cBhvr>
                                        <p:cTn id="62" dur="500"/>
                                        <p:tgtEl>
                                          <p:spTgt spid="187">
                                            <p:txEl>
                                              <p:pRg st="0" end="0"/>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7">
                                            <p:txEl>
                                              <p:pRg st="1" end="1"/>
                                            </p:txEl>
                                          </p:spTgt>
                                        </p:tgtEl>
                                        <p:attrNameLst>
                                          <p:attrName>style.visibility</p:attrName>
                                        </p:attrNameLst>
                                      </p:cBhvr>
                                      <p:to>
                                        <p:strVal val="visible"/>
                                      </p:to>
                                    </p:set>
                                    <p:animEffect transition="in" filter="fade">
                                      <p:cBhvr>
                                        <p:cTn id="65" dur="500"/>
                                        <p:tgtEl>
                                          <p:spTgt spid="187">
                                            <p:txEl>
                                              <p:pRg st="1" end="1"/>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83"/>
                                        </p:tgtEl>
                                        <p:attrNameLst>
                                          <p:attrName>style.visibility</p:attrName>
                                        </p:attrNameLst>
                                      </p:cBhvr>
                                      <p:to>
                                        <p:strVal val="visible"/>
                                      </p:to>
                                    </p:set>
                                    <p:animEffect transition="in" filter="fade">
                                      <p:cBhvr>
                                        <p:cTn id="68" dur="500"/>
                                        <p:tgtEl>
                                          <p:spTgt spid="18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8">
                                            <p:txEl>
                                              <p:pRg st="0" end="0"/>
                                            </p:txEl>
                                          </p:spTgt>
                                        </p:tgtEl>
                                        <p:attrNameLst>
                                          <p:attrName>style.visibility</p:attrName>
                                        </p:attrNameLst>
                                      </p:cBhvr>
                                      <p:to>
                                        <p:strVal val="visible"/>
                                      </p:to>
                                    </p:set>
                                    <p:animEffect transition="in" filter="fade">
                                      <p:cBhvr>
                                        <p:cTn id="71" dur="500"/>
                                        <p:tgtEl>
                                          <p:spTgt spid="188">
                                            <p:txEl>
                                              <p:pRg st="0" end="0"/>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8">
                                            <p:txEl>
                                              <p:pRg st="1" end="1"/>
                                            </p:txEl>
                                          </p:spTgt>
                                        </p:tgtEl>
                                        <p:attrNameLst>
                                          <p:attrName>style.visibility</p:attrName>
                                        </p:attrNameLst>
                                      </p:cBhvr>
                                      <p:to>
                                        <p:strVal val="visible"/>
                                      </p:to>
                                    </p:set>
                                    <p:animEffect transition="in" filter="fade">
                                      <p:cBhvr>
                                        <p:cTn id="74" dur="500"/>
                                        <p:tgtEl>
                                          <p:spTgt spid="188">
                                            <p:txEl>
                                              <p:pRg st="1" end="1"/>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txEl>
                                              <p:pRg st="0" end="0"/>
                                            </p:txEl>
                                          </p:spTgt>
                                        </p:tgtEl>
                                        <p:attrNameLst>
                                          <p:attrName>style.visibility</p:attrName>
                                        </p:attrNameLst>
                                      </p:cBhvr>
                                      <p:to>
                                        <p:strVal val="visible"/>
                                      </p:to>
                                    </p:set>
                                    <p:animEffect transition="in" filter="fade">
                                      <p:cBhvr>
                                        <p:cTn id="77" dur="500"/>
                                        <p:tgtEl>
                                          <p:spTgt spid="5">
                                            <p:txEl>
                                              <p:pRg st="0" end="0"/>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
                                            <p:txEl>
                                              <p:pRg st="1" end="1"/>
                                            </p:txEl>
                                          </p:spTgt>
                                        </p:tgtEl>
                                        <p:attrNameLst>
                                          <p:attrName>style.visibility</p:attrName>
                                        </p:attrNameLst>
                                      </p:cBhvr>
                                      <p:to>
                                        <p:strVal val="visible"/>
                                      </p:to>
                                    </p:set>
                                    <p:animEffect transition="in" filter="fade">
                                      <p:cBhvr>
                                        <p:cTn id="80" dur="500"/>
                                        <p:tgtEl>
                                          <p:spTgt spid="5">
                                            <p:txEl>
                                              <p:pRg st="1" end="1"/>
                                            </p:tx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0">
                                            <p:txEl>
                                              <p:pRg st="0" end="0"/>
                                            </p:txEl>
                                          </p:spTgt>
                                        </p:tgtEl>
                                        <p:attrNameLst>
                                          <p:attrName>style.visibility</p:attrName>
                                        </p:attrNameLst>
                                      </p:cBhvr>
                                      <p:to>
                                        <p:strVal val="visible"/>
                                      </p:to>
                                    </p:set>
                                    <p:animEffect transition="in" filter="fade">
                                      <p:cBhvr>
                                        <p:cTn id="83" dur="500"/>
                                        <p:tgtEl>
                                          <p:spTgt spid="10">
                                            <p:txEl>
                                              <p:pRg st="0" end="0"/>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0">
                                            <p:txEl>
                                              <p:pRg st="1" end="1"/>
                                            </p:txEl>
                                          </p:spTgt>
                                        </p:tgtEl>
                                        <p:attrNameLst>
                                          <p:attrName>style.visibility</p:attrName>
                                        </p:attrNameLst>
                                      </p:cBhvr>
                                      <p:to>
                                        <p:strVal val="visible"/>
                                      </p:to>
                                    </p:set>
                                    <p:animEffect transition="in" filter="fade">
                                      <p:cBhvr>
                                        <p:cTn id="86" dur="500"/>
                                        <p:tgtEl>
                                          <p:spTgt spid="10">
                                            <p:txEl>
                                              <p:pRg st="1" end="1"/>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100"/>
                                        </p:tgtEl>
                                        <p:attrNameLst>
                                          <p:attrName>style.visibility</p:attrName>
                                        </p:attrNameLst>
                                      </p:cBhvr>
                                      <p:to>
                                        <p:strVal val="visible"/>
                                      </p:to>
                                    </p:set>
                                    <p:animEffect transition="in" filter="fade">
                                      <p:cBhvr>
                                        <p:cTn id="89" dur="500"/>
                                        <p:tgtEl>
                                          <p:spTgt spid="100"/>
                                        </p:tgtEl>
                                      </p:cBhvr>
                                    </p:animEffect>
                                  </p:childTnLst>
                                </p:cTn>
                              </p:par>
                              <p:par>
                                <p:cTn id="90" presetID="10" presetClass="entr" presetSubtype="0" fill="hold" nodeType="withEffect">
                                  <p:stCondLst>
                                    <p:cond delay="0"/>
                                  </p:stCondLst>
                                  <p:childTnLst>
                                    <p:set>
                                      <p:cBhvr>
                                        <p:cTn id="91" dur="1" fill="hold">
                                          <p:stCondLst>
                                            <p:cond delay="0"/>
                                          </p:stCondLst>
                                        </p:cTn>
                                        <p:tgtEl>
                                          <p:spTgt spid="111"/>
                                        </p:tgtEl>
                                        <p:attrNameLst>
                                          <p:attrName>style.visibility</p:attrName>
                                        </p:attrNameLst>
                                      </p:cBhvr>
                                      <p:to>
                                        <p:strVal val="visible"/>
                                      </p:to>
                                    </p:set>
                                    <p:animEffect transition="in" filter="fade">
                                      <p:cBhvr>
                                        <p:cTn id="92" dur="500"/>
                                        <p:tgtEl>
                                          <p:spTgt spid="11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wipe(up)">
                                      <p:cBhvr>
                                        <p:cTn id="9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83" grpId="0"/>
      <p:bldP spid="134" grpId="0"/>
      <p:bldP spid="180" grpId="0" animBg="1"/>
      <p:bldP spid="185" grpId="0" uiExpand="1" build="p"/>
      <p:bldP spid="178" grpId="0" animBg="1"/>
      <p:bldP spid="187" grpId="0" uiExpand="1" build="p"/>
      <p:bldP spid="183" grpId="0" animBg="1"/>
      <p:bldP spid="188" grpId="0" uiExpand="1" build="p"/>
      <p:bldP spid="186" grpId="0" uiExpand="1" build="p"/>
      <p:bldP spid="122" grpId="0" uiExpand="1" build="p"/>
      <p:bldP spid="5" grpId="0" uiExpand="1" build="p"/>
      <p:bldP spid="10" grpId="0" uiExpand="1" build="p"/>
      <p:bldP spid="90" grpId="0" animBg="1"/>
      <p:bldP spid="99" grpId="0" animBg="1"/>
      <p:bldP spid="5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AD9C9A99-5A34-48F0-8113-90B132EF6B58}"/>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2360496" y="2216600"/>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p:txBody>
          <a:bodyPr/>
          <a:lstStyle/>
          <a:p>
            <a:pPr algn="l">
              <a:spcBef>
                <a:spcPts val="600"/>
              </a:spcBef>
            </a:pPr>
            <a:r>
              <a:rPr lang="en-US">
                <a:solidFill>
                  <a:schemeClr val="tx2"/>
                </a:solidFill>
              </a:rPr>
              <a:t>Azure Cosmos DB</a:t>
            </a:r>
            <a:br>
              <a:rPr lang="en-US">
                <a:solidFill>
                  <a:schemeClr val="tx2"/>
                </a:solidFill>
              </a:rPr>
            </a:br>
            <a:endParaRPr lang="en-US" cap="none">
              <a:solidFill>
                <a:schemeClr val="tx2"/>
              </a:solidFill>
            </a:endParaRPr>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4376736" y="1822822"/>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28" name="Graphic 127">
            <a:extLst>
              <a:ext uri="{FF2B5EF4-FFF2-40B4-BE49-F238E27FC236}">
                <a16:creationId xmlns:a16="http://schemas.microsoft.com/office/drawing/2014/main" id="{B3E90E88-A2D5-5349-BF70-C93BA242CD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129" name="TextBox 128">
            <a:extLst>
              <a:ext uri="{FF2B5EF4-FFF2-40B4-BE49-F238E27FC236}">
                <a16:creationId xmlns:a16="http://schemas.microsoft.com/office/drawing/2014/main" id="{3CD89C3D-A152-4322-93C1-1960C7B7C55B}"/>
              </a:ext>
            </a:extLst>
          </p:cNvPr>
          <p:cNvSpPr txBox="1"/>
          <p:nvPr/>
        </p:nvSpPr>
        <p:spPr>
          <a:xfrm>
            <a:off x="5628091" y="1774930"/>
            <a:ext cx="135288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132" name="Graphic 131">
            <a:extLst>
              <a:ext uri="{FF2B5EF4-FFF2-40B4-BE49-F238E27FC236}">
                <a16:creationId xmlns:a16="http://schemas.microsoft.com/office/drawing/2014/main" id="{EE75C822-DE6D-4B65-B90D-105DDAD6B2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spTree>
    <p:extLst>
      <p:ext uri="{BB962C8B-B14F-4D97-AF65-F5344CB8AC3E}">
        <p14:creationId xmlns:p14="http://schemas.microsoft.com/office/powerpoint/2010/main" val="2957099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600"/>
                                  </p:stCondLst>
                                  <p:childTnLst>
                                    <p:set>
                                      <p:cBhvr>
                                        <p:cTn id="12" dur="1" fill="hold">
                                          <p:stCondLst>
                                            <p:cond delay="0"/>
                                          </p:stCondLst>
                                        </p:cTn>
                                        <p:tgtEl>
                                          <p:spTgt spid="99"/>
                                        </p:tgtEl>
                                        <p:attrNameLst>
                                          <p:attrName>style.visibility</p:attrName>
                                        </p:attrNameLst>
                                      </p:cBhvr>
                                      <p:to>
                                        <p:strVal val="visible"/>
                                      </p:to>
                                    </p:set>
                                    <p:animEffect transition="in" filter="dissolve">
                                      <p:cBhvr>
                                        <p:cTn id="13" dur="500"/>
                                        <p:tgtEl>
                                          <p:spTgt spid="99"/>
                                        </p:tgtEl>
                                      </p:cBhvr>
                                    </p:animEffect>
                                  </p:childTnLst>
                                </p:cTn>
                              </p:par>
                              <p:par>
                                <p:cTn id="14" presetID="9" presetClass="entr" presetSubtype="0" fill="hold" grpId="0" nodeType="withEffect">
                                  <p:stCondLst>
                                    <p:cond delay="600"/>
                                  </p:stCondLst>
                                  <p:childTnLst>
                                    <p:set>
                                      <p:cBhvr>
                                        <p:cTn id="15" dur="1" fill="hold">
                                          <p:stCondLst>
                                            <p:cond delay="0"/>
                                          </p:stCondLst>
                                        </p:cTn>
                                        <p:tgtEl>
                                          <p:spTgt spid="102"/>
                                        </p:tgtEl>
                                        <p:attrNameLst>
                                          <p:attrName>style.visibility</p:attrName>
                                        </p:attrNameLst>
                                      </p:cBhvr>
                                      <p:to>
                                        <p:strVal val="visible"/>
                                      </p:to>
                                    </p:set>
                                    <p:animEffect transition="in" filter="dissolve">
                                      <p:cBhvr>
                                        <p:cTn id="16" dur="500"/>
                                        <p:tgtEl>
                                          <p:spTgt spid="102"/>
                                        </p:tgtEl>
                                      </p:cBhvr>
                                    </p:animEffect>
                                  </p:childTnLst>
                                </p:cTn>
                              </p:par>
                              <p:par>
                                <p:cTn id="17" presetID="9" presetClass="entr" presetSubtype="0" fill="hold" nodeType="withEffect">
                                  <p:stCondLst>
                                    <p:cond delay="600"/>
                                  </p:stCondLst>
                                  <p:childTnLst>
                                    <p:set>
                                      <p:cBhvr>
                                        <p:cTn id="18" dur="1" fill="hold">
                                          <p:stCondLst>
                                            <p:cond delay="0"/>
                                          </p:stCondLst>
                                        </p:cTn>
                                        <p:tgtEl>
                                          <p:spTgt spid="127"/>
                                        </p:tgtEl>
                                        <p:attrNameLst>
                                          <p:attrName>style.visibility</p:attrName>
                                        </p:attrNameLst>
                                      </p:cBhvr>
                                      <p:to>
                                        <p:strVal val="visible"/>
                                      </p:to>
                                    </p:set>
                                    <p:animEffect transition="in" filter="dissolve">
                                      <p:cBhvr>
                                        <p:cTn id="19" dur="500"/>
                                        <p:tgtEl>
                                          <p:spTgt spid="127"/>
                                        </p:tgtEl>
                                      </p:cBhvr>
                                    </p:animEffect>
                                  </p:childTnLst>
                                </p:cTn>
                              </p:par>
                              <p:par>
                                <p:cTn id="20" presetID="9" presetClass="entr" presetSubtype="0" fill="hold" nodeType="withEffect">
                                  <p:stCondLst>
                                    <p:cond delay="60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129"/>
                                        </p:tgtEl>
                                        <p:attrNameLst>
                                          <p:attrName>style.visibility</p:attrName>
                                        </p:attrNameLst>
                                      </p:cBhvr>
                                      <p:to>
                                        <p:strVal val="visible"/>
                                      </p:to>
                                    </p:set>
                                    <p:animEffect transition="in" filter="dissolve">
                                      <p:cBhvr>
                                        <p:cTn id="25"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D4F8A8A-10A6-451B-9686-607E87D52F95}"/>
              </a:ext>
            </a:extLst>
          </p:cNvPr>
          <p:cNvSpPr>
            <a:spLocks noGrp="1"/>
          </p:cNvSpPr>
          <p:nvPr>
            <p:ph type="body" sz="quarter" idx="10"/>
          </p:nvPr>
        </p:nvSpPr>
        <p:spPr>
          <a:xfrm>
            <a:off x="269241" y="1091297"/>
            <a:ext cx="11135457" cy="1051570"/>
          </a:xfrm>
        </p:spPr>
        <p:txBody>
          <a:bodyPr vert="horz" wrap="square" lIns="0" tIns="0" rIns="0" bIns="0" rtlCol="0" anchor="t">
            <a:spAutoFit/>
          </a:bodyPr>
          <a:lstStyle/>
          <a:p>
            <a:pPr marL="0" indent="0">
              <a:buNone/>
            </a:pPr>
            <a:r>
              <a:rPr lang="en-US" sz="2000" spc="50">
                <a:cs typeface="Segoe UI"/>
              </a:rPr>
              <a:t>Azure Cosmos DB was built to support modern app patterns and use cases.</a:t>
            </a:r>
          </a:p>
          <a:p>
            <a:pPr marL="0" indent="0">
              <a:spcBef>
                <a:spcPts val="1000"/>
              </a:spcBef>
              <a:buNone/>
            </a:pPr>
            <a:r>
              <a:rPr lang="en-US" sz="2000" spc="50">
                <a:cs typeface="Segoe UI"/>
              </a:rPr>
              <a:t>It enables industry-leading organizations to unlock the value of data, and respond to global customers and changing business dynamics in real-time.</a:t>
            </a:r>
          </a:p>
        </p:txBody>
      </p:sp>
      <p:sp>
        <p:nvSpPr>
          <p:cNvPr id="2" name="Title 1"/>
          <p:cNvSpPr>
            <a:spLocks noGrp="1"/>
          </p:cNvSpPr>
          <p:nvPr>
            <p:ph type="title"/>
          </p:nvPr>
        </p:nvSpPr>
        <p:spPr>
          <a:xfrm>
            <a:off x="269240" y="339389"/>
            <a:ext cx="11655840" cy="899665"/>
          </a:xfrm>
        </p:spPr>
        <p:txBody>
          <a:bodyPr>
            <a:noAutofit/>
          </a:bodyPr>
          <a:lstStyle/>
          <a:p>
            <a:pPr algn="l">
              <a:spcBef>
                <a:spcPts val="1000"/>
              </a:spcBef>
            </a:pPr>
            <a:r>
              <a:rPr lang="en-US"/>
              <a:t>Powering global solutions</a:t>
            </a:r>
            <a:endParaRPr lang="en-US" sz="2400">
              <a:solidFill>
                <a:schemeClr val="accent1"/>
              </a:solidFill>
            </a:endParaRPr>
          </a:p>
        </p:txBody>
      </p:sp>
      <p:grpSp>
        <p:nvGrpSpPr>
          <p:cNvPr id="4" name="Group 3"/>
          <p:cNvGrpSpPr/>
          <p:nvPr/>
        </p:nvGrpSpPr>
        <p:grpSpPr>
          <a:xfrm>
            <a:off x="269239" y="2586561"/>
            <a:ext cx="1792849" cy="3790603"/>
            <a:chOff x="269239" y="2586561"/>
            <a:chExt cx="1792849" cy="3790603"/>
          </a:xfrm>
        </p:grpSpPr>
        <p:sp>
          <p:nvSpPr>
            <p:cNvPr id="6" name="Freeform: Shape 5">
              <a:extLst>
                <a:ext uri="{FF2B5EF4-FFF2-40B4-BE49-F238E27FC236}">
                  <a16:creationId xmlns:a16="http://schemas.microsoft.com/office/drawing/2014/main" id="{C8115A48-79FC-4BD4-8EBA-340A95E1E34F}"/>
                </a:ext>
              </a:extLst>
            </p:cNvPr>
            <p:cNvSpPr/>
            <p:nvPr/>
          </p:nvSpPr>
          <p:spPr>
            <a:xfrm>
              <a:off x="26923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l" defTabSz="762000" rtl="0" eaLnBrk="1" fontAlgn="auto" latinLnBrk="0" hangingPunct="1">
                <a:lnSpc>
                  <a:spcPct val="107000"/>
                </a:lnSpc>
                <a:spcBef>
                  <a:spcPts val="0"/>
                </a:spcBef>
                <a:spcAft>
                  <a:spcPts val="600"/>
                </a:spcAft>
                <a:buClr>
                  <a:srgbClr val="2F2F2F"/>
                </a:buClr>
                <a:buSzPct val="90000"/>
                <a:buFontTx/>
                <a:buNone/>
                <a:tabLst/>
                <a:defRPr/>
              </a:pPr>
              <a:r>
                <a:rPr kumimoji="0" lang="en-US" sz="1200" b="1" i="0" u="none" strike="noStrike" kern="1200" cap="none" spc="0" normalizeH="0" baseline="0" noProof="0">
                  <a:ln>
                    <a:noFill/>
                  </a:ln>
                  <a:solidFill>
                    <a:srgbClr val="2F2F2F"/>
                  </a:solidFill>
                  <a:effectLst/>
                  <a:uLnTx/>
                  <a:uFillTx/>
                  <a:latin typeface="Segoe UI Semibold" charset="0"/>
                  <a:ea typeface="Segoe UI Semibold" charset="0"/>
                  <a:cs typeface="Segoe UI Semibold" charset="0"/>
                </a:rPr>
                <a:t>Data distributed and available globally </a:t>
              </a:r>
            </a:p>
            <a:p>
              <a:pPr marL="0" marR="0" lvl="1" indent="0" algn="l" defTabSz="762000" rtl="0" eaLnBrk="1" fontAlgn="auto" latinLnBrk="0" hangingPunct="1">
                <a:lnSpc>
                  <a:spcPct val="107000"/>
                </a:lnSpc>
                <a:spcBef>
                  <a:spcPts val="0"/>
                </a:spcBef>
                <a:spcAft>
                  <a:spcPts val="600"/>
                </a:spcAft>
                <a:buClr>
                  <a:srgbClr val="2F2F2F"/>
                </a:buClr>
                <a:buSzPct val="90000"/>
                <a:buFontTx/>
                <a:buNone/>
                <a:tabLst/>
                <a:defRPr/>
              </a:pPr>
              <a:endParaRPr kumimoji="0" lang="en-US" sz="1200" b="0" i="0" u="none" strike="noStrike" kern="1200" cap="none" spc="0" normalizeH="0" baseline="0" noProof="0">
                <a:ln>
                  <a:noFill/>
                </a:ln>
                <a:solidFill>
                  <a:srgbClr val="2F2F2F"/>
                </a:solidFill>
                <a:effectLst/>
                <a:uLnTx/>
                <a:uFillTx/>
                <a:latin typeface="Segoe UI Semilight" charset="0"/>
                <a:ea typeface="Segoe UI Semilight" charset="0"/>
                <a:cs typeface="Segoe UI Semilight" charset="0"/>
              </a:endParaRPr>
            </a:p>
          </p:txBody>
        </p:sp>
        <p:sp>
          <p:nvSpPr>
            <p:cNvPr id="14" name="globe_4">
              <a:extLst>
                <a:ext uri="{FF2B5EF4-FFF2-40B4-BE49-F238E27FC236}">
                  <a16:creationId xmlns:a16="http://schemas.microsoft.com/office/drawing/2014/main" id="{B2994CA9-887C-4872-A759-0E4589D05F08}"/>
                </a:ext>
              </a:extLst>
            </p:cNvPr>
            <p:cNvSpPr>
              <a:spLocks noChangeAspect="1" noEditPoints="1"/>
            </p:cNvSpPr>
            <p:nvPr/>
          </p:nvSpPr>
          <p:spPr bwMode="auto">
            <a:xfrm>
              <a:off x="789908" y="3087941"/>
              <a:ext cx="751510" cy="76094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 name="Freeform: Shape 5">
              <a:extLst>
                <a:ext uri="{FF2B5EF4-FFF2-40B4-BE49-F238E27FC236}">
                  <a16:creationId xmlns:a16="http://schemas.microsoft.com/office/drawing/2014/main" id="{C8115A48-79FC-4BD4-8EBA-340A95E1E34F}"/>
                </a:ext>
              </a:extLst>
            </p:cNvPr>
            <p:cNvSpPr/>
            <p:nvPr/>
          </p:nvSpPr>
          <p:spPr>
            <a:xfrm>
              <a:off x="26923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Puts data where your users are</a:t>
              </a:r>
            </a:p>
          </p:txBody>
        </p:sp>
      </p:grpSp>
      <p:grpSp>
        <p:nvGrpSpPr>
          <p:cNvPr id="12" name="Group 11"/>
          <p:cNvGrpSpPr/>
          <p:nvPr/>
        </p:nvGrpSpPr>
        <p:grpSpPr>
          <a:xfrm>
            <a:off x="2241374" y="2586561"/>
            <a:ext cx="1882491" cy="3790603"/>
            <a:chOff x="2241374" y="2586561"/>
            <a:chExt cx="1882491" cy="3790603"/>
          </a:xfrm>
        </p:grpSpPr>
        <p:sp>
          <p:nvSpPr>
            <p:cNvPr id="7" name="Freeform: Shape 6">
              <a:extLst>
                <a:ext uri="{FF2B5EF4-FFF2-40B4-BE49-F238E27FC236}">
                  <a16:creationId xmlns:a16="http://schemas.microsoft.com/office/drawing/2014/main" id="{7962018F-8E8A-4F6F-8456-9A50EA413A78}"/>
                </a:ext>
              </a:extLst>
            </p:cNvPr>
            <p:cNvSpPr/>
            <p:nvPr/>
          </p:nvSpPr>
          <p:spPr>
            <a:xfrm>
              <a:off x="2241374"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l" defTabSz="762000" rtl="0" eaLnBrk="1" fontAlgn="auto" latinLnBrk="0" hangingPunct="1">
                <a:lnSpc>
                  <a:spcPct val="107000"/>
                </a:lnSpc>
                <a:spcBef>
                  <a:spcPts val="0"/>
                </a:spcBef>
                <a:spcAft>
                  <a:spcPts val="600"/>
                </a:spcAft>
                <a:buClr>
                  <a:srgbClr val="2F2F2F"/>
                </a:buClr>
                <a:buSzPct val="90000"/>
                <a:buFontTx/>
                <a:buNone/>
                <a:tabLst/>
                <a:defRPr/>
              </a:pPr>
              <a:r>
                <a:rPr kumimoji="0" lang="en-US" sz="1200" b="1" i="0" u="none" strike="noStrike" kern="1200" cap="none" spc="0" normalizeH="0" baseline="0" noProof="0">
                  <a:ln>
                    <a:noFill/>
                  </a:ln>
                  <a:solidFill>
                    <a:srgbClr val="2F2F2F"/>
                  </a:solidFill>
                  <a:effectLst/>
                  <a:uLnTx/>
                  <a:uFillTx/>
                  <a:latin typeface="Segoe UI Semibold" charset="0"/>
                  <a:ea typeface="Segoe UI Semibold" charset="0"/>
                  <a:cs typeface="Segoe UI Semibold" charset="0"/>
                </a:rPr>
                <a:t>Build real-time customer experiences</a:t>
              </a:r>
            </a:p>
            <a:p>
              <a:pPr marL="0" marR="0" lvl="1" indent="0" algn="l" defTabSz="762000" rtl="0" eaLnBrk="1" fontAlgn="auto" latinLnBrk="0" hangingPunct="1">
                <a:lnSpc>
                  <a:spcPct val="107000"/>
                </a:lnSpc>
                <a:spcBef>
                  <a:spcPts val="0"/>
                </a:spcBef>
                <a:spcAft>
                  <a:spcPts val="600"/>
                </a:spcAft>
                <a:buClr>
                  <a:srgbClr val="2F2F2F"/>
                </a:buClr>
                <a:buSzPct val="90000"/>
                <a:buFontTx/>
                <a:buNone/>
                <a:tabLst/>
                <a:defRPr/>
              </a:pPr>
              <a:endParaRPr kumimoji="0" lang="en-US" sz="1200" b="1" i="0" u="none" strike="noStrike" kern="1200" cap="none" spc="0" normalizeH="0" baseline="0" noProof="0">
                <a:ln>
                  <a:noFill/>
                </a:ln>
                <a:solidFill>
                  <a:srgbClr val="2F2F2F"/>
                </a:solidFill>
                <a:effectLst/>
                <a:uLnTx/>
                <a:uFillTx/>
                <a:latin typeface="Segoe UI Semibold" charset="0"/>
                <a:ea typeface="Segoe UI Semibold" charset="0"/>
                <a:cs typeface="Segoe UI Semibold" charset="0"/>
              </a:endParaRPr>
            </a:p>
          </p:txBody>
        </p:sp>
        <p:grpSp>
          <p:nvGrpSpPr>
            <p:cNvPr id="19" name="Group 14">
              <a:extLst>
                <a:ext uri="{FF2B5EF4-FFF2-40B4-BE49-F238E27FC236}">
                  <a16:creationId xmlns:a16="http://schemas.microsoft.com/office/drawing/2014/main" id="{6E7FC586-57B9-4BD8-B987-E24CC1982F15}"/>
                </a:ext>
              </a:extLst>
            </p:cNvPr>
            <p:cNvGrpSpPr>
              <a:grpSpLocks noChangeAspect="1"/>
            </p:cNvGrpSpPr>
            <p:nvPr/>
          </p:nvGrpSpPr>
          <p:grpSpPr bwMode="auto">
            <a:xfrm>
              <a:off x="2656686" y="3188655"/>
              <a:ext cx="962224" cy="559514"/>
              <a:chOff x="-491" y="1145"/>
              <a:chExt cx="270" cy="157"/>
            </a:xfrm>
          </p:grpSpPr>
          <p:sp>
            <p:nvSpPr>
              <p:cNvPr id="20" name="Oval 15">
                <a:extLst>
                  <a:ext uri="{FF2B5EF4-FFF2-40B4-BE49-F238E27FC236}">
                    <a16:creationId xmlns:a16="http://schemas.microsoft.com/office/drawing/2014/main" id="{442BAB8D-F662-4F4E-A25F-EAA826EB2EBE}"/>
                  </a:ext>
                </a:extLst>
              </p:cNvPr>
              <p:cNvSpPr>
                <a:spLocks noChangeArrowheads="1"/>
              </p:cNvSpPr>
              <p:nvPr/>
            </p:nvSpPr>
            <p:spPr bwMode="auto">
              <a:xfrm>
                <a:off x="-472" y="1145"/>
                <a:ext cx="89" cy="92"/>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1" name="Freeform 16">
                <a:extLst>
                  <a:ext uri="{FF2B5EF4-FFF2-40B4-BE49-F238E27FC236}">
                    <a16:creationId xmlns:a16="http://schemas.microsoft.com/office/drawing/2014/main" id="{7C1DEB8C-008D-46EA-9A18-CE37F78A1583}"/>
                  </a:ext>
                </a:extLst>
              </p:cNvPr>
              <p:cNvSpPr>
                <a:spLocks/>
              </p:cNvSpPr>
              <p:nvPr/>
            </p:nvSpPr>
            <p:spPr bwMode="auto">
              <a:xfrm>
                <a:off x="-491" y="1237"/>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2" name="Freeform 17">
                <a:extLst>
                  <a:ext uri="{FF2B5EF4-FFF2-40B4-BE49-F238E27FC236}">
                    <a16:creationId xmlns:a16="http://schemas.microsoft.com/office/drawing/2014/main" id="{92985FEE-3D79-473C-AA8D-D9560B73CE6A}"/>
                  </a:ext>
                </a:extLst>
              </p:cNvPr>
              <p:cNvSpPr>
                <a:spLocks/>
              </p:cNvSpPr>
              <p:nvPr/>
            </p:nvSpPr>
            <p:spPr bwMode="auto">
              <a:xfrm>
                <a:off x="-390" y="1167"/>
                <a:ext cx="125" cy="94"/>
              </a:xfrm>
              <a:custGeom>
                <a:avLst/>
                <a:gdLst>
                  <a:gd name="T0" fmla="*/ 11 w 125"/>
                  <a:gd name="T1" fmla="*/ 94 h 94"/>
                  <a:gd name="T2" fmla="*/ 125 w 125"/>
                  <a:gd name="T3" fmla="*/ 94 h 94"/>
                  <a:gd name="T4" fmla="*/ 125 w 125"/>
                  <a:gd name="T5" fmla="*/ 0 h 94"/>
                  <a:gd name="T6" fmla="*/ 0 w 125"/>
                  <a:gd name="T7" fmla="*/ 0 h 94"/>
                </a:gdLst>
                <a:ahLst/>
                <a:cxnLst>
                  <a:cxn ang="0">
                    <a:pos x="T0" y="T1"/>
                  </a:cxn>
                  <a:cxn ang="0">
                    <a:pos x="T2" y="T3"/>
                  </a:cxn>
                  <a:cxn ang="0">
                    <a:pos x="T4" y="T5"/>
                  </a:cxn>
                  <a:cxn ang="0">
                    <a:pos x="T6" y="T7"/>
                  </a:cxn>
                </a:cxnLst>
                <a:rect l="0" t="0" r="r" b="b"/>
                <a:pathLst>
                  <a:path w="125" h="94">
                    <a:moveTo>
                      <a:pt x="11" y="94"/>
                    </a:moveTo>
                    <a:lnTo>
                      <a:pt x="125" y="94"/>
                    </a:lnTo>
                    <a:lnTo>
                      <a:pt x="125"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3" name="Line 18">
                <a:extLst>
                  <a:ext uri="{FF2B5EF4-FFF2-40B4-BE49-F238E27FC236}">
                    <a16:creationId xmlns:a16="http://schemas.microsoft.com/office/drawing/2014/main" id="{BB2D7685-3699-475E-96EA-68AB00A8229C}"/>
                  </a:ext>
                </a:extLst>
              </p:cNvPr>
              <p:cNvSpPr>
                <a:spLocks noChangeShapeType="1"/>
              </p:cNvSpPr>
              <p:nvPr/>
            </p:nvSpPr>
            <p:spPr bwMode="auto">
              <a:xfrm flipV="1">
                <a:off x="-339" y="1261"/>
                <a:ext cx="0" cy="32"/>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4" name="Freeform 19">
                <a:extLst>
                  <a:ext uri="{FF2B5EF4-FFF2-40B4-BE49-F238E27FC236}">
                    <a16:creationId xmlns:a16="http://schemas.microsoft.com/office/drawing/2014/main" id="{CD775DE6-C508-4C3A-8D03-160F72FE4B5D}"/>
                  </a:ext>
                </a:extLst>
              </p:cNvPr>
              <p:cNvSpPr>
                <a:spLocks/>
              </p:cNvSpPr>
              <p:nvPr/>
            </p:nvSpPr>
            <p:spPr bwMode="auto">
              <a:xfrm>
                <a:off x="-280" y="1185"/>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5" name="Line 20">
                <a:extLst>
                  <a:ext uri="{FF2B5EF4-FFF2-40B4-BE49-F238E27FC236}">
                    <a16:creationId xmlns:a16="http://schemas.microsoft.com/office/drawing/2014/main" id="{92CB56BD-138C-45F3-93DB-E97EE0DD81B9}"/>
                  </a:ext>
                </a:extLst>
              </p:cNvPr>
              <p:cNvSpPr>
                <a:spLocks noChangeShapeType="1"/>
              </p:cNvSpPr>
              <p:nvPr/>
            </p:nvSpPr>
            <p:spPr bwMode="auto">
              <a:xfrm flipH="1">
                <a:off x="-367" y="1293"/>
                <a:ext cx="6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6" name="Line 21">
                <a:extLst>
                  <a:ext uri="{FF2B5EF4-FFF2-40B4-BE49-F238E27FC236}">
                    <a16:creationId xmlns:a16="http://schemas.microsoft.com/office/drawing/2014/main" id="{BE9E1E27-A9BA-4281-82A8-5AA49D2FE92B}"/>
                  </a:ext>
                </a:extLst>
              </p:cNvPr>
              <p:cNvSpPr>
                <a:spLocks noChangeShapeType="1"/>
              </p:cNvSpPr>
              <p:nvPr/>
            </p:nvSpPr>
            <p:spPr bwMode="auto">
              <a:xfrm flipH="1">
                <a:off x="-265" y="1219"/>
                <a:ext cx="4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7" name="Line 22">
                <a:extLst>
                  <a:ext uri="{FF2B5EF4-FFF2-40B4-BE49-F238E27FC236}">
                    <a16:creationId xmlns:a16="http://schemas.microsoft.com/office/drawing/2014/main" id="{35EDA2B3-5654-4EE0-88C8-C2227E29A459}"/>
                  </a:ext>
                </a:extLst>
              </p:cNvPr>
              <p:cNvSpPr>
                <a:spLocks noChangeShapeType="1"/>
              </p:cNvSpPr>
              <p:nvPr/>
            </p:nvSpPr>
            <p:spPr bwMode="auto">
              <a:xfrm flipH="1">
                <a:off x="-265" y="1248"/>
                <a:ext cx="4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8" name="Line 23">
                <a:extLst>
                  <a:ext uri="{FF2B5EF4-FFF2-40B4-BE49-F238E27FC236}">
                    <a16:creationId xmlns:a16="http://schemas.microsoft.com/office/drawing/2014/main" id="{4F22E176-692F-42BB-9361-CA532DB61B20}"/>
                  </a:ext>
                </a:extLst>
              </p:cNvPr>
              <p:cNvSpPr>
                <a:spLocks noChangeShapeType="1"/>
              </p:cNvSpPr>
              <p:nvPr/>
            </p:nvSpPr>
            <p:spPr bwMode="auto">
              <a:xfrm>
                <a:off x="-358" y="1195"/>
                <a:ext cx="19" cy="3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9" name="Freeform 24">
                <a:extLst>
                  <a:ext uri="{FF2B5EF4-FFF2-40B4-BE49-F238E27FC236}">
                    <a16:creationId xmlns:a16="http://schemas.microsoft.com/office/drawing/2014/main" id="{863023F6-8F2F-4CD8-B600-FBA9AF56DCBB}"/>
                  </a:ext>
                </a:extLst>
              </p:cNvPr>
              <p:cNvSpPr>
                <a:spLocks/>
              </p:cNvSpPr>
              <p:nvPr/>
            </p:nvSpPr>
            <p:spPr bwMode="auto">
              <a:xfrm>
                <a:off x="-320" y="1191"/>
                <a:ext cx="19" cy="41"/>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52" name="Freeform: Shape 6">
              <a:extLst>
                <a:ext uri="{FF2B5EF4-FFF2-40B4-BE49-F238E27FC236}">
                  <a16:creationId xmlns:a16="http://schemas.microsoft.com/office/drawing/2014/main" id="{7962018F-8E8A-4F6F-8456-9A50EA413A78}"/>
                </a:ext>
              </a:extLst>
            </p:cNvPr>
            <p:cNvSpPr/>
            <p:nvPr/>
          </p:nvSpPr>
          <p:spPr>
            <a:xfrm>
              <a:off x="2246520" y="5232624"/>
              <a:ext cx="1877345"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Enable latency-sensitive personalization, bidding, and fraud detection. </a:t>
              </a:r>
            </a:p>
          </p:txBody>
        </p:sp>
      </p:grpSp>
      <p:grpSp>
        <p:nvGrpSpPr>
          <p:cNvPr id="15" name="Group 14"/>
          <p:cNvGrpSpPr/>
          <p:nvPr/>
        </p:nvGrpSpPr>
        <p:grpSpPr>
          <a:xfrm>
            <a:off x="4213509" y="2586561"/>
            <a:ext cx="1792849" cy="3790603"/>
            <a:chOff x="4213509" y="2586561"/>
            <a:chExt cx="1792849" cy="3790603"/>
          </a:xfrm>
        </p:grpSpPr>
        <p:sp>
          <p:nvSpPr>
            <p:cNvPr id="8" name="Freeform: Shape 7">
              <a:extLst>
                <a:ext uri="{FF2B5EF4-FFF2-40B4-BE49-F238E27FC236}">
                  <a16:creationId xmlns:a16="http://schemas.microsoft.com/office/drawing/2014/main" id="{54FF628B-6CC3-462E-AF13-3E1490D9B525}"/>
                </a:ext>
              </a:extLst>
            </p:cNvPr>
            <p:cNvSpPr/>
            <p:nvPr/>
          </p:nvSpPr>
          <p:spPr>
            <a:xfrm>
              <a:off x="421350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l" defTabSz="762000" rtl="0" eaLnBrk="1" fontAlgn="auto" latinLnBrk="0" hangingPunct="1">
                <a:lnSpc>
                  <a:spcPct val="107000"/>
                </a:lnSpc>
                <a:spcBef>
                  <a:spcPts val="0"/>
                </a:spcBef>
                <a:spcAft>
                  <a:spcPts val="600"/>
                </a:spcAft>
                <a:buClr>
                  <a:srgbClr val="2F2F2F"/>
                </a:buClr>
                <a:buSzPct val="90000"/>
                <a:buFontTx/>
                <a:buNone/>
                <a:tabLst/>
                <a:defRPr/>
              </a:pPr>
              <a:r>
                <a:rPr kumimoji="0" lang="en-US" sz="1200" b="1" i="0" u="none" strike="noStrike" kern="1200" cap="none" spc="0" normalizeH="0" baseline="0" noProof="0">
                  <a:ln>
                    <a:noFill/>
                  </a:ln>
                  <a:solidFill>
                    <a:srgbClr val="2F2F2F"/>
                  </a:solidFill>
                  <a:effectLst/>
                  <a:uLnTx/>
                  <a:uFillTx/>
                  <a:latin typeface="Segoe UI Semibold" charset="0"/>
                  <a:ea typeface="Segoe UI Semibold" charset="0"/>
                  <a:cs typeface="Segoe UI Semibold" charset="0"/>
                </a:rPr>
                <a:t>Ideal for gaming, </a:t>
              </a:r>
              <a:br>
                <a:rPr kumimoji="0" lang="en-US" sz="1200" b="1" i="0" u="none" strike="noStrike" kern="1200" cap="none" spc="0" normalizeH="0" baseline="0" noProof="0">
                  <a:ln>
                    <a:noFill/>
                  </a:ln>
                  <a:solidFill>
                    <a:srgbClr val="2F2F2F"/>
                  </a:solidFill>
                  <a:effectLst/>
                  <a:uLnTx/>
                  <a:uFillTx/>
                  <a:latin typeface="Segoe UI Semibold" charset="0"/>
                  <a:ea typeface="Segoe UI Semibold" charset="0"/>
                  <a:cs typeface="Segoe UI Semibold" charset="0"/>
                </a:rPr>
              </a:br>
              <a:r>
                <a:rPr kumimoji="0" lang="en-US" sz="1200" b="1" i="0" u="none" strike="noStrike" kern="1200" cap="none" spc="0" normalizeH="0" baseline="0" noProof="0">
                  <a:ln>
                    <a:noFill/>
                  </a:ln>
                  <a:solidFill>
                    <a:srgbClr val="2F2F2F"/>
                  </a:solidFill>
                  <a:effectLst/>
                  <a:uLnTx/>
                  <a:uFillTx/>
                  <a:latin typeface="Segoe UI Semibold" charset="0"/>
                  <a:ea typeface="Segoe UI Semibold" charset="0"/>
                  <a:cs typeface="Segoe UI Semibold" charset="0"/>
                </a:rPr>
                <a:t>IoT   &amp; eCommerce</a:t>
              </a:r>
            </a:p>
            <a:p>
              <a:pPr marL="0" marR="0" lvl="1" indent="0" algn="l" defTabSz="762000" rtl="0" eaLnBrk="1" fontAlgn="auto" latinLnBrk="0" hangingPunct="1">
                <a:lnSpc>
                  <a:spcPct val="107000"/>
                </a:lnSpc>
                <a:spcBef>
                  <a:spcPts val="0"/>
                </a:spcBef>
                <a:spcAft>
                  <a:spcPts val="600"/>
                </a:spcAft>
                <a:buClr>
                  <a:srgbClr val="2F2F2F"/>
                </a:buClr>
                <a:buSzPct val="90000"/>
                <a:buFontTx/>
                <a:buNone/>
                <a:tabLst/>
                <a:defRPr/>
              </a:pPr>
              <a:endParaRPr kumimoji="0" lang="en-US" sz="1200" b="0" i="0" u="none" strike="noStrike" kern="1200" cap="none" spc="0" normalizeH="0" baseline="0" noProof="0">
                <a:ln>
                  <a:noFill/>
                </a:ln>
                <a:solidFill>
                  <a:srgbClr val="2F2F2F"/>
                </a:solidFill>
                <a:effectLst/>
                <a:uLnTx/>
                <a:uFillTx/>
                <a:latin typeface="Segoe UI Semilight" charset="0"/>
                <a:ea typeface="Segoe UI Semilight" charset="0"/>
                <a:cs typeface="Segoe UI Semilight" charset="0"/>
              </a:endParaRPr>
            </a:p>
          </p:txBody>
        </p:sp>
        <p:grpSp>
          <p:nvGrpSpPr>
            <p:cNvPr id="13" name="Group 12">
              <a:extLst>
                <a:ext uri="{FF2B5EF4-FFF2-40B4-BE49-F238E27FC236}">
                  <a16:creationId xmlns:a16="http://schemas.microsoft.com/office/drawing/2014/main" id="{DC3D2208-E485-4BEB-8F2E-D5D3318E4E77}"/>
                </a:ext>
              </a:extLst>
            </p:cNvPr>
            <p:cNvGrpSpPr/>
            <p:nvPr/>
          </p:nvGrpSpPr>
          <p:grpSpPr>
            <a:xfrm>
              <a:off x="4690226" y="3223339"/>
              <a:ext cx="839414" cy="490146"/>
              <a:chOff x="8167676" y="757688"/>
              <a:chExt cx="366650" cy="214092"/>
            </a:xfrm>
          </p:grpSpPr>
          <p:sp>
            <p:nvSpPr>
              <p:cNvPr id="16" name="Freeform 77">
                <a:extLst>
                  <a:ext uri="{FF2B5EF4-FFF2-40B4-BE49-F238E27FC236}">
                    <a16:creationId xmlns:a16="http://schemas.microsoft.com/office/drawing/2014/main" id="{8AEB0D30-F563-4E6B-81CD-0821477D1C71}"/>
                  </a:ext>
                </a:extLst>
              </p:cNvPr>
              <p:cNvSpPr>
                <a:spLocks/>
              </p:cNvSpPr>
              <p:nvPr/>
            </p:nvSpPr>
            <p:spPr bwMode="auto">
              <a:xfrm>
                <a:off x="8167676" y="757688"/>
                <a:ext cx="366650" cy="21409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78">
                <a:extLst>
                  <a:ext uri="{FF2B5EF4-FFF2-40B4-BE49-F238E27FC236}">
                    <a16:creationId xmlns:a16="http://schemas.microsoft.com/office/drawing/2014/main" id="{D38254AC-422B-4951-AF56-1C283EBB368B}"/>
                  </a:ext>
                </a:extLst>
              </p:cNvPr>
              <p:cNvSpPr>
                <a:spLocks/>
              </p:cNvSpPr>
              <p:nvPr/>
            </p:nvSpPr>
            <p:spPr bwMode="auto">
              <a:xfrm>
                <a:off x="8342027" y="810249"/>
                <a:ext cx="17948" cy="19230"/>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3" name="Freeform: Shape 7">
              <a:extLst>
                <a:ext uri="{FF2B5EF4-FFF2-40B4-BE49-F238E27FC236}">
                  <a16:creationId xmlns:a16="http://schemas.microsoft.com/office/drawing/2014/main" id="{54FF628B-6CC3-462E-AF13-3E1490D9B525}"/>
                </a:ext>
              </a:extLst>
            </p:cNvPr>
            <p:cNvSpPr/>
            <p:nvPr/>
          </p:nvSpPr>
          <p:spPr>
            <a:xfrm>
              <a:off x="421350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Predictable and fast service, even during traffic spikes</a:t>
              </a:r>
            </a:p>
          </p:txBody>
        </p:sp>
      </p:grpSp>
      <p:grpSp>
        <p:nvGrpSpPr>
          <p:cNvPr id="57" name="Group 56"/>
          <p:cNvGrpSpPr/>
          <p:nvPr/>
        </p:nvGrpSpPr>
        <p:grpSpPr>
          <a:xfrm>
            <a:off x="6185644" y="2586561"/>
            <a:ext cx="1792849" cy="3790603"/>
            <a:chOff x="6185644" y="2586561"/>
            <a:chExt cx="1792849" cy="3790603"/>
          </a:xfrm>
        </p:grpSpPr>
        <p:sp>
          <p:nvSpPr>
            <p:cNvPr id="9" name="Freeform: Shape 8">
              <a:extLst>
                <a:ext uri="{FF2B5EF4-FFF2-40B4-BE49-F238E27FC236}">
                  <a16:creationId xmlns:a16="http://schemas.microsoft.com/office/drawing/2014/main" id="{244CDC8F-E742-4A60-A101-D7F2F8D9210B}"/>
                </a:ext>
              </a:extLst>
            </p:cNvPr>
            <p:cNvSpPr/>
            <p:nvPr/>
          </p:nvSpPr>
          <p:spPr>
            <a:xfrm>
              <a:off x="6185644"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91440" bIns="182880" numCol="1" spcCol="1270" anchor="t" anchorCtr="0">
              <a:noAutofit/>
            </a:bodyPr>
            <a:lstStyle/>
            <a:p>
              <a:pPr marL="0" marR="0" lvl="1" indent="0" algn="l" defTabSz="762000" rtl="0" eaLnBrk="1" fontAlgn="auto" latinLnBrk="0" hangingPunct="1">
                <a:lnSpc>
                  <a:spcPct val="107000"/>
                </a:lnSpc>
                <a:spcBef>
                  <a:spcPts val="0"/>
                </a:spcBef>
                <a:spcAft>
                  <a:spcPts val="600"/>
                </a:spcAft>
                <a:buClr>
                  <a:srgbClr val="2F2F2F"/>
                </a:buClr>
                <a:buSzPct val="90000"/>
                <a:buFontTx/>
                <a:buNone/>
                <a:tabLst/>
                <a:defRPr/>
              </a:pPr>
              <a:r>
                <a:rPr kumimoji="0" lang="en-US" sz="1200" b="1" i="0" u="none" strike="noStrike" kern="1200" cap="none" spc="0" normalizeH="0" baseline="0" noProof="0">
                  <a:ln>
                    <a:noFill/>
                  </a:ln>
                  <a:solidFill>
                    <a:srgbClr val="2F2F2F"/>
                  </a:solidFill>
                  <a:effectLst/>
                  <a:uLnTx/>
                  <a:uFillTx/>
                  <a:latin typeface="Segoe UI Semibold" charset="0"/>
                  <a:ea typeface="Segoe UI Semibold" charset="0"/>
                  <a:cs typeface="Segoe UI Semibold" charset="0"/>
                </a:rPr>
                <a:t>Simplified development with </a:t>
              </a:r>
              <a:r>
                <a:rPr kumimoji="0" lang="en-US" sz="1200" b="1" i="0" u="none" strike="noStrike" kern="1200" cap="none" spc="0" normalizeH="0" baseline="0" noProof="0" err="1">
                  <a:ln>
                    <a:noFill/>
                  </a:ln>
                  <a:solidFill>
                    <a:srgbClr val="2F2F2F"/>
                  </a:solidFill>
                  <a:effectLst/>
                  <a:uLnTx/>
                  <a:uFillTx/>
                  <a:latin typeface="Segoe UI Semibold" charset="0"/>
                  <a:ea typeface="Segoe UI Semibold" charset="0"/>
                  <a:cs typeface="Segoe UI Semibold" charset="0"/>
                </a:rPr>
                <a:t>serverless</a:t>
              </a:r>
              <a:r>
                <a:rPr kumimoji="0" lang="en-US" sz="1200" b="1" i="0" u="none" strike="noStrike" kern="1200" cap="none" spc="0" normalizeH="0" baseline="0" noProof="0">
                  <a:ln>
                    <a:noFill/>
                  </a:ln>
                  <a:solidFill>
                    <a:srgbClr val="2F2F2F"/>
                  </a:solidFill>
                  <a:effectLst/>
                  <a:uLnTx/>
                  <a:uFillTx/>
                  <a:latin typeface="Segoe UI Semibold" charset="0"/>
                  <a:ea typeface="Segoe UI Semibold" charset="0"/>
                  <a:cs typeface="Segoe UI Semibold" charset="0"/>
                </a:rPr>
                <a:t> architecture</a:t>
              </a:r>
            </a:p>
            <a:p>
              <a:pPr marL="0" marR="0" lvl="1" indent="0" algn="l" defTabSz="762000" rtl="0" eaLnBrk="1" fontAlgn="auto" latinLnBrk="0" hangingPunct="1">
                <a:lnSpc>
                  <a:spcPct val="107000"/>
                </a:lnSpc>
                <a:spcBef>
                  <a:spcPts val="0"/>
                </a:spcBef>
                <a:spcAft>
                  <a:spcPts val="600"/>
                </a:spcAft>
                <a:buClr>
                  <a:srgbClr val="2F2F2F"/>
                </a:buClr>
                <a:buSzPct val="90000"/>
                <a:buFontTx/>
                <a:buNone/>
                <a:tabLst/>
                <a:defRPr/>
              </a:pPr>
              <a:endParaRPr kumimoji="0" lang="en-US" sz="1200" b="0" i="0" u="none" strike="noStrike" kern="1200" cap="none" spc="0" normalizeH="0" baseline="0" noProof="0">
                <a:ln>
                  <a:noFill/>
                </a:ln>
                <a:solidFill>
                  <a:srgbClr val="2F2F2F"/>
                </a:solidFill>
                <a:effectLst/>
                <a:uLnTx/>
                <a:uFillTx/>
                <a:latin typeface="Segoe UI Semilight" charset="0"/>
                <a:ea typeface="Segoe UI Semilight" charset="0"/>
                <a:cs typeface="Segoe UI Semilight" charset="0"/>
              </a:endParaRPr>
            </a:p>
          </p:txBody>
        </p:sp>
        <p:sp>
          <p:nvSpPr>
            <p:cNvPr id="30" name="Freeform 9">
              <a:extLst>
                <a:ext uri="{FF2B5EF4-FFF2-40B4-BE49-F238E27FC236}">
                  <a16:creationId xmlns:a16="http://schemas.microsoft.com/office/drawing/2014/main" id="{CFF4DBFD-F5C2-47C7-8B21-BC72890C3E05}"/>
                </a:ext>
              </a:extLst>
            </p:cNvPr>
            <p:cNvSpPr>
              <a:spLocks noEditPoints="1"/>
            </p:cNvSpPr>
            <p:nvPr/>
          </p:nvSpPr>
          <p:spPr bwMode="auto">
            <a:xfrm>
              <a:off x="6686072" y="3151530"/>
              <a:ext cx="791992" cy="633764"/>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8">
              <a:extLst>
                <a:ext uri="{FF2B5EF4-FFF2-40B4-BE49-F238E27FC236}">
                  <a16:creationId xmlns:a16="http://schemas.microsoft.com/office/drawing/2014/main" id="{244CDC8F-E742-4A60-A101-D7F2F8D9210B}"/>
                </a:ext>
              </a:extLst>
            </p:cNvPr>
            <p:cNvSpPr/>
            <p:nvPr/>
          </p:nvSpPr>
          <p:spPr>
            <a:xfrm>
              <a:off x="6185644"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Fully-managed event-driven micro-services with elastic computing power</a:t>
              </a:r>
            </a:p>
          </p:txBody>
        </p:sp>
      </p:grpSp>
      <p:grpSp>
        <p:nvGrpSpPr>
          <p:cNvPr id="58" name="Group 57"/>
          <p:cNvGrpSpPr/>
          <p:nvPr/>
        </p:nvGrpSpPr>
        <p:grpSpPr>
          <a:xfrm>
            <a:off x="8157779" y="2586561"/>
            <a:ext cx="1792849" cy="3790603"/>
            <a:chOff x="8157779" y="2586561"/>
            <a:chExt cx="1792849" cy="3790603"/>
          </a:xfrm>
        </p:grpSpPr>
        <p:sp>
          <p:nvSpPr>
            <p:cNvPr id="10" name="Freeform: Shape 9">
              <a:extLst>
                <a:ext uri="{FF2B5EF4-FFF2-40B4-BE49-F238E27FC236}">
                  <a16:creationId xmlns:a16="http://schemas.microsoft.com/office/drawing/2014/main" id="{60CF00A9-F41C-44A8-B87B-53E6FCA8FC56}"/>
                </a:ext>
              </a:extLst>
            </p:cNvPr>
            <p:cNvSpPr/>
            <p:nvPr/>
          </p:nvSpPr>
          <p:spPr>
            <a:xfrm>
              <a:off x="815777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l" defTabSz="762000" rtl="0" eaLnBrk="1" fontAlgn="auto" latinLnBrk="0" hangingPunct="1">
                <a:lnSpc>
                  <a:spcPct val="107000"/>
                </a:lnSpc>
                <a:spcBef>
                  <a:spcPts val="0"/>
                </a:spcBef>
                <a:spcAft>
                  <a:spcPts val="600"/>
                </a:spcAft>
                <a:buClr>
                  <a:srgbClr val="2F2F2F"/>
                </a:buClr>
                <a:buSzPct val="90000"/>
                <a:buFontTx/>
                <a:buNone/>
                <a:tabLst/>
                <a:defRPr/>
              </a:pPr>
              <a:r>
                <a:rPr kumimoji="0" lang="en-US" sz="1200" b="1" i="0" u="none" strike="noStrike" kern="1200" cap="none" spc="0" normalizeH="0" baseline="0" noProof="0">
                  <a:ln>
                    <a:noFill/>
                  </a:ln>
                  <a:solidFill>
                    <a:srgbClr val="2F2F2F"/>
                  </a:solidFill>
                  <a:effectLst/>
                  <a:uLnTx/>
                  <a:uFillTx/>
                  <a:latin typeface="Segoe UI Semibold" charset="0"/>
                  <a:ea typeface="Segoe UI Semibold" charset="0"/>
                  <a:cs typeface="Segoe UI Semibold" charset="0"/>
                </a:rPr>
                <a:t>Run Spark analytics over operational data</a:t>
              </a:r>
            </a:p>
            <a:p>
              <a:pPr marL="0" marR="0" lvl="1" indent="0" algn="l" defTabSz="762000" rtl="0" eaLnBrk="1" fontAlgn="auto" latinLnBrk="0" hangingPunct="1">
                <a:lnSpc>
                  <a:spcPct val="107000"/>
                </a:lnSpc>
                <a:spcBef>
                  <a:spcPts val="0"/>
                </a:spcBef>
                <a:spcAft>
                  <a:spcPts val="600"/>
                </a:spcAft>
                <a:buClr>
                  <a:srgbClr val="2F2F2F"/>
                </a:buClr>
                <a:buSzPct val="90000"/>
                <a:buFontTx/>
                <a:buNone/>
                <a:tabLst/>
                <a:defRPr/>
              </a:pPr>
              <a:endParaRPr kumimoji="0" lang="en-US" sz="1400" b="1" i="0" u="none" strike="noStrike" kern="1200" cap="none" spc="100" normalizeH="0" baseline="0" noProof="0">
                <a:ln>
                  <a:noFill/>
                </a:ln>
                <a:solidFill>
                  <a:srgbClr val="2F2F2F"/>
                </a:solidFill>
                <a:effectLst/>
                <a:uLnTx/>
                <a:uFillTx/>
                <a:latin typeface="Segoe UI Semibold" charset="0"/>
                <a:ea typeface="+mn-ea"/>
                <a:cs typeface="Segoe UI Semibold" charset="0"/>
              </a:endParaRPr>
            </a:p>
          </p:txBody>
        </p:sp>
        <p:grpSp>
          <p:nvGrpSpPr>
            <p:cNvPr id="31" name="Group 20">
              <a:extLst>
                <a:ext uri="{FF2B5EF4-FFF2-40B4-BE49-F238E27FC236}">
                  <a16:creationId xmlns:a16="http://schemas.microsoft.com/office/drawing/2014/main" id="{3ACDCA2C-15E2-477F-8C62-5983B596CF4B}"/>
                </a:ext>
              </a:extLst>
            </p:cNvPr>
            <p:cNvGrpSpPr>
              <a:grpSpLocks noChangeAspect="1"/>
            </p:cNvGrpSpPr>
            <p:nvPr/>
          </p:nvGrpSpPr>
          <p:grpSpPr bwMode="auto">
            <a:xfrm>
              <a:off x="8619553" y="3087941"/>
              <a:ext cx="869300" cy="760942"/>
              <a:chOff x="3764" y="3313"/>
              <a:chExt cx="353" cy="309"/>
            </a:xfrm>
          </p:grpSpPr>
          <p:sp>
            <p:nvSpPr>
              <p:cNvPr id="32" name="Freeform 21">
                <a:extLst>
                  <a:ext uri="{FF2B5EF4-FFF2-40B4-BE49-F238E27FC236}">
                    <a16:creationId xmlns:a16="http://schemas.microsoft.com/office/drawing/2014/main" id="{31F9AAC9-4F42-494D-BEDD-4DC8F472B304}"/>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12D88E7-15D5-4972-B91B-270D153D4DB9}"/>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0A8130A9-84A1-434F-8851-C8D3CE2ABCF3}"/>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478A3F31-93C9-40CB-8B94-BD3FF24D49B3}"/>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5BF7C355-6E84-437A-9A3B-574CAF35EE02}"/>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0C6FAE8F-C93F-4EFC-B90F-B371FFF83CA3}"/>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AACF19A9-BAF4-4A4D-9B09-A661E0B378F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452868A2-B3DC-4221-BB35-E7FFEDCDF7B5}"/>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D45511C1-3503-4015-88CD-3DDDFE875E25}"/>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968CADB9-14CF-4880-8CF3-BD0203D7E83E}"/>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FCD2D771-CB1D-45CB-8F8D-E86D94C4E131}"/>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573A7D34-C1A1-4EF9-B664-39D69848DDF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CE1DE657-887B-4080-8B46-98A583B33616}"/>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96DF371E-195F-477A-A1D3-60165E066FF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66B18735-AB20-4385-A683-8CA5A3D306D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5EB80F5E-8981-417F-B272-FA38ABE47B9A}"/>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DC7AFCE-E252-44BE-B7AC-E34D99E592A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9D61DC27-A771-4493-8199-80EA3BE4A26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55" name="Freeform: Shape 9">
              <a:extLst>
                <a:ext uri="{FF2B5EF4-FFF2-40B4-BE49-F238E27FC236}">
                  <a16:creationId xmlns:a16="http://schemas.microsoft.com/office/drawing/2014/main" id="{60CF00A9-F41C-44A8-B87B-53E6FCA8FC56}"/>
                </a:ext>
              </a:extLst>
            </p:cNvPr>
            <p:cNvSpPr/>
            <p:nvPr/>
          </p:nvSpPr>
          <p:spPr>
            <a:xfrm>
              <a:off x="815777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Accelerate insights from fast, global data</a:t>
              </a:r>
            </a:p>
          </p:txBody>
        </p:sp>
      </p:grpSp>
      <p:grpSp>
        <p:nvGrpSpPr>
          <p:cNvPr id="59" name="Group 58"/>
          <p:cNvGrpSpPr/>
          <p:nvPr/>
        </p:nvGrpSpPr>
        <p:grpSpPr>
          <a:xfrm>
            <a:off x="10129913" y="2586561"/>
            <a:ext cx="1792849" cy="3790603"/>
            <a:chOff x="10129913" y="2586561"/>
            <a:chExt cx="1792849" cy="3790603"/>
          </a:xfrm>
        </p:grpSpPr>
        <p:sp>
          <p:nvSpPr>
            <p:cNvPr id="11" name="Freeform: Shape 10">
              <a:extLst>
                <a:ext uri="{FF2B5EF4-FFF2-40B4-BE49-F238E27FC236}">
                  <a16:creationId xmlns:a16="http://schemas.microsoft.com/office/drawing/2014/main" id="{4CF1A333-7D84-4005-A0BF-7FF133D2C8FD}"/>
                </a:ext>
              </a:extLst>
            </p:cNvPr>
            <p:cNvSpPr/>
            <p:nvPr/>
          </p:nvSpPr>
          <p:spPr>
            <a:xfrm>
              <a:off x="10129913"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l" defTabSz="762000" rtl="0" eaLnBrk="1" fontAlgn="auto" latinLnBrk="0" hangingPunct="1">
                <a:lnSpc>
                  <a:spcPct val="107000"/>
                </a:lnSpc>
                <a:spcBef>
                  <a:spcPts val="0"/>
                </a:spcBef>
                <a:spcAft>
                  <a:spcPts val="600"/>
                </a:spcAft>
                <a:buClr>
                  <a:srgbClr val="2F2F2F"/>
                </a:buClr>
                <a:buSzPct val="90000"/>
                <a:buFontTx/>
                <a:buNone/>
                <a:tabLst/>
                <a:defRPr/>
              </a:pPr>
              <a:r>
                <a:rPr kumimoji="0" lang="en-US" sz="1200" b="1" i="0" u="none" strike="noStrike" kern="1200" cap="none" spc="0" normalizeH="0" baseline="0" noProof="0">
                  <a:ln>
                    <a:noFill/>
                  </a:ln>
                  <a:solidFill>
                    <a:srgbClr val="2F2F2F"/>
                  </a:solidFill>
                  <a:effectLst/>
                  <a:uLnTx/>
                  <a:uFillTx/>
                  <a:latin typeface="Segoe UI Semibold" charset="0"/>
                  <a:ea typeface="Segoe UI Semibold" charset="0"/>
                  <a:cs typeface="Segoe UI Semibold" charset="0"/>
                </a:rPr>
                <a:t>Lift and shift      NoSQL data</a:t>
              </a:r>
            </a:p>
          </p:txBody>
        </p:sp>
        <p:sp>
          <p:nvSpPr>
            <p:cNvPr id="51" name="Freeform 13">
              <a:extLst>
                <a:ext uri="{FF2B5EF4-FFF2-40B4-BE49-F238E27FC236}">
                  <a16:creationId xmlns:a16="http://schemas.microsoft.com/office/drawing/2014/main" id="{B3989629-8E36-44C7-8FA6-E3FCF2FAFE0D}"/>
                </a:ext>
              </a:extLst>
            </p:cNvPr>
            <p:cNvSpPr>
              <a:spLocks noEditPoints="1"/>
            </p:cNvSpPr>
            <p:nvPr/>
          </p:nvSpPr>
          <p:spPr bwMode="auto">
            <a:xfrm>
              <a:off x="10658980" y="3127295"/>
              <a:ext cx="734714" cy="682234"/>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6" name="Freeform: Shape 10">
              <a:extLst>
                <a:ext uri="{FF2B5EF4-FFF2-40B4-BE49-F238E27FC236}">
                  <a16:creationId xmlns:a16="http://schemas.microsoft.com/office/drawing/2014/main" id="{4CF1A333-7D84-4005-A0BF-7FF133D2C8FD}"/>
                </a:ext>
              </a:extLst>
            </p:cNvPr>
            <p:cNvSpPr/>
            <p:nvPr/>
          </p:nvSpPr>
          <p:spPr>
            <a:xfrm>
              <a:off x="10129913"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Lift and shift MongoDB and Cassandra workloads</a:t>
              </a:r>
            </a:p>
          </p:txBody>
        </p:sp>
        <p:cxnSp>
          <p:nvCxnSpPr>
            <p:cNvPr id="5" name="Straight Connector 4"/>
            <p:cNvCxnSpPr/>
            <p:nvPr/>
          </p:nvCxnSpPr>
          <p:spPr>
            <a:xfrm flipV="1">
              <a:off x="10658980" y="3223339"/>
              <a:ext cx="0" cy="532339"/>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2841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fill="hold"/>
                                        <p:tgtEl>
                                          <p:spTgt spid="57"/>
                                        </p:tgtEl>
                                        <p:attrNameLst>
                                          <p:attrName>ppt_x</p:attrName>
                                        </p:attrNameLst>
                                      </p:cBhvr>
                                      <p:tavLst>
                                        <p:tav tm="0">
                                          <p:val>
                                            <p:strVal val="#ppt_x"/>
                                          </p:val>
                                        </p:tav>
                                        <p:tav tm="100000">
                                          <p:val>
                                            <p:strVal val="#ppt_x"/>
                                          </p:val>
                                        </p:tav>
                                      </p:tavLst>
                                    </p:anim>
                                    <p:anim calcmode="lin" valueType="num">
                                      <p:cBhvr additive="base">
                                        <p:cTn id="20" dur="500" fill="hold"/>
                                        <p:tgtEl>
                                          <p:spTgt spid="5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40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ppt_x"/>
                                          </p:val>
                                        </p:tav>
                                        <p:tav tm="100000">
                                          <p:val>
                                            <p:strVal val="#ppt_x"/>
                                          </p:val>
                                        </p:tav>
                                      </p:tavLst>
                                    </p:anim>
                                    <p:anim calcmode="lin" valueType="num">
                                      <p:cBhvr additive="base">
                                        <p:cTn id="24" dur="500" fill="hold"/>
                                        <p:tgtEl>
                                          <p:spTgt spid="5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 calcmode="lin" valueType="num">
                                      <p:cBhvr additive="base">
                                        <p:cTn id="27" dur="500" fill="hold"/>
                                        <p:tgtEl>
                                          <p:spTgt spid="59"/>
                                        </p:tgtEl>
                                        <p:attrNameLst>
                                          <p:attrName>ppt_x</p:attrName>
                                        </p:attrNameLst>
                                      </p:cBhvr>
                                      <p:tavLst>
                                        <p:tav tm="0">
                                          <p:val>
                                            <p:strVal val="#ppt_x"/>
                                          </p:val>
                                        </p:tav>
                                        <p:tav tm="100000">
                                          <p:val>
                                            <p:strVal val="#ppt_x"/>
                                          </p:val>
                                        </p:tav>
                                      </p:tavLst>
                                    </p:anim>
                                    <p:anim calcmode="lin" valueType="num">
                                      <p:cBhvr additive="base">
                                        <p:cTn id="2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a:t>Storing Data in Azure</a:t>
            </a:r>
          </a:p>
        </p:txBody>
      </p:sp>
      <p:sp>
        <p:nvSpPr>
          <p:cNvPr id="2" name="Text Placeholder 1">
            <a:extLst>
              <a:ext uri="{FF2B5EF4-FFF2-40B4-BE49-F238E27FC236}">
                <a16:creationId xmlns:a16="http://schemas.microsoft.com/office/drawing/2014/main" id="{EFD01E96-414B-438B-9CA7-1879D670D7B6}"/>
              </a:ext>
            </a:extLst>
          </p:cNvPr>
          <p:cNvSpPr>
            <a:spLocks noGrp="1"/>
          </p:cNvSpPr>
          <p:nvPr>
            <p:ph type="body" sz="quarter" idx="12"/>
          </p:nvPr>
        </p:nvSpPr>
        <p:spPr/>
        <p:txBody>
          <a:bodyPr/>
          <a:lstStyle/>
          <a:p>
            <a:endParaRPr lang="en-US" dirty="0"/>
          </a:p>
        </p:txBody>
      </p:sp>
      <p:sp>
        <p:nvSpPr>
          <p:cNvPr id="3" name="Text Placeholder 2">
            <a:extLst>
              <a:ext uri="{FF2B5EF4-FFF2-40B4-BE49-F238E27FC236}">
                <a16:creationId xmlns:a16="http://schemas.microsoft.com/office/drawing/2014/main" id="{5466A9F5-2438-4757-8ECF-14003EF56473}"/>
              </a:ext>
            </a:extLst>
          </p:cNvPr>
          <p:cNvSpPr>
            <a:spLocks noGrp="1"/>
          </p:cNvSpPr>
          <p:nvPr>
            <p:ph type="body" sz="quarter" idx="14"/>
          </p:nvPr>
        </p:nvSpPr>
        <p:spPr/>
        <p:txBody>
          <a:bodyPr/>
          <a:lstStyle/>
          <a:p>
            <a:r>
              <a:rPr lang="en-US" dirty="0"/>
              <a:t>AFUN50</a:t>
            </a:r>
          </a:p>
        </p:txBody>
      </p:sp>
    </p:spTree>
    <p:extLst>
      <p:ext uri="{BB962C8B-B14F-4D97-AF65-F5344CB8AC3E}">
        <p14:creationId xmlns:p14="http://schemas.microsoft.com/office/powerpoint/2010/main" val="66673417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p:txBody>
          <a:bodyPr/>
          <a:lstStyle/>
          <a:p>
            <a:pPr lvl="0"/>
            <a:r>
              <a:rPr lang="en-US"/>
              <a:t>Turnkey Global Distribution</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1"/>
          </p:nvPr>
        </p:nvSpPr>
        <p:spPr>
          <a:xfrm>
            <a:off x="269874" y="1584156"/>
            <a:ext cx="6356209" cy="4124206"/>
          </a:xfrm>
        </p:spPr>
        <p:txBody>
          <a:bodyPr vert="horz" wrap="square" lIns="0" tIns="0" rIns="0" bIns="0" rtlCol="0" anchor="t">
            <a:spAutoFit/>
          </a:bodyPr>
          <a:lstStyle/>
          <a:p>
            <a:r>
              <a:rPr lang="en-US" sz="2000">
                <a:latin typeface="Segoe UI Semibold"/>
                <a:cs typeface="Segoe UI Semibold"/>
              </a:rPr>
              <a:t>High Availability</a:t>
            </a:r>
          </a:p>
          <a:p>
            <a:pPr marL="236220" lvl="1" indent="-236220"/>
            <a:r>
              <a:rPr lang="en-US" sz="2000">
                <a:latin typeface="Segoe UI Semilight"/>
                <a:cs typeface="Segoe UI Semilight"/>
              </a:rPr>
              <a:t>Automatic and Manual Failover</a:t>
            </a:r>
          </a:p>
          <a:p>
            <a:pPr marL="236220" lvl="1" indent="-236220"/>
            <a:r>
              <a:rPr lang="en-US" sz="2000">
                <a:latin typeface="Segoe UI Semilight"/>
                <a:cs typeface="Segoe UI Semilight"/>
              </a:rPr>
              <a:t>Multi-homing API removes need for app redeployment</a:t>
            </a:r>
          </a:p>
          <a:p>
            <a:r>
              <a:rPr lang="en-US" sz="2000">
                <a:latin typeface="Segoe UI Semibold"/>
                <a:cs typeface="Segoe UI Semibold"/>
              </a:rPr>
              <a:t>Low Latency (anywhere in the world)</a:t>
            </a:r>
          </a:p>
          <a:p>
            <a:pPr marL="236220" lvl="1" indent="-236220"/>
            <a:r>
              <a:rPr lang="en-US" sz="2000">
                <a:latin typeface="Segoe UI Semilight"/>
                <a:cs typeface="Segoe UI Semilight"/>
              </a:rPr>
              <a:t>Packets cannot move fast than the speed of light</a:t>
            </a:r>
          </a:p>
          <a:p>
            <a:pPr marL="236220" lvl="1" indent="-236220"/>
            <a:r>
              <a:rPr lang="en-US" sz="2000">
                <a:latin typeface="Segoe UI Semilight"/>
                <a:cs typeface="Segoe UI Semilight"/>
              </a:rPr>
              <a:t>Sending a packet across the world under ideal network conditions takes 100’s of milliseconds</a:t>
            </a:r>
          </a:p>
          <a:p>
            <a:pPr marL="236220" lvl="1" indent="-236220"/>
            <a:r>
              <a:rPr lang="en-US" sz="2000">
                <a:latin typeface="Segoe UI Semilight"/>
                <a:cs typeface="Segoe UI Semilight"/>
              </a:rPr>
              <a:t>You can cheat the speed of light – using data locality</a:t>
            </a:r>
          </a:p>
          <a:p>
            <a:pPr lvl="2"/>
            <a:r>
              <a:rPr lang="en-US" sz="2000"/>
              <a:t>CDN’s solved this for static content</a:t>
            </a:r>
            <a:endParaRPr lang="en-US" sz="2000">
              <a:cs typeface="Segoe UI"/>
            </a:endParaRPr>
          </a:p>
          <a:p>
            <a:pPr lvl="2"/>
            <a:r>
              <a:rPr lang="en-US" sz="2000"/>
              <a:t>Azure Cosmos DB solves this for dynamic content</a:t>
            </a:r>
            <a:endParaRPr lang="en-US" sz="2000">
              <a:cs typeface="Segoe UI"/>
            </a:endParaRPr>
          </a:p>
        </p:txBody>
      </p:sp>
      <p:grpSp>
        <p:nvGrpSpPr>
          <p:cNvPr id="12" name="Group 11">
            <a:extLst>
              <a:ext uri="{FF2B5EF4-FFF2-40B4-BE49-F238E27FC236}">
                <a16:creationId xmlns:a16="http://schemas.microsoft.com/office/drawing/2014/main" id="{D775B3DD-E55F-4BC6-8626-3BE71F8E1283}"/>
              </a:ext>
            </a:extLst>
          </p:cNvPr>
          <p:cNvGrpSpPr/>
          <p:nvPr/>
        </p:nvGrpSpPr>
        <p:grpSpPr>
          <a:xfrm>
            <a:off x="7048765" y="1988492"/>
            <a:ext cx="3363615" cy="3363615"/>
            <a:chOff x="6423231" y="2630244"/>
            <a:chExt cx="3987098" cy="3987098"/>
          </a:xfrm>
          <a:solidFill>
            <a:schemeClr val="tx2"/>
          </a:solidFill>
        </p:grpSpPr>
        <p:sp>
          <p:nvSpPr>
            <p:cNvPr id="13" name="Freeform: Shape 962">
              <a:extLst>
                <a:ext uri="{FF2B5EF4-FFF2-40B4-BE49-F238E27FC236}">
                  <a16:creationId xmlns:a16="http://schemas.microsoft.com/office/drawing/2014/main" id="{B3D53E33-F81B-440E-87F8-3552F1EE9623}"/>
                </a:ext>
              </a:extLst>
            </p:cNvPr>
            <p:cNvSpPr/>
            <p:nvPr/>
          </p:nvSpPr>
          <p:spPr>
            <a:xfrm>
              <a:off x="6423231" y="2630244"/>
              <a:ext cx="3987098" cy="3987098"/>
            </a:xfrm>
            <a:prstGeom prst="ellipse">
              <a:avLst/>
            </a:prstGeom>
            <a:solidFill>
              <a:srgbClr val="F3F3F3"/>
            </a:solidFill>
            <a:ln w="12700" cap="flat" cmpd="sng" algn="ctr">
              <a:solidFill>
                <a:schemeClr val="bg1">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14" name="Freeform: Shape 260">
              <a:extLst>
                <a:ext uri="{FF2B5EF4-FFF2-40B4-BE49-F238E27FC236}">
                  <a16:creationId xmlns:a16="http://schemas.microsoft.com/office/drawing/2014/main" id="{7BDE1EC0-9F21-45AB-8A69-5A865E029F5B}"/>
                </a:ext>
              </a:extLst>
            </p:cNvPr>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lumMod val="75000"/>
                  </a:srgbClr>
                </a:solidFill>
                <a:effectLst/>
                <a:uLnTx/>
                <a:uFillTx/>
                <a:latin typeface="Segoe UI"/>
                <a:ea typeface="+mn-ea"/>
                <a:cs typeface="+mn-cs"/>
              </a:endParaRPr>
            </a:p>
          </p:txBody>
        </p:sp>
        <p:sp>
          <p:nvSpPr>
            <p:cNvPr id="15" name="Freeform: Shape 262">
              <a:extLst>
                <a:ext uri="{FF2B5EF4-FFF2-40B4-BE49-F238E27FC236}">
                  <a16:creationId xmlns:a16="http://schemas.microsoft.com/office/drawing/2014/main" id="{7F69A90E-4390-4D48-AF55-E87B8F14FECD}"/>
                </a:ext>
              </a:extLst>
            </p:cNvPr>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263">
              <a:extLst>
                <a:ext uri="{FF2B5EF4-FFF2-40B4-BE49-F238E27FC236}">
                  <a16:creationId xmlns:a16="http://schemas.microsoft.com/office/drawing/2014/main" id="{7DF66C51-E8A0-4008-8729-72AF18F1CF83}"/>
                </a:ext>
              </a:extLst>
            </p:cNvPr>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264">
              <a:extLst>
                <a:ext uri="{FF2B5EF4-FFF2-40B4-BE49-F238E27FC236}">
                  <a16:creationId xmlns:a16="http://schemas.microsoft.com/office/drawing/2014/main" id="{80903D31-3212-4230-91B6-803CF5D84869}"/>
                </a:ext>
              </a:extLst>
            </p:cNvPr>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265">
              <a:extLst>
                <a:ext uri="{FF2B5EF4-FFF2-40B4-BE49-F238E27FC236}">
                  <a16:creationId xmlns:a16="http://schemas.microsoft.com/office/drawing/2014/main" id="{80C4C953-1ECB-40C0-9214-D90CAFF5E275}"/>
                </a:ext>
              </a:extLst>
            </p:cNvPr>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266">
              <a:extLst>
                <a:ext uri="{FF2B5EF4-FFF2-40B4-BE49-F238E27FC236}">
                  <a16:creationId xmlns:a16="http://schemas.microsoft.com/office/drawing/2014/main" id="{CF096E53-402C-45B0-8805-A13FDE320A7C}"/>
                </a:ext>
              </a:extLst>
            </p:cNvPr>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267">
              <a:extLst>
                <a:ext uri="{FF2B5EF4-FFF2-40B4-BE49-F238E27FC236}">
                  <a16:creationId xmlns:a16="http://schemas.microsoft.com/office/drawing/2014/main" id="{831B8859-8947-4150-B384-A1A55661D559}"/>
                </a:ext>
              </a:extLst>
            </p:cNvPr>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68">
              <a:extLst>
                <a:ext uri="{FF2B5EF4-FFF2-40B4-BE49-F238E27FC236}">
                  <a16:creationId xmlns:a16="http://schemas.microsoft.com/office/drawing/2014/main" id="{C549E41B-80E7-4F5B-9EC4-11274D307365}"/>
                </a:ext>
              </a:extLst>
            </p:cNvPr>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69">
              <a:extLst>
                <a:ext uri="{FF2B5EF4-FFF2-40B4-BE49-F238E27FC236}">
                  <a16:creationId xmlns:a16="http://schemas.microsoft.com/office/drawing/2014/main" id="{72FF4B24-DD77-464D-A59E-DDB3DCF3E91D}"/>
                </a:ext>
              </a:extLst>
            </p:cNvPr>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70">
              <a:extLst>
                <a:ext uri="{FF2B5EF4-FFF2-40B4-BE49-F238E27FC236}">
                  <a16:creationId xmlns:a16="http://schemas.microsoft.com/office/drawing/2014/main" id="{8974C71B-A349-4EEC-8467-07EBB0936B07}"/>
                </a:ext>
              </a:extLst>
            </p:cNvPr>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1">
              <a:extLst>
                <a:ext uri="{FF2B5EF4-FFF2-40B4-BE49-F238E27FC236}">
                  <a16:creationId xmlns:a16="http://schemas.microsoft.com/office/drawing/2014/main" id="{E2E02D4E-9291-4E31-8D66-C71D1D317E4E}"/>
                </a:ext>
              </a:extLst>
            </p:cNvPr>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72">
              <a:extLst>
                <a:ext uri="{FF2B5EF4-FFF2-40B4-BE49-F238E27FC236}">
                  <a16:creationId xmlns:a16="http://schemas.microsoft.com/office/drawing/2014/main" id="{0D08C78C-219E-4463-990A-9D7AE2955B91}"/>
                </a:ext>
              </a:extLst>
            </p:cNvPr>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273">
              <a:extLst>
                <a:ext uri="{FF2B5EF4-FFF2-40B4-BE49-F238E27FC236}">
                  <a16:creationId xmlns:a16="http://schemas.microsoft.com/office/drawing/2014/main" id="{F3FD9092-6843-4D1B-8362-22AC81F25BA6}"/>
                </a:ext>
              </a:extLst>
            </p:cNvPr>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274">
              <a:extLst>
                <a:ext uri="{FF2B5EF4-FFF2-40B4-BE49-F238E27FC236}">
                  <a16:creationId xmlns:a16="http://schemas.microsoft.com/office/drawing/2014/main" id="{30027F3C-9EA9-412E-952A-CE7B8705DA47}"/>
                </a:ext>
              </a:extLst>
            </p:cNvPr>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275">
              <a:extLst>
                <a:ext uri="{FF2B5EF4-FFF2-40B4-BE49-F238E27FC236}">
                  <a16:creationId xmlns:a16="http://schemas.microsoft.com/office/drawing/2014/main" id="{0791A5D0-7146-4412-8A34-E8960D0359CF}"/>
                </a:ext>
              </a:extLst>
            </p:cNvPr>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276">
              <a:extLst>
                <a:ext uri="{FF2B5EF4-FFF2-40B4-BE49-F238E27FC236}">
                  <a16:creationId xmlns:a16="http://schemas.microsoft.com/office/drawing/2014/main" id="{40A549D0-4F0B-4EBF-B829-40A247A137D6}"/>
                </a:ext>
              </a:extLst>
            </p:cNvPr>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277">
              <a:extLst>
                <a:ext uri="{FF2B5EF4-FFF2-40B4-BE49-F238E27FC236}">
                  <a16:creationId xmlns:a16="http://schemas.microsoft.com/office/drawing/2014/main" id="{997CFFD2-049B-4D67-B563-428BE21DDF0D}"/>
                </a:ext>
              </a:extLst>
            </p:cNvPr>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278">
              <a:extLst>
                <a:ext uri="{FF2B5EF4-FFF2-40B4-BE49-F238E27FC236}">
                  <a16:creationId xmlns:a16="http://schemas.microsoft.com/office/drawing/2014/main" id="{45714904-12FB-44FF-8F78-72C6237EC28A}"/>
                </a:ext>
              </a:extLst>
            </p:cNvPr>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279">
              <a:extLst>
                <a:ext uri="{FF2B5EF4-FFF2-40B4-BE49-F238E27FC236}">
                  <a16:creationId xmlns:a16="http://schemas.microsoft.com/office/drawing/2014/main" id="{FA3C7C70-7B5C-4FC9-9ECA-FAC164B40C5C}"/>
                </a:ext>
              </a:extLst>
            </p:cNvPr>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280">
              <a:extLst>
                <a:ext uri="{FF2B5EF4-FFF2-40B4-BE49-F238E27FC236}">
                  <a16:creationId xmlns:a16="http://schemas.microsoft.com/office/drawing/2014/main" id="{333D7C3C-57A6-43AC-AF39-8013E1BA3B47}"/>
                </a:ext>
              </a:extLst>
            </p:cNvPr>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281">
              <a:extLst>
                <a:ext uri="{FF2B5EF4-FFF2-40B4-BE49-F238E27FC236}">
                  <a16:creationId xmlns:a16="http://schemas.microsoft.com/office/drawing/2014/main" id="{424654CA-0A07-4DC2-B2FE-820625B537FD}"/>
                </a:ext>
              </a:extLst>
            </p:cNvPr>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282">
              <a:extLst>
                <a:ext uri="{FF2B5EF4-FFF2-40B4-BE49-F238E27FC236}">
                  <a16:creationId xmlns:a16="http://schemas.microsoft.com/office/drawing/2014/main" id="{5FE3C739-88F3-4378-90E3-78B9558AFC93}"/>
                </a:ext>
              </a:extLst>
            </p:cNvPr>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283">
              <a:extLst>
                <a:ext uri="{FF2B5EF4-FFF2-40B4-BE49-F238E27FC236}">
                  <a16:creationId xmlns:a16="http://schemas.microsoft.com/office/drawing/2014/main" id="{012FCDDC-51DF-4F2D-A473-312B16C628F5}"/>
                </a:ext>
              </a:extLst>
            </p:cNvPr>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284">
              <a:extLst>
                <a:ext uri="{FF2B5EF4-FFF2-40B4-BE49-F238E27FC236}">
                  <a16:creationId xmlns:a16="http://schemas.microsoft.com/office/drawing/2014/main" id="{D78973AB-8A66-4EF7-B81E-7ED7879A23D7}"/>
                </a:ext>
              </a:extLst>
            </p:cNvPr>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285">
              <a:extLst>
                <a:ext uri="{FF2B5EF4-FFF2-40B4-BE49-F238E27FC236}">
                  <a16:creationId xmlns:a16="http://schemas.microsoft.com/office/drawing/2014/main" id="{9ECC9D35-D0B1-4BFA-B365-7880C8FF455D}"/>
                </a:ext>
              </a:extLst>
            </p:cNvPr>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286">
              <a:extLst>
                <a:ext uri="{FF2B5EF4-FFF2-40B4-BE49-F238E27FC236}">
                  <a16:creationId xmlns:a16="http://schemas.microsoft.com/office/drawing/2014/main" id="{FCF36B4A-901E-420C-A55E-63CA8C87BDDC}"/>
                </a:ext>
              </a:extLst>
            </p:cNvPr>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287">
              <a:extLst>
                <a:ext uri="{FF2B5EF4-FFF2-40B4-BE49-F238E27FC236}">
                  <a16:creationId xmlns:a16="http://schemas.microsoft.com/office/drawing/2014/main" id="{ED1AA467-AAF2-4CB6-96AE-BCC162CD8B9D}"/>
                </a:ext>
              </a:extLst>
            </p:cNvPr>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288">
              <a:extLst>
                <a:ext uri="{FF2B5EF4-FFF2-40B4-BE49-F238E27FC236}">
                  <a16:creationId xmlns:a16="http://schemas.microsoft.com/office/drawing/2014/main" id="{D9FBBE95-4B79-4AE2-8A67-FF0D64B2C1ED}"/>
                </a:ext>
              </a:extLst>
            </p:cNvPr>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289">
              <a:extLst>
                <a:ext uri="{FF2B5EF4-FFF2-40B4-BE49-F238E27FC236}">
                  <a16:creationId xmlns:a16="http://schemas.microsoft.com/office/drawing/2014/main" id="{92E4786D-C819-40C4-B955-A44850273653}"/>
                </a:ext>
              </a:extLst>
            </p:cNvPr>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290">
              <a:extLst>
                <a:ext uri="{FF2B5EF4-FFF2-40B4-BE49-F238E27FC236}">
                  <a16:creationId xmlns:a16="http://schemas.microsoft.com/office/drawing/2014/main" id="{7408E00D-93F3-422F-91E1-5EAFA0885DA5}"/>
                </a:ext>
              </a:extLst>
            </p:cNvPr>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291">
              <a:extLst>
                <a:ext uri="{FF2B5EF4-FFF2-40B4-BE49-F238E27FC236}">
                  <a16:creationId xmlns:a16="http://schemas.microsoft.com/office/drawing/2014/main" id="{8C376E24-1435-41D4-8F6E-CE0DE66DFD26}"/>
                </a:ext>
              </a:extLst>
            </p:cNvPr>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292">
              <a:extLst>
                <a:ext uri="{FF2B5EF4-FFF2-40B4-BE49-F238E27FC236}">
                  <a16:creationId xmlns:a16="http://schemas.microsoft.com/office/drawing/2014/main" id="{046880F5-8C45-4602-A6E1-214BB3720D23}"/>
                </a:ext>
              </a:extLst>
            </p:cNvPr>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293">
              <a:extLst>
                <a:ext uri="{FF2B5EF4-FFF2-40B4-BE49-F238E27FC236}">
                  <a16:creationId xmlns:a16="http://schemas.microsoft.com/office/drawing/2014/main" id="{DB302641-7524-4EA4-9A90-D2BB2007E561}"/>
                </a:ext>
              </a:extLst>
            </p:cNvPr>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294">
              <a:extLst>
                <a:ext uri="{FF2B5EF4-FFF2-40B4-BE49-F238E27FC236}">
                  <a16:creationId xmlns:a16="http://schemas.microsoft.com/office/drawing/2014/main" id="{3F2FCBAB-0A99-421B-8E98-C5CD55C36B34}"/>
                </a:ext>
              </a:extLst>
            </p:cNvPr>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295">
              <a:extLst>
                <a:ext uri="{FF2B5EF4-FFF2-40B4-BE49-F238E27FC236}">
                  <a16:creationId xmlns:a16="http://schemas.microsoft.com/office/drawing/2014/main" id="{263F84A7-14FE-4194-A50C-5A67E3FA7366}"/>
                </a:ext>
              </a:extLst>
            </p:cNvPr>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296">
              <a:extLst>
                <a:ext uri="{FF2B5EF4-FFF2-40B4-BE49-F238E27FC236}">
                  <a16:creationId xmlns:a16="http://schemas.microsoft.com/office/drawing/2014/main" id="{0F1D9DEA-F4EB-4DA3-B32E-C82675A2ACF6}"/>
                </a:ext>
              </a:extLst>
            </p:cNvPr>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297">
              <a:extLst>
                <a:ext uri="{FF2B5EF4-FFF2-40B4-BE49-F238E27FC236}">
                  <a16:creationId xmlns:a16="http://schemas.microsoft.com/office/drawing/2014/main" id="{991CF64B-1C29-406C-B15A-3B3D15EB136C}"/>
                </a:ext>
              </a:extLst>
            </p:cNvPr>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298">
              <a:extLst>
                <a:ext uri="{FF2B5EF4-FFF2-40B4-BE49-F238E27FC236}">
                  <a16:creationId xmlns:a16="http://schemas.microsoft.com/office/drawing/2014/main" id="{765F5E90-370C-4167-8CE6-87E895CE727E}"/>
                </a:ext>
              </a:extLst>
            </p:cNvPr>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299">
              <a:extLst>
                <a:ext uri="{FF2B5EF4-FFF2-40B4-BE49-F238E27FC236}">
                  <a16:creationId xmlns:a16="http://schemas.microsoft.com/office/drawing/2014/main" id="{65833B82-8D5B-4BD7-AA3D-95114C09514D}"/>
                </a:ext>
              </a:extLst>
            </p:cNvPr>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300">
              <a:extLst>
                <a:ext uri="{FF2B5EF4-FFF2-40B4-BE49-F238E27FC236}">
                  <a16:creationId xmlns:a16="http://schemas.microsoft.com/office/drawing/2014/main" id="{9353A03E-8D46-4B3A-9F78-194198644138}"/>
                </a:ext>
              </a:extLst>
            </p:cNvPr>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301">
              <a:extLst>
                <a:ext uri="{FF2B5EF4-FFF2-40B4-BE49-F238E27FC236}">
                  <a16:creationId xmlns:a16="http://schemas.microsoft.com/office/drawing/2014/main" id="{5550A601-8C10-485F-97E3-384C72A160EB}"/>
                </a:ext>
              </a:extLst>
            </p:cNvPr>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302">
              <a:extLst>
                <a:ext uri="{FF2B5EF4-FFF2-40B4-BE49-F238E27FC236}">
                  <a16:creationId xmlns:a16="http://schemas.microsoft.com/office/drawing/2014/main" id="{D96284FD-5250-40BD-80CE-F4713EC8819A}"/>
                </a:ext>
              </a:extLst>
            </p:cNvPr>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303">
              <a:extLst>
                <a:ext uri="{FF2B5EF4-FFF2-40B4-BE49-F238E27FC236}">
                  <a16:creationId xmlns:a16="http://schemas.microsoft.com/office/drawing/2014/main" id="{DA9870ED-9BE1-4426-BA1B-F41F26081FE9}"/>
                </a:ext>
              </a:extLst>
            </p:cNvPr>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304">
              <a:extLst>
                <a:ext uri="{FF2B5EF4-FFF2-40B4-BE49-F238E27FC236}">
                  <a16:creationId xmlns:a16="http://schemas.microsoft.com/office/drawing/2014/main" id="{E3717CFB-8421-4E18-A266-1DA90F07C90F}"/>
                </a:ext>
              </a:extLst>
            </p:cNvPr>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305">
              <a:extLst>
                <a:ext uri="{FF2B5EF4-FFF2-40B4-BE49-F238E27FC236}">
                  <a16:creationId xmlns:a16="http://schemas.microsoft.com/office/drawing/2014/main" id="{E6454E45-C01F-4EE7-9CFD-3A5FC1BEEF79}"/>
                </a:ext>
              </a:extLst>
            </p:cNvPr>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306">
              <a:extLst>
                <a:ext uri="{FF2B5EF4-FFF2-40B4-BE49-F238E27FC236}">
                  <a16:creationId xmlns:a16="http://schemas.microsoft.com/office/drawing/2014/main" id="{705232FD-399C-4563-BFC0-616A37A2186A}"/>
                </a:ext>
              </a:extLst>
            </p:cNvPr>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307">
              <a:extLst>
                <a:ext uri="{FF2B5EF4-FFF2-40B4-BE49-F238E27FC236}">
                  <a16:creationId xmlns:a16="http://schemas.microsoft.com/office/drawing/2014/main" id="{1B18B425-0296-443F-B632-3CA500C53AD4}"/>
                </a:ext>
              </a:extLst>
            </p:cNvPr>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308">
              <a:extLst>
                <a:ext uri="{FF2B5EF4-FFF2-40B4-BE49-F238E27FC236}">
                  <a16:creationId xmlns:a16="http://schemas.microsoft.com/office/drawing/2014/main" id="{A69275CE-4961-4A04-A18F-18159E0EF6D4}"/>
                </a:ext>
              </a:extLst>
            </p:cNvPr>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309">
              <a:extLst>
                <a:ext uri="{FF2B5EF4-FFF2-40B4-BE49-F238E27FC236}">
                  <a16:creationId xmlns:a16="http://schemas.microsoft.com/office/drawing/2014/main" id="{1516F28B-BA80-4DB3-BEA9-0422FEAE6023}"/>
                </a:ext>
              </a:extLst>
            </p:cNvPr>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310">
              <a:extLst>
                <a:ext uri="{FF2B5EF4-FFF2-40B4-BE49-F238E27FC236}">
                  <a16:creationId xmlns:a16="http://schemas.microsoft.com/office/drawing/2014/main" id="{3B5ADEC9-D371-4F99-91D7-5366F7E49F0A}"/>
                </a:ext>
              </a:extLst>
            </p:cNvPr>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311">
              <a:extLst>
                <a:ext uri="{FF2B5EF4-FFF2-40B4-BE49-F238E27FC236}">
                  <a16:creationId xmlns:a16="http://schemas.microsoft.com/office/drawing/2014/main" id="{1F313CD4-58AF-4C64-93FF-C9A23B940F07}"/>
                </a:ext>
              </a:extLst>
            </p:cNvPr>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312">
              <a:extLst>
                <a:ext uri="{FF2B5EF4-FFF2-40B4-BE49-F238E27FC236}">
                  <a16:creationId xmlns:a16="http://schemas.microsoft.com/office/drawing/2014/main" id="{1FBD21AE-C41D-4065-8417-BFC8ED4A7E97}"/>
                </a:ext>
              </a:extLst>
            </p:cNvPr>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313">
              <a:extLst>
                <a:ext uri="{FF2B5EF4-FFF2-40B4-BE49-F238E27FC236}">
                  <a16:creationId xmlns:a16="http://schemas.microsoft.com/office/drawing/2014/main" id="{9516D0BD-0BE2-479B-B8E8-EECAA2751292}"/>
                </a:ext>
              </a:extLst>
            </p:cNvPr>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314">
              <a:extLst>
                <a:ext uri="{FF2B5EF4-FFF2-40B4-BE49-F238E27FC236}">
                  <a16:creationId xmlns:a16="http://schemas.microsoft.com/office/drawing/2014/main" id="{AF5E3E74-131C-456B-8BE5-786C8055A79B}"/>
                </a:ext>
              </a:extLst>
            </p:cNvPr>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315">
              <a:extLst>
                <a:ext uri="{FF2B5EF4-FFF2-40B4-BE49-F238E27FC236}">
                  <a16:creationId xmlns:a16="http://schemas.microsoft.com/office/drawing/2014/main" id="{3E8915DE-024B-4BAF-A3AA-C75D10969D68}"/>
                </a:ext>
              </a:extLst>
            </p:cNvPr>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316">
              <a:extLst>
                <a:ext uri="{FF2B5EF4-FFF2-40B4-BE49-F238E27FC236}">
                  <a16:creationId xmlns:a16="http://schemas.microsoft.com/office/drawing/2014/main" id="{3882C3FD-1E0C-4455-A866-378822AF7FC5}"/>
                </a:ext>
              </a:extLst>
            </p:cNvPr>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317">
              <a:extLst>
                <a:ext uri="{FF2B5EF4-FFF2-40B4-BE49-F238E27FC236}">
                  <a16:creationId xmlns:a16="http://schemas.microsoft.com/office/drawing/2014/main" id="{5B42ED2D-1503-4FEB-ABDD-DD82845ABD45}"/>
                </a:ext>
              </a:extLst>
            </p:cNvPr>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318">
              <a:extLst>
                <a:ext uri="{FF2B5EF4-FFF2-40B4-BE49-F238E27FC236}">
                  <a16:creationId xmlns:a16="http://schemas.microsoft.com/office/drawing/2014/main" id="{49AB919A-00A2-4B60-8BED-098E8C19365E}"/>
                </a:ext>
              </a:extLst>
            </p:cNvPr>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319">
              <a:extLst>
                <a:ext uri="{FF2B5EF4-FFF2-40B4-BE49-F238E27FC236}">
                  <a16:creationId xmlns:a16="http://schemas.microsoft.com/office/drawing/2014/main" id="{591180DD-C6AE-462D-B222-82A0FAFD484F}"/>
                </a:ext>
              </a:extLst>
            </p:cNvPr>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320">
              <a:extLst>
                <a:ext uri="{FF2B5EF4-FFF2-40B4-BE49-F238E27FC236}">
                  <a16:creationId xmlns:a16="http://schemas.microsoft.com/office/drawing/2014/main" id="{B01F5015-8071-4EFB-9F94-61F0687F74A0}"/>
                </a:ext>
              </a:extLst>
            </p:cNvPr>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321">
              <a:extLst>
                <a:ext uri="{FF2B5EF4-FFF2-40B4-BE49-F238E27FC236}">
                  <a16:creationId xmlns:a16="http://schemas.microsoft.com/office/drawing/2014/main" id="{B4E0EDB5-2FDF-40D7-BFE0-11A39B3CDDB4}"/>
                </a:ext>
              </a:extLst>
            </p:cNvPr>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322">
              <a:extLst>
                <a:ext uri="{FF2B5EF4-FFF2-40B4-BE49-F238E27FC236}">
                  <a16:creationId xmlns:a16="http://schemas.microsoft.com/office/drawing/2014/main" id="{02D80D16-71EB-4766-B145-DF7DCB8ACB91}"/>
                </a:ext>
              </a:extLst>
            </p:cNvPr>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323">
              <a:extLst>
                <a:ext uri="{FF2B5EF4-FFF2-40B4-BE49-F238E27FC236}">
                  <a16:creationId xmlns:a16="http://schemas.microsoft.com/office/drawing/2014/main" id="{FE65DB2A-3129-4DF8-922A-17676979125E}"/>
                </a:ext>
              </a:extLst>
            </p:cNvPr>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324">
              <a:extLst>
                <a:ext uri="{FF2B5EF4-FFF2-40B4-BE49-F238E27FC236}">
                  <a16:creationId xmlns:a16="http://schemas.microsoft.com/office/drawing/2014/main" id="{10E8D0E0-174C-43C6-9FB5-2185BFB34BA5}"/>
                </a:ext>
              </a:extLst>
            </p:cNvPr>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325">
              <a:extLst>
                <a:ext uri="{FF2B5EF4-FFF2-40B4-BE49-F238E27FC236}">
                  <a16:creationId xmlns:a16="http://schemas.microsoft.com/office/drawing/2014/main" id="{9A200955-18D6-404E-AA89-8A8556A5550C}"/>
                </a:ext>
              </a:extLst>
            </p:cNvPr>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326">
              <a:extLst>
                <a:ext uri="{FF2B5EF4-FFF2-40B4-BE49-F238E27FC236}">
                  <a16:creationId xmlns:a16="http://schemas.microsoft.com/office/drawing/2014/main" id="{881B239A-BFE6-4066-B076-2A2AB1AD6E1D}"/>
                </a:ext>
              </a:extLst>
            </p:cNvPr>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327">
              <a:extLst>
                <a:ext uri="{FF2B5EF4-FFF2-40B4-BE49-F238E27FC236}">
                  <a16:creationId xmlns:a16="http://schemas.microsoft.com/office/drawing/2014/main" id="{F3B63D14-4B1F-4B4F-8FFA-7B1970BB00CF}"/>
                </a:ext>
              </a:extLst>
            </p:cNvPr>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328">
              <a:extLst>
                <a:ext uri="{FF2B5EF4-FFF2-40B4-BE49-F238E27FC236}">
                  <a16:creationId xmlns:a16="http://schemas.microsoft.com/office/drawing/2014/main" id="{473E1795-B045-4A4C-B0AE-FC32878AEB98}"/>
                </a:ext>
              </a:extLst>
            </p:cNvPr>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Shape 329">
              <a:extLst>
                <a:ext uri="{FF2B5EF4-FFF2-40B4-BE49-F238E27FC236}">
                  <a16:creationId xmlns:a16="http://schemas.microsoft.com/office/drawing/2014/main" id="{9E2F857B-F855-4AD6-BF95-AFA2E61E4817}"/>
                </a:ext>
              </a:extLst>
            </p:cNvPr>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Shape 330">
              <a:extLst>
                <a:ext uri="{FF2B5EF4-FFF2-40B4-BE49-F238E27FC236}">
                  <a16:creationId xmlns:a16="http://schemas.microsoft.com/office/drawing/2014/main" id="{97EAE700-D1A7-403B-99F5-934DCE877CBE}"/>
                </a:ext>
              </a:extLst>
            </p:cNvPr>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331">
              <a:extLst>
                <a:ext uri="{FF2B5EF4-FFF2-40B4-BE49-F238E27FC236}">
                  <a16:creationId xmlns:a16="http://schemas.microsoft.com/office/drawing/2014/main" id="{A6006E11-E63F-45A9-BDDB-00C3AE586C16}"/>
                </a:ext>
              </a:extLst>
            </p:cNvPr>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332">
              <a:extLst>
                <a:ext uri="{FF2B5EF4-FFF2-40B4-BE49-F238E27FC236}">
                  <a16:creationId xmlns:a16="http://schemas.microsoft.com/office/drawing/2014/main" id="{5669EB32-093B-40F7-9126-19A8024C46F5}"/>
                </a:ext>
              </a:extLst>
            </p:cNvPr>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333">
              <a:extLst>
                <a:ext uri="{FF2B5EF4-FFF2-40B4-BE49-F238E27FC236}">
                  <a16:creationId xmlns:a16="http://schemas.microsoft.com/office/drawing/2014/main" id="{A9694B8B-5976-4B91-832F-2F10D1A3E5F6}"/>
                </a:ext>
              </a:extLst>
            </p:cNvPr>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334">
              <a:extLst>
                <a:ext uri="{FF2B5EF4-FFF2-40B4-BE49-F238E27FC236}">
                  <a16:creationId xmlns:a16="http://schemas.microsoft.com/office/drawing/2014/main" id="{9D78BCC4-F619-497F-BEF6-9F30FEBB772B}"/>
                </a:ext>
              </a:extLst>
            </p:cNvPr>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Shape 335">
              <a:extLst>
                <a:ext uri="{FF2B5EF4-FFF2-40B4-BE49-F238E27FC236}">
                  <a16:creationId xmlns:a16="http://schemas.microsoft.com/office/drawing/2014/main" id="{77EBF94E-AE48-49D5-9CC5-E224C2E2C936}"/>
                </a:ext>
              </a:extLst>
            </p:cNvPr>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336">
              <a:extLst>
                <a:ext uri="{FF2B5EF4-FFF2-40B4-BE49-F238E27FC236}">
                  <a16:creationId xmlns:a16="http://schemas.microsoft.com/office/drawing/2014/main" id="{D95B575A-88D7-427B-B4B0-E4E96CAA0FD8}"/>
                </a:ext>
              </a:extLst>
            </p:cNvPr>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337">
              <a:extLst>
                <a:ext uri="{FF2B5EF4-FFF2-40B4-BE49-F238E27FC236}">
                  <a16:creationId xmlns:a16="http://schemas.microsoft.com/office/drawing/2014/main" id="{742A8E53-6413-484A-BCEA-3B7F7D650B98}"/>
                </a:ext>
              </a:extLst>
            </p:cNvPr>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338">
              <a:extLst>
                <a:ext uri="{FF2B5EF4-FFF2-40B4-BE49-F238E27FC236}">
                  <a16:creationId xmlns:a16="http://schemas.microsoft.com/office/drawing/2014/main" id="{71B14229-1EB4-45F7-AD47-3C1570D81DE2}"/>
                </a:ext>
              </a:extLst>
            </p:cNvPr>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339">
              <a:extLst>
                <a:ext uri="{FF2B5EF4-FFF2-40B4-BE49-F238E27FC236}">
                  <a16:creationId xmlns:a16="http://schemas.microsoft.com/office/drawing/2014/main" id="{FFFA5EAA-1704-41E7-8B64-BFBE2D99186D}"/>
                </a:ext>
              </a:extLst>
            </p:cNvPr>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340">
              <a:extLst>
                <a:ext uri="{FF2B5EF4-FFF2-40B4-BE49-F238E27FC236}">
                  <a16:creationId xmlns:a16="http://schemas.microsoft.com/office/drawing/2014/main" id="{66428BF3-7241-484D-8952-FC323DA5484A}"/>
                </a:ext>
              </a:extLst>
            </p:cNvPr>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341">
              <a:extLst>
                <a:ext uri="{FF2B5EF4-FFF2-40B4-BE49-F238E27FC236}">
                  <a16:creationId xmlns:a16="http://schemas.microsoft.com/office/drawing/2014/main" id="{DE766756-DF3F-46F8-84C7-5EC10FB05101}"/>
                </a:ext>
              </a:extLst>
            </p:cNvPr>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342">
              <a:extLst>
                <a:ext uri="{FF2B5EF4-FFF2-40B4-BE49-F238E27FC236}">
                  <a16:creationId xmlns:a16="http://schemas.microsoft.com/office/drawing/2014/main" id="{F04EB22B-E35A-4B01-95CB-49852403D61E}"/>
                </a:ext>
              </a:extLst>
            </p:cNvPr>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343">
              <a:extLst>
                <a:ext uri="{FF2B5EF4-FFF2-40B4-BE49-F238E27FC236}">
                  <a16:creationId xmlns:a16="http://schemas.microsoft.com/office/drawing/2014/main" id="{7454F1C0-0879-4007-95EF-A961701E511B}"/>
                </a:ext>
              </a:extLst>
            </p:cNvPr>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344">
              <a:extLst>
                <a:ext uri="{FF2B5EF4-FFF2-40B4-BE49-F238E27FC236}">
                  <a16:creationId xmlns:a16="http://schemas.microsoft.com/office/drawing/2014/main" id="{49B4926D-D2B8-49C1-9C3B-5967A56D0F46}"/>
                </a:ext>
              </a:extLst>
            </p:cNvPr>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Shape 345">
              <a:extLst>
                <a:ext uri="{FF2B5EF4-FFF2-40B4-BE49-F238E27FC236}">
                  <a16:creationId xmlns:a16="http://schemas.microsoft.com/office/drawing/2014/main" id="{D2D9E9A3-6346-48F5-9571-EF0EAA82F6DD}"/>
                </a:ext>
              </a:extLst>
            </p:cNvPr>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Shape 346">
              <a:extLst>
                <a:ext uri="{FF2B5EF4-FFF2-40B4-BE49-F238E27FC236}">
                  <a16:creationId xmlns:a16="http://schemas.microsoft.com/office/drawing/2014/main" id="{A33B2FB0-9127-4954-A3A6-E633CA0288FF}"/>
                </a:ext>
              </a:extLst>
            </p:cNvPr>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Shape 347">
              <a:extLst>
                <a:ext uri="{FF2B5EF4-FFF2-40B4-BE49-F238E27FC236}">
                  <a16:creationId xmlns:a16="http://schemas.microsoft.com/office/drawing/2014/main" id="{B86CEEDC-F660-46E9-BA6A-23B3C0ACF07A}"/>
                </a:ext>
              </a:extLst>
            </p:cNvPr>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Shape 348">
              <a:extLst>
                <a:ext uri="{FF2B5EF4-FFF2-40B4-BE49-F238E27FC236}">
                  <a16:creationId xmlns:a16="http://schemas.microsoft.com/office/drawing/2014/main" id="{D820B9D7-F08F-4CD7-86DC-55BBA36DFED3}"/>
                </a:ext>
              </a:extLst>
            </p:cNvPr>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349">
              <a:extLst>
                <a:ext uri="{FF2B5EF4-FFF2-40B4-BE49-F238E27FC236}">
                  <a16:creationId xmlns:a16="http://schemas.microsoft.com/office/drawing/2014/main" id="{C305E18A-5139-4460-A0C4-8B54990DDD39}"/>
                </a:ext>
              </a:extLst>
            </p:cNvPr>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350">
              <a:extLst>
                <a:ext uri="{FF2B5EF4-FFF2-40B4-BE49-F238E27FC236}">
                  <a16:creationId xmlns:a16="http://schemas.microsoft.com/office/drawing/2014/main" id="{D13DB80A-420B-48FE-AFFE-E7292D92088B}"/>
                </a:ext>
              </a:extLst>
            </p:cNvPr>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351">
              <a:extLst>
                <a:ext uri="{FF2B5EF4-FFF2-40B4-BE49-F238E27FC236}">
                  <a16:creationId xmlns:a16="http://schemas.microsoft.com/office/drawing/2014/main" id="{43E9421F-E139-485B-A06C-6B13486F4190}"/>
                </a:ext>
              </a:extLst>
            </p:cNvPr>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352">
              <a:extLst>
                <a:ext uri="{FF2B5EF4-FFF2-40B4-BE49-F238E27FC236}">
                  <a16:creationId xmlns:a16="http://schemas.microsoft.com/office/drawing/2014/main" id="{6B3E5028-48FC-4FBC-9976-36D865C7893D}"/>
                </a:ext>
              </a:extLst>
            </p:cNvPr>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353">
              <a:extLst>
                <a:ext uri="{FF2B5EF4-FFF2-40B4-BE49-F238E27FC236}">
                  <a16:creationId xmlns:a16="http://schemas.microsoft.com/office/drawing/2014/main" id="{ED2C8981-AD6E-46AA-80E5-5EDC92BEC734}"/>
                </a:ext>
              </a:extLst>
            </p:cNvPr>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Shape 354">
              <a:extLst>
                <a:ext uri="{FF2B5EF4-FFF2-40B4-BE49-F238E27FC236}">
                  <a16:creationId xmlns:a16="http://schemas.microsoft.com/office/drawing/2014/main" id="{BBF7B0AD-627E-44FF-BBD5-7E9D982E27EC}"/>
                </a:ext>
              </a:extLst>
            </p:cNvPr>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355">
              <a:extLst>
                <a:ext uri="{FF2B5EF4-FFF2-40B4-BE49-F238E27FC236}">
                  <a16:creationId xmlns:a16="http://schemas.microsoft.com/office/drawing/2014/main" id="{D1588DA1-3358-4137-9AF0-4A16F4C5154D}"/>
                </a:ext>
              </a:extLst>
            </p:cNvPr>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356">
              <a:extLst>
                <a:ext uri="{FF2B5EF4-FFF2-40B4-BE49-F238E27FC236}">
                  <a16:creationId xmlns:a16="http://schemas.microsoft.com/office/drawing/2014/main" id="{AA0E9059-7695-4329-B33F-8D9783A02FAA}"/>
                </a:ext>
              </a:extLst>
            </p:cNvPr>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357">
              <a:extLst>
                <a:ext uri="{FF2B5EF4-FFF2-40B4-BE49-F238E27FC236}">
                  <a16:creationId xmlns:a16="http://schemas.microsoft.com/office/drawing/2014/main" id="{A1FA46ED-6108-4D91-9C8A-160BD5496133}"/>
                </a:ext>
              </a:extLst>
            </p:cNvPr>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358">
              <a:extLst>
                <a:ext uri="{FF2B5EF4-FFF2-40B4-BE49-F238E27FC236}">
                  <a16:creationId xmlns:a16="http://schemas.microsoft.com/office/drawing/2014/main" id="{F463B253-630E-4A30-85D7-B2CA2D620A3F}"/>
                </a:ext>
              </a:extLst>
            </p:cNvPr>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359">
              <a:extLst>
                <a:ext uri="{FF2B5EF4-FFF2-40B4-BE49-F238E27FC236}">
                  <a16:creationId xmlns:a16="http://schemas.microsoft.com/office/drawing/2014/main" id="{C66B60A4-4D6A-4E3D-92E7-CE64C04845DA}"/>
                </a:ext>
              </a:extLst>
            </p:cNvPr>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360">
              <a:extLst>
                <a:ext uri="{FF2B5EF4-FFF2-40B4-BE49-F238E27FC236}">
                  <a16:creationId xmlns:a16="http://schemas.microsoft.com/office/drawing/2014/main" id="{219881F0-DD01-49A0-9964-A295D8B75373}"/>
                </a:ext>
              </a:extLst>
            </p:cNvPr>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361">
              <a:extLst>
                <a:ext uri="{FF2B5EF4-FFF2-40B4-BE49-F238E27FC236}">
                  <a16:creationId xmlns:a16="http://schemas.microsoft.com/office/drawing/2014/main" id="{397BB55D-0B71-4C30-8062-7044F13670C0}"/>
                </a:ext>
              </a:extLst>
            </p:cNvPr>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362">
              <a:extLst>
                <a:ext uri="{FF2B5EF4-FFF2-40B4-BE49-F238E27FC236}">
                  <a16:creationId xmlns:a16="http://schemas.microsoft.com/office/drawing/2014/main" id="{BBA6A80C-5156-4040-8B49-5FFC201E4A29}"/>
                </a:ext>
              </a:extLst>
            </p:cNvPr>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Shape 363">
              <a:extLst>
                <a:ext uri="{FF2B5EF4-FFF2-40B4-BE49-F238E27FC236}">
                  <a16:creationId xmlns:a16="http://schemas.microsoft.com/office/drawing/2014/main" id="{038A3467-6C7F-45AB-9490-801369982235}"/>
                </a:ext>
              </a:extLst>
            </p:cNvPr>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Shape 364">
              <a:extLst>
                <a:ext uri="{FF2B5EF4-FFF2-40B4-BE49-F238E27FC236}">
                  <a16:creationId xmlns:a16="http://schemas.microsoft.com/office/drawing/2014/main" id="{04FE0078-0C75-4A48-B4BB-7557B87D1DAF}"/>
                </a:ext>
              </a:extLst>
            </p:cNvPr>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Shape 365">
              <a:extLst>
                <a:ext uri="{FF2B5EF4-FFF2-40B4-BE49-F238E27FC236}">
                  <a16:creationId xmlns:a16="http://schemas.microsoft.com/office/drawing/2014/main" id="{1114322D-F031-4DD3-936B-E771E5C8E957}"/>
                </a:ext>
              </a:extLst>
            </p:cNvPr>
            <p:cNvSpPr>
              <a:spLocks/>
            </p:cNvSpPr>
            <p:nvPr/>
          </p:nvSpPr>
          <p:spPr bwMode="auto">
            <a:xfrm>
              <a:off x="6991714"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Shape 366">
              <a:extLst>
                <a:ext uri="{FF2B5EF4-FFF2-40B4-BE49-F238E27FC236}">
                  <a16:creationId xmlns:a16="http://schemas.microsoft.com/office/drawing/2014/main" id="{5D866B1E-A496-470E-A9E1-766CF95F9D1E}"/>
                </a:ext>
              </a:extLst>
            </p:cNvPr>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Shape 367">
              <a:extLst>
                <a:ext uri="{FF2B5EF4-FFF2-40B4-BE49-F238E27FC236}">
                  <a16:creationId xmlns:a16="http://schemas.microsoft.com/office/drawing/2014/main" id="{D1F4913E-BD18-467C-9D6E-CFC7CE0E2656}"/>
                </a:ext>
              </a:extLst>
            </p:cNvPr>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Shape 368">
              <a:extLst>
                <a:ext uri="{FF2B5EF4-FFF2-40B4-BE49-F238E27FC236}">
                  <a16:creationId xmlns:a16="http://schemas.microsoft.com/office/drawing/2014/main" id="{873D8626-2341-4932-AC0A-65FC2428CED1}"/>
                </a:ext>
              </a:extLst>
            </p:cNvPr>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Shape 369">
              <a:extLst>
                <a:ext uri="{FF2B5EF4-FFF2-40B4-BE49-F238E27FC236}">
                  <a16:creationId xmlns:a16="http://schemas.microsoft.com/office/drawing/2014/main" id="{24BC0BFC-CFCF-462F-BC73-3F25E3A0EB04}"/>
                </a:ext>
              </a:extLst>
            </p:cNvPr>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Shape 370">
              <a:extLst>
                <a:ext uri="{FF2B5EF4-FFF2-40B4-BE49-F238E27FC236}">
                  <a16:creationId xmlns:a16="http://schemas.microsoft.com/office/drawing/2014/main" id="{D8EEA654-E318-419B-8FA3-15F78FFD9269}"/>
                </a:ext>
              </a:extLst>
            </p:cNvPr>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Shape 371">
              <a:extLst>
                <a:ext uri="{FF2B5EF4-FFF2-40B4-BE49-F238E27FC236}">
                  <a16:creationId xmlns:a16="http://schemas.microsoft.com/office/drawing/2014/main" id="{72E4BFFE-6E5F-4C88-9093-81167858BABB}"/>
                </a:ext>
              </a:extLst>
            </p:cNvPr>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Shape 372">
              <a:extLst>
                <a:ext uri="{FF2B5EF4-FFF2-40B4-BE49-F238E27FC236}">
                  <a16:creationId xmlns:a16="http://schemas.microsoft.com/office/drawing/2014/main" id="{C5BB70D2-96D1-48BB-AA1F-79FBA0B7F41E}"/>
                </a:ext>
              </a:extLst>
            </p:cNvPr>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Shape 373">
              <a:extLst>
                <a:ext uri="{FF2B5EF4-FFF2-40B4-BE49-F238E27FC236}">
                  <a16:creationId xmlns:a16="http://schemas.microsoft.com/office/drawing/2014/main" id="{BFE61827-AE1C-4D6F-881F-9D2792605971}"/>
                </a:ext>
              </a:extLst>
            </p:cNvPr>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Shape 374">
              <a:extLst>
                <a:ext uri="{FF2B5EF4-FFF2-40B4-BE49-F238E27FC236}">
                  <a16:creationId xmlns:a16="http://schemas.microsoft.com/office/drawing/2014/main" id="{1C2702A3-509F-4A4F-A1E8-8472763288F4}"/>
                </a:ext>
              </a:extLst>
            </p:cNvPr>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Shape 375">
              <a:extLst>
                <a:ext uri="{FF2B5EF4-FFF2-40B4-BE49-F238E27FC236}">
                  <a16:creationId xmlns:a16="http://schemas.microsoft.com/office/drawing/2014/main" id="{1284AE97-4FB8-4EC3-97F4-C08D980CFBD8}"/>
                </a:ext>
              </a:extLst>
            </p:cNvPr>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5" name="Freeform: Shape 376">
              <a:extLst>
                <a:ext uri="{FF2B5EF4-FFF2-40B4-BE49-F238E27FC236}">
                  <a16:creationId xmlns:a16="http://schemas.microsoft.com/office/drawing/2014/main" id="{7CCB44CF-71C2-4B15-8E7C-8209D8AB7BA6}"/>
                </a:ext>
              </a:extLst>
            </p:cNvPr>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Shape 377">
              <a:extLst>
                <a:ext uri="{FF2B5EF4-FFF2-40B4-BE49-F238E27FC236}">
                  <a16:creationId xmlns:a16="http://schemas.microsoft.com/office/drawing/2014/main" id="{A8C4086E-9A2A-479E-BF7E-EE34A4BF0509}"/>
                </a:ext>
              </a:extLst>
            </p:cNvPr>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Shape 378">
              <a:extLst>
                <a:ext uri="{FF2B5EF4-FFF2-40B4-BE49-F238E27FC236}">
                  <a16:creationId xmlns:a16="http://schemas.microsoft.com/office/drawing/2014/main" id="{81DC7A6F-1AD0-4458-9D4C-4E524C990E7F}"/>
                </a:ext>
              </a:extLst>
            </p:cNvPr>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379">
              <a:extLst>
                <a:ext uri="{FF2B5EF4-FFF2-40B4-BE49-F238E27FC236}">
                  <a16:creationId xmlns:a16="http://schemas.microsoft.com/office/drawing/2014/main" id="{DA5DDAFC-116E-41B1-BE36-920C60834B6C}"/>
                </a:ext>
              </a:extLst>
            </p:cNvPr>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Shape 380">
              <a:extLst>
                <a:ext uri="{FF2B5EF4-FFF2-40B4-BE49-F238E27FC236}">
                  <a16:creationId xmlns:a16="http://schemas.microsoft.com/office/drawing/2014/main" id="{E7576D03-CD6E-449F-A6AE-5972E271BCA1}"/>
                </a:ext>
              </a:extLst>
            </p:cNvPr>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381">
              <a:extLst>
                <a:ext uri="{FF2B5EF4-FFF2-40B4-BE49-F238E27FC236}">
                  <a16:creationId xmlns:a16="http://schemas.microsoft.com/office/drawing/2014/main" id="{1946C494-E51A-48AE-B12A-92F74FA9051A}"/>
                </a:ext>
              </a:extLst>
            </p:cNvPr>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1" name="Freeform: Shape 382">
              <a:extLst>
                <a:ext uri="{FF2B5EF4-FFF2-40B4-BE49-F238E27FC236}">
                  <a16:creationId xmlns:a16="http://schemas.microsoft.com/office/drawing/2014/main" id="{60888D0D-531C-4D67-8384-567E0A131E2A}"/>
                </a:ext>
              </a:extLst>
            </p:cNvPr>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383">
              <a:extLst>
                <a:ext uri="{FF2B5EF4-FFF2-40B4-BE49-F238E27FC236}">
                  <a16:creationId xmlns:a16="http://schemas.microsoft.com/office/drawing/2014/main" id="{FD5004B9-4D8B-42CC-BE9B-9A12ADC4E9A2}"/>
                </a:ext>
              </a:extLst>
            </p:cNvPr>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384">
              <a:extLst>
                <a:ext uri="{FF2B5EF4-FFF2-40B4-BE49-F238E27FC236}">
                  <a16:creationId xmlns:a16="http://schemas.microsoft.com/office/drawing/2014/main" id="{2A986CE1-8BF8-4A66-B379-CD67C21D7550}"/>
                </a:ext>
              </a:extLst>
            </p:cNvPr>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385">
              <a:extLst>
                <a:ext uri="{FF2B5EF4-FFF2-40B4-BE49-F238E27FC236}">
                  <a16:creationId xmlns:a16="http://schemas.microsoft.com/office/drawing/2014/main" id="{56CB1FEC-A82E-4E44-8A39-6BD714F4B852}"/>
                </a:ext>
              </a:extLst>
            </p:cNvPr>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386">
              <a:extLst>
                <a:ext uri="{FF2B5EF4-FFF2-40B4-BE49-F238E27FC236}">
                  <a16:creationId xmlns:a16="http://schemas.microsoft.com/office/drawing/2014/main" id="{9B58FEA6-91EA-4F45-AD25-47307C08AE17}"/>
                </a:ext>
              </a:extLst>
            </p:cNvPr>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387">
              <a:extLst>
                <a:ext uri="{FF2B5EF4-FFF2-40B4-BE49-F238E27FC236}">
                  <a16:creationId xmlns:a16="http://schemas.microsoft.com/office/drawing/2014/main" id="{F6E6AC79-60DB-4B83-B841-19268943E855}"/>
                </a:ext>
              </a:extLst>
            </p:cNvPr>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388">
              <a:extLst>
                <a:ext uri="{FF2B5EF4-FFF2-40B4-BE49-F238E27FC236}">
                  <a16:creationId xmlns:a16="http://schemas.microsoft.com/office/drawing/2014/main" id="{8D7E9E16-8854-4D8C-9D10-7EA090190F93}"/>
                </a:ext>
              </a:extLst>
            </p:cNvPr>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389">
              <a:extLst>
                <a:ext uri="{FF2B5EF4-FFF2-40B4-BE49-F238E27FC236}">
                  <a16:creationId xmlns:a16="http://schemas.microsoft.com/office/drawing/2014/main" id="{2B7FA0D9-118F-447E-A632-F1E585ACF858}"/>
                </a:ext>
              </a:extLst>
            </p:cNvPr>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390">
              <a:extLst>
                <a:ext uri="{FF2B5EF4-FFF2-40B4-BE49-F238E27FC236}">
                  <a16:creationId xmlns:a16="http://schemas.microsoft.com/office/drawing/2014/main" id="{882530A7-67C3-4C57-A33D-4EC145275BE2}"/>
                </a:ext>
              </a:extLst>
            </p:cNvPr>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391">
              <a:extLst>
                <a:ext uri="{FF2B5EF4-FFF2-40B4-BE49-F238E27FC236}">
                  <a16:creationId xmlns:a16="http://schemas.microsoft.com/office/drawing/2014/main" id="{52770C79-77B2-4D4A-BE81-5C6539853114}"/>
                </a:ext>
              </a:extLst>
            </p:cNvPr>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Shape 392">
              <a:extLst>
                <a:ext uri="{FF2B5EF4-FFF2-40B4-BE49-F238E27FC236}">
                  <a16:creationId xmlns:a16="http://schemas.microsoft.com/office/drawing/2014/main" id="{E6E3B798-9054-4C69-9851-01A5CF5EEE88}"/>
                </a:ext>
              </a:extLst>
            </p:cNvPr>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Shape 393">
              <a:extLst>
                <a:ext uri="{FF2B5EF4-FFF2-40B4-BE49-F238E27FC236}">
                  <a16:creationId xmlns:a16="http://schemas.microsoft.com/office/drawing/2014/main" id="{93BEE5F8-CB6B-469A-817A-9A0980479CFD}"/>
                </a:ext>
              </a:extLst>
            </p:cNvPr>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394">
              <a:extLst>
                <a:ext uri="{FF2B5EF4-FFF2-40B4-BE49-F238E27FC236}">
                  <a16:creationId xmlns:a16="http://schemas.microsoft.com/office/drawing/2014/main" id="{2798FAA7-97BB-4114-9F8B-E1D6A3DB1879}"/>
                </a:ext>
              </a:extLst>
            </p:cNvPr>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Shape 395">
              <a:extLst>
                <a:ext uri="{FF2B5EF4-FFF2-40B4-BE49-F238E27FC236}">
                  <a16:creationId xmlns:a16="http://schemas.microsoft.com/office/drawing/2014/main" id="{146E4D88-734D-49D5-966B-020B4D54DC13}"/>
                </a:ext>
              </a:extLst>
            </p:cNvPr>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Shape 396">
              <a:extLst>
                <a:ext uri="{FF2B5EF4-FFF2-40B4-BE49-F238E27FC236}">
                  <a16:creationId xmlns:a16="http://schemas.microsoft.com/office/drawing/2014/main" id="{F0ACA9A5-3A76-41D3-B5D5-E279F7AEE08A}"/>
                </a:ext>
              </a:extLst>
            </p:cNvPr>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397">
              <a:extLst>
                <a:ext uri="{FF2B5EF4-FFF2-40B4-BE49-F238E27FC236}">
                  <a16:creationId xmlns:a16="http://schemas.microsoft.com/office/drawing/2014/main" id="{97691683-675D-4B83-AF99-1752D3FE0A3D}"/>
                </a:ext>
              </a:extLst>
            </p:cNvPr>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398">
              <a:extLst>
                <a:ext uri="{FF2B5EF4-FFF2-40B4-BE49-F238E27FC236}">
                  <a16:creationId xmlns:a16="http://schemas.microsoft.com/office/drawing/2014/main" id="{3ACF2F95-10F2-45D1-B7B8-99538855707A}"/>
                </a:ext>
              </a:extLst>
            </p:cNvPr>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399">
              <a:extLst>
                <a:ext uri="{FF2B5EF4-FFF2-40B4-BE49-F238E27FC236}">
                  <a16:creationId xmlns:a16="http://schemas.microsoft.com/office/drawing/2014/main" id="{3CF8182D-67D4-4B5C-8BC6-CBB48D2012E1}"/>
                </a:ext>
              </a:extLst>
            </p:cNvPr>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400">
              <a:extLst>
                <a:ext uri="{FF2B5EF4-FFF2-40B4-BE49-F238E27FC236}">
                  <a16:creationId xmlns:a16="http://schemas.microsoft.com/office/drawing/2014/main" id="{EF568311-39F2-461A-ACAC-113415C2D523}"/>
                </a:ext>
              </a:extLst>
            </p:cNvPr>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0" name="Freeform: Shape 401">
              <a:extLst>
                <a:ext uri="{FF2B5EF4-FFF2-40B4-BE49-F238E27FC236}">
                  <a16:creationId xmlns:a16="http://schemas.microsoft.com/office/drawing/2014/main" id="{38C23445-5E0D-4C9D-9A43-28FB9829FE2D}"/>
                </a:ext>
              </a:extLst>
            </p:cNvPr>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Shape 402">
              <a:extLst>
                <a:ext uri="{FF2B5EF4-FFF2-40B4-BE49-F238E27FC236}">
                  <a16:creationId xmlns:a16="http://schemas.microsoft.com/office/drawing/2014/main" id="{06AED13D-2DDE-4DF9-B3AE-C6C02DFBAB13}"/>
                </a:ext>
              </a:extLst>
            </p:cNvPr>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2" name="Freeform: Shape 403">
              <a:extLst>
                <a:ext uri="{FF2B5EF4-FFF2-40B4-BE49-F238E27FC236}">
                  <a16:creationId xmlns:a16="http://schemas.microsoft.com/office/drawing/2014/main" id="{9F412768-E5AA-4439-AC9D-AB26F6BC3AE3}"/>
                </a:ext>
              </a:extLst>
            </p:cNvPr>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404">
              <a:extLst>
                <a:ext uri="{FF2B5EF4-FFF2-40B4-BE49-F238E27FC236}">
                  <a16:creationId xmlns:a16="http://schemas.microsoft.com/office/drawing/2014/main" id="{DAAAC5AE-7D57-43EA-A290-8ECBF4180A92}"/>
                </a:ext>
              </a:extLst>
            </p:cNvPr>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Shape 405">
              <a:extLst>
                <a:ext uri="{FF2B5EF4-FFF2-40B4-BE49-F238E27FC236}">
                  <a16:creationId xmlns:a16="http://schemas.microsoft.com/office/drawing/2014/main" id="{8564BC6E-4BC3-4F59-8A3D-4FCA66E462F7}"/>
                </a:ext>
              </a:extLst>
            </p:cNvPr>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Shape 406">
              <a:extLst>
                <a:ext uri="{FF2B5EF4-FFF2-40B4-BE49-F238E27FC236}">
                  <a16:creationId xmlns:a16="http://schemas.microsoft.com/office/drawing/2014/main" id="{D6CDBAA6-A754-4198-9260-1352A1913386}"/>
                </a:ext>
              </a:extLst>
            </p:cNvPr>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Shape 407">
              <a:extLst>
                <a:ext uri="{FF2B5EF4-FFF2-40B4-BE49-F238E27FC236}">
                  <a16:creationId xmlns:a16="http://schemas.microsoft.com/office/drawing/2014/main" id="{93BC7267-F635-41B0-9A6B-521AC88593AC}"/>
                </a:ext>
              </a:extLst>
            </p:cNvPr>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7" name="Freeform: Shape 408">
              <a:extLst>
                <a:ext uri="{FF2B5EF4-FFF2-40B4-BE49-F238E27FC236}">
                  <a16:creationId xmlns:a16="http://schemas.microsoft.com/office/drawing/2014/main" id="{AFC6A437-4968-4A2F-8F14-E77566BF5EEE}"/>
                </a:ext>
              </a:extLst>
            </p:cNvPr>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Shape 409">
              <a:extLst>
                <a:ext uri="{FF2B5EF4-FFF2-40B4-BE49-F238E27FC236}">
                  <a16:creationId xmlns:a16="http://schemas.microsoft.com/office/drawing/2014/main" id="{252DB5EA-E2E2-4D2E-8CC8-8F707870CCBD}"/>
                </a:ext>
              </a:extLst>
            </p:cNvPr>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9" name="Freeform: Shape 410">
              <a:extLst>
                <a:ext uri="{FF2B5EF4-FFF2-40B4-BE49-F238E27FC236}">
                  <a16:creationId xmlns:a16="http://schemas.microsoft.com/office/drawing/2014/main" id="{C364564C-6EAA-47B1-B415-1B390994C550}"/>
                </a:ext>
              </a:extLst>
            </p:cNvPr>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Shape 411">
              <a:extLst>
                <a:ext uri="{FF2B5EF4-FFF2-40B4-BE49-F238E27FC236}">
                  <a16:creationId xmlns:a16="http://schemas.microsoft.com/office/drawing/2014/main" id="{5CD1FEE0-B738-4C54-AF7D-8E15CDC55279}"/>
                </a:ext>
              </a:extLst>
            </p:cNvPr>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Shape 412">
              <a:extLst>
                <a:ext uri="{FF2B5EF4-FFF2-40B4-BE49-F238E27FC236}">
                  <a16:creationId xmlns:a16="http://schemas.microsoft.com/office/drawing/2014/main" id="{F04B24B2-FA8E-46BB-81A5-78E84941002C}"/>
                </a:ext>
              </a:extLst>
            </p:cNvPr>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Shape 413">
              <a:extLst>
                <a:ext uri="{FF2B5EF4-FFF2-40B4-BE49-F238E27FC236}">
                  <a16:creationId xmlns:a16="http://schemas.microsoft.com/office/drawing/2014/main" id="{BE9E28F7-9E39-4AFF-9F24-D6FE359767DC}"/>
                </a:ext>
              </a:extLst>
            </p:cNvPr>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Shape 414">
              <a:extLst>
                <a:ext uri="{FF2B5EF4-FFF2-40B4-BE49-F238E27FC236}">
                  <a16:creationId xmlns:a16="http://schemas.microsoft.com/office/drawing/2014/main" id="{A5A50D61-D20F-4AED-8DCC-0F64EF67894F}"/>
                </a:ext>
              </a:extLst>
            </p:cNvPr>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Shape 415">
              <a:extLst>
                <a:ext uri="{FF2B5EF4-FFF2-40B4-BE49-F238E27FC236}">
                  <a16:creationId xmlns:a16="http://schemas.microsoft.com/office/drawing/2014/main" id="{D01782D8-531E-4C9D-B18F-039418CBAD92}"/>
                </a:ext>
              </a:extLst>
            </p:cNvPr>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Shape 416">
              <a:extLst>
                <a:ext uri="{FF2B5EF4-FFF2-40B4-BE49-F238E27FC236}">
                  <a16:creationId xmlns:a16="http://schemas.microsoft.com/office/drawing/2014/main" id="{D553568A-9C69-4B01-9751-69B257D827C4}"/>
                </a:ext>
              </a:extLst>
            </p:cNvPr>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6" name="Freeform: Shape 417">
              <a:extLst>
                <a:ext uri="{FF2B5EF4-FFF2-40B4-BE49-F238E27FC236}">
                  <a16:creationId xmlns:a16="http://schemas.microsoft.com/office/drawing/2014/main" id="{5A82638A-4907-4FA1-B44F-5A2B6B0DF877}"/>
                </a:ext>
              </a:extLst>
            </p:cNvPr>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Shape 418">
              <a:extLst>
                <a:ext uri="{FF2B5EF4-FFF2-40B4-BE49-F238E27FC236}">
                  <a16:creationId xmlns:a16="http://schemas.microsoft.com/office/drawing/2014/main" id="{DB142FFE-11C7-42E1-81F4-A486857D3CC1}"/>
                </a:ext>
              </a:extLst>
            </p:cNvPr>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Shape 419">
              <a:extLst>
                <a:ext uri="{FF2B5EF4-FFF2-40B4-BE49-F238E27FC236}">
                  <a16:creationId xmlns:a16="http://schemas.microsoft.com/office/drawing/2014/main" id="{444DC019-9172-471D-938D-0C601410D204}"/>
                </a:ext>
              </a:extLst>
            </p:cNvPr>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Shape 420">
              <a:extLst>
                <a:ext uri="{FF2B5EF4-FFF2-40B4-BE49-F238E27FC236}">
                  <a16:creationId xmlns:a16="http://schemas.microsoft.com/office/drawing/2014/main" id="{AC4BC78A-275A-491C-8322-06CCCE1E50A8}"/>
                </a:ext>
              </a:extLst>
            </p:cNvPr>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421">
              <a:extLst>
                <a:ext uri="{FF2B5EF4-FFF2-40B4-BE49-F238E27FC236}">
                  <a16:creationId xmlns:a16="http://schemas.microsoft.com/office/drawing/2014/main" id="{8DCFC7C9-15EC-4F9C-9440-CB0687500B34}"/>
                </a:ext>
              </a:extLst>
            </p:cNvPr>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422">
              <a:extLst>
                <a:ext uri="{FF2B5EF4-FFF2-40B4-BE49-F238E27FC236}">
                  <a16:creationId xmlns:a16="http://schemas.microsoft.com/office/drawing/2014/main" id="{C32FE227-D039-400F-AEFB-D1C001CFFC1C}"/>
                </a:ext>
              </a:extLst>
            </p:cNvPr>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 name="Freeform: Shape 423">
              <a:extLst>
                <a:ext uri="{FF2B5EF4-FFF2-40B4-BE49-F238E27FC236}">
                  <a16:creationId xmlns:a16="http://schemas.microsoft.com/office/drawing/2014/main" id="{CC802A42-3C2A-4834-8CEC-84D0BCCB6A2D}"/>
                </a:ext>
              </a:extLst>
            </p:cNvPr>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Shape 424">
              <a:extLst>
                <a:ext uri="{FF2B5EF4-FFF2-40B4-BE49-F238E27FC236}">
                  <a16:creationId xmlns:a16="http://schemas.microsoft.com/office/drawing/2014/main" id="{D7C3CAE3-B7B2-4997-9EE8-165660BB6D25}"/>
                </a:ext>
              </a:extLst>
            </p:cNvPr>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 name="Freeform: Shape 425">
              <a:extLst>
                <a:ext uri="{FF2B5EF4-FFF2-40B4-BE49-F238E27FC236}">
                  <a16:creationId xmlns:a16="http://schemas.microsoft.com/office/drawing/2014/main" id="{2851B8F9-C5E9-4769-A230-324F291617B0}"/>
                </a:ext>
              </a:extLst>
            </p:cNvPr>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 name="Freeform: Shape 426">
              <a:extLst>
                <a:ext uri="{FF2B5EF4-FFF2-40B4-BE49-F238E27FC236}">
                  <a16:creationId xmlns:a16="http://schemas.microsoft.com/office/drawing/2014/main" id="{8532DA19-67BE-4875-9153-46666DBC0C68}"/>
                </a:ext>
              </a:extLst>
            </p:cNvPr>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 name="Freeform: Shape 427">
              <a:extLst>
                <a:ext uri="{FF2B5EF4-FFF2-40B4-BE49-F238E27FC236}">
                  <a16:creationId xmlns:a16="http://schemas.microsoft.com/office/drawing/2014/main" id="{4F0D594B-F8BF-4088-A3B6-99E3CF3555A9}"/>
                </a:ext>
              </a:extLst>
            </p:cNvPr>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 name="Freeform: Shape 428">
              <a:extLst>
                <a:ext uri="{FF2B5EF4-FFF2-40B4-BE49-F238E27FC236}">
                  <a16:creationId xmlns:a16="http://schemas.microsoft.com/office/drawing/2014/main" id="{C2D4E254-B4C7-4CE4-BC1D-D65E03B0086F}"/>
                </a:ext>
              </a:extLst>
            </p:cNvPr>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 name="Freeform: Shape 429">
              <a:extLst>
                <a:ext uri="{FF2B5EF4-FFF2-40B4-BE49-F238E27FC236}">
                  <a16:creationId xmlns:a16="http://schemas.microsoft.com/office/drawing/2014/main" id="{7693CCE9-67FA-41BB-9C42-3E05EE01258A}"/>
                </a:ext>
              </a:extLst>
            </p:cNvPr>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9" name="Freeform: Shape 430">
              <a:extLst>
                <a:ext uri="{FF2B5EF4-FFF2-40B4-BE49-F238E27FC236}">
                  <a16:creationId xmlns:a16="http://schemas.microsoft.com/office/drawing/2014/main" id="{4883BD14-0F87-400C-8A2A-8680D52438B4}"/>
                </a:ext>
              </a:extLst>
            </p:cNvPr>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0" name="Freeform: Shape 431">
              <a:extLst>
                <a:ext uri="{FF2B5EF4-FFF2-40B4-BE49-F238E27FC236}">
                  <a16:creationId xmlns:a16="http://schemas.microsoft.com/office/drawing/2014/main" id="{A971CD3D-E492-401A-942A-E100AB5DFBCF}"/>
                </a:ext>
              </a:extLst>
            </p:cNvPr>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1" name="Freeform: Shape 432">
              <a:extLst>
                <a:ext uri="{FF2B5EF4-FFF2-40B4-BE49-F238E27FC236}">
                  <a16:creationId xmlns:a16="http://schemas.microsoft.com/office/drawing/2014/main" id="{DB111FE7-42D8-4E18-9B06-043373A67265}"/>
                </a:ext>
              </a:extLst>
            </p:cNvPr>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433">
              <a:extLst>
                <a:ext uri="{FF2B5EF4-FFF2-40B4-BE49-F238E27FC236}">
                  <a16:creationId xmlns:a16="http://schemas.microsoft.com/office/drawing/2014/main" id="{33BFBA42-DC1C-4456-AE52-2AF86D172DF2}"/>
                </a:ext>
              </a:extLst>
            </p:cNvPr>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6632051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50000">
                                          <p:cBhvr additive="base">
                                            <p:cTn id="7" dur="500" fill="hold"/>
                                            <p:tgtEl>
                                              <p:spTgt spid="1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a16="http://schemas.microsoft.com/office/drawing/2014/main"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2419C-FD4C-4583-99D2-187CC6FA5EA2}"/>
              </a:ext>
            </a:extLst>
          </p:cNvPr>
          <p:cNvSpPr>
            <a:spLocks noGrp="1"/>
          </p:cNvSpPr>
          <p:nvPr>
            <p:ph type="title"/>
          </p:nvPr>
        </p:nvSpPr>
        <p:spPr>
          <a:xfrm>
            <a:off x="585216" y="2534625"/>
            <a:ext cx="5510784" cy="997196"/>
          </a:xfrm>
        </p:spPr>
        <p:txBody>
          <a:bodyPr/>
          <a:lstStyle/>
          <a:p>
            <a:r>
              <a:rPr lang="en-US"/>
              <a:t>Demo: Cosmos DB in the Azure Portal</a:t>
            </a:r>
          </a:p>
        </p:txBody>
      </p:sp>
      <p:sp>
        <p:nvSpPr>
          <p:cNvPr id="5" name="Text Placeholder 4">
            <a:extLst>
              <a:ext uri="{FF2B5EF4-FFF2-40B4-BE49-F238E27FC236}">
                <a16:creationId xmlns:a16="http://schemas.microsoft.com/office/drawing/2014/main" id="{D6086A1F-7438-45E0-9963-0A27279A8C6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04628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a:t>/Docs </a:t>
            </a:r>
            <a:r>
              <a:rPr lang="en-US">
                <a:cs typeface="Segoe UI Semibold"/>
              </a:rPr>
              <a:t>alert</a:t>
            </a:r>
            <a:endParaRPr lang="en-US"/>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509609"/>
            <a:ext cx="315951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83B01"/>
                </a:solidFill>
                <a:effectLst/>
                <a:uLnTx/>
                <a:uFillTx/>
                <a:latin typeface="Segoe UI"/>
                <a:ea typeface="+mn-ea"/>
                <a:cs typeface="+mn-cs"/>
              </a:rPr>
              <a:t>aka.ms/azcosmosdb-afun50</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161980" cy="677108"/>
          </a:xfrm>
        </p:spPr>
        <p:txBody>
          <a:bodyPr vert="horz" wrap="square" lIns="0" tIns="0" rIns="0" bIns="0" rtlCol="0" anchor="t">
            <a:spAutoFit/>
          </a:bodyPr>
          <a:lstStyle/>
          <a:p>
            <a:r>
              <a:rPr lang="en-US">
                <a:gradFill>
                  <a:gsLst>
                    <a:gs pos="40075">
                      <a:schemeClr val="tx1"/>
                    </a:gs>
                    <a:gs pos="30000">
                      <a:schemeClr val="tx1"/>
                    </a:gs>
                  </a:gsLst>
                  <a:lin ang="5400000" scaled="0"/>
                </a:gradFill>
              </a:rPr>
              <a:t>Explore overviews, tutorials, samples, and more. </a:t>
            </a:r>
            <a:endParaRPr lang="en-US">
              <a:cs typeface="Segoe UI"/>
            </a:endParaRPr>
          </a:p>
        </p:txBody>
      </p:sp>
      <p:pic>
        <p:nvPicPr>
          <p:cNvPr id="4" name="Picture 3">
            <a:extLst>
              <a:ext uri="{FF2B5EF4-FFF2-40B4-BE49-F238E27FC236}">
                <a16:creationId xmlns:a16="http://schemas.microsoft.com/office/drawing/2014/main" id="{64D93E52-A81E-467D-8FF2-BB7F02CB2350}"/>
              </a:ext>
            </a:extLst>
          </p:cNvPr>
          <p:cNvPicPr>
            <a:picLocks noChangeAspect="1"/>
          </p:cNvPicPr>
          <p:nvPr/>
        </p:nvPicPr>
        <p:blipFill>
          <a:blip r:embed="rId3"/>
          <a:stretch>
            <a:fillRect/>
          </a:stretch>
        </p:blipFill>
        <p:spPr>
          <a:xfrm>
            <a:off x="4265713" y="774302"/>
            <a:ext cx="7724124" cy="5253279"/>
          </a:xfrm>
          <a:prstGeom prst="rect">
            <a:avLst/>
          </a:prstGeom>
        </p:spPr>
      </p:pic>
      <p:sp>
        <p:nvSpPr>
          <p:cNvPr id="7" name="camera" title="Icon of a camera">
            <a:extLst>
              <a:ext uri="{FF2B5EF4-FFF2-40B4-BE49-F238E27FC236}">
                <a16:creationId xmlns:a16="http://schemas.microsoft.com/office/drawing/2014/main" id="{AF594CB4-E7F6-4477-A719-E8349D627B27}"/>
              </a:ext>
            </a:extLst>
          </p:cNvPr>
          <p:cNvSpPr>
            <a:spLocks noChangeAspect="1" noEditPoints="1"/>
          </p:cNvSpPr>
          <p:nvPr/>
        </p:nvSpPr>
        <p:spPr bwMode="auto">
          <a:xfrm>
            <a:off x="11323326"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05318258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429BAE-E786-4FC9-869A-6F1913B72002}"/>
              </a:ext>
            </a:extLst>
          </p:cNvPr>
          <p:cNvSpPr>
            <a:spLocks noGrp="1"/>
          </p:cNvSpPr>
          <p:nvPr>
            <p:ph type="title"/>
          </p:nvPr>
        </p:nvSpPr>
        <p:spPr>
          <a:xfrm>
            <a:off x="585216" y="2537210"/>
            <a:ext cx="5510784" cy="997196"/>
          </a:xfrm>
        </p:spPr>
        <p:txBody>
          <a:bodyPr/>
          <a:lstStyle/>
          <a:p>
            <a:r>
              <a:rPr lang="en-US"/>
              <a:t>SQL Server, PostgreSQL, and MySQL in Azure</a:t>
            </a:r>
          </a:p>
        </p:txBody>
      </p:sp>
    </p:spTree>
    <p:extLst>
      <p:ext uri="{BB962C8B-B14F-4D97-AF65-F5344CB8AC3E}">
        <p14:creationId xmlns:p14="http://schemas.microsoft.com/office/powerpoint/2010/main" val="365330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Modern Data Estate</a:t>
            </a:r>
          </a:p>
        </p:txBody>
      </p:sp>
      <p:sp>
        <p:nvSpPr>
          <p:cNvPr id="3" name="Text Placeholder 2"/>
          <p:cNvSpPr>
            <a:spLocks noGrp="1"/>
          </p:cNvSpPr>
          <p:nvPr>
            <p:ph type="body" sz="quarter" idx="4294967295"/>
          </p:nvPr>
        </p:nvSpPr>
        <p:spPr>
          <a:xfrm>
            <a:off x="586174" y="1040614"/>
            <a:ext cx="11339512" cy="307777"/>
          </a:xfrm>
          <a:prstGeom prst="rect">
            <a:avLst/>
          </a:prstGeom>
        </p:spPr>
        <p:txBody>
          <a:bodyPr vert="horz" wrap="square" lIns="0" tIns="0" rIns="0" bIns="0" rtlCol="0" anchor="t">
            <a:spAutoFit/>
          </a:bodyPr>
          <a:lstStyle/>
          <a:p>
            <a:pPr>
              <a:spcBef>
                <a:spcPct val="0"/>
              </a:spcBef>
              <a:buNone/>
            </a:pPr>
            <a:r>
              <a:rPr lang="en-US" sz="2000" spc="-30">
                <a:ln w="3175">
                  <a:noFill/>
                </a:ln>
                <a:solidFill>
                  <a:schemeClr val="accent1"/>
                </a:solidFill>
                <a:latin typeface="+mj-lt"/>
                <a:cs typeface="Segoe UI" pitchFamily="34" charset="0"/>
              </a:rPr>
              <a:t>Microsoft’s cloud solution</a:t>
            </a:r>
          </a:p>
        </p:txBody>
      </p:sp>
      <p:sp>
        <p:nvSpPr>
          <p:cNvPr id="72" name="Rectangle 71"/>
          <p:cNvSpPr/>
          <p:nvPr/>
        </p:nvSpPr>
        <p:spPr>
          <a:xfrm>
            <a:off x="5202166" y="2840746"/>
            <a:ext cx="1787669" cy="297004"/>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charset="0"/>
              </a:rPr>
              <a:t>Azure Data Services</a:t>
            </a:r>
          </a:p>
        </p:txBody>
      </p:sp>
      <p:sp>
        <p:nvSpPr>
          <p:cNvPr id="73" name="Rectangle 72"/>
          <p:cNvSpPr/>
          <p:nvPr/>
        </p:nvSpPr>
        <p:spPr>
          <a:xfrm>
            <a:off x="5010608" y="4114006"/>
            <a:ext cx="2170787" cy="384721"/>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2F2F2F"/>
                </a:solidFill>
                <a:effectLst/>
                <a:uLnTx/>
                <a:uFillTx/>
                <a:latin typeface="Segoe UI Semibold"/>
                <a:ea typeface="+mn-ea"/>
                <a:cs typeface="Segoe UI Semibold" charset="0"/>
              </a:rPr>
              <a:t>Data warehouses</a:t>
            </a:r>
          </a:p>
        </p:txBody>
      </p:sp>
      <p:sp>
        <p:nvSpPr>
          <p:cNvPr id="83" name="Rectangle 82"/>
          <p:cNvSpPr/>
          <p:nvPr/>
        </p:nvSpPr>
        <p:spPr>
          <a:xfrm>
            <a:off x="441097" y="1426814"/>
            <a:ext cx="2795958" cy="384721"/>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2F2F2F"/>
                </a:solidFill>
                <a:effectLst/>
                <a:uLnTx/>
                <a:uFillTx/>
                <a:latin typeface="Segoe UI Semibold"/>
                <a:ea typeface="+mn-ea"/>
                <a:cs typeface="Segoe UI Semibold" charset="0"/>
              </a:rPr>
              <a:t>Operational databases</a:t>
            </a:r>
          </a:p>
        </p:txBody>
      </p:sp>
      <p:sp>
        <p:nvSpPr>
          <p:cNvPr id="134" name="Rectangle 133"/>
          <p:cNvSpPr/>
          <p:nvPr/>
        </p:nvSpPr>
        <p:spPr>
          <a:xfrm>
            <a:off x="9345574" y="1426814"/>
            <a:ext cx="2259036" cy="677108"/>
          </a:xfrm>
          <a:prstGeom prst="rect">
            <a:avLst/>
          </a:prstGeom>
          <a:ln w="19050">
            <a:noFill/>
          </a:ln>
        </p:spPr>
        <p:txBody>
          <a:bodyPr wrap="squar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2F2F2F"/>
                </a:solidFill>
                <a:effectLst/>
                <a:uLnTx/>
                <a:uFillTx/>
                <a:latin typeface="Segoe UI Semibold"/>
                <a:ea typeface="+mn-ea"/>
                <a:cs typeface="Segoe UI Semibold" charset="0"/>
              </a:rPr>
              <a:t>Data lakes &amp; analytics</a:t>
            </a:r>
          </a:p>
        </p:txBody>
      </p:sp>
      <p:sp>
        <p:nvSpPr>
          <p:cNvPr id="180" name="TextBox 179">
            <a:extLst>
              <a:ext uri="{FF2B5EF4-FFF2-40B4-BE49-F238E27FC236}">
                <a16:creationId xmlns:a16="http://schemas.microsoft.com/office/drawing/2014/main" id="{C88DDE69-7087-EA4B-8C64-F884F6B6582F}"/>
              </a:ext>
            </a:extLst>
          </p:cNvPr>
          <p:cNvSpPr txBox="1"/>
          <p:nvPr/>
        </p:nvSpPr>
        <p:spPr>
          <a:xfrm>
            <a:off x="540317" y="2223311"/>
            <a:ext cx="270600" cy="296641"/>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gradFill>
                <a:gsLst>
                  <a:gs pos="2917">
                    <a:srgbClr val="505050"/>
                  </a:gs>
                  <a:gs pos="30000">
                    <a:srgbClr val="505050"/>
                  </a:gs>
                </a:gsLst>
                <a:lin ang="5400000" scaled="0"/>
              </a:gradFill>
              <a:effectLst/>
              <a:uLnTx/>
              <a:uFillTx/>
              <a:latin typeface="Segoe UI Semibold"/>
              <a:ea typeface="Segoe UI Black" panose="020B0A02040204020203" pitchFamily="34" charset="0"/>
              <a:cs typeface="Segoe UI Black" panose="020B0A02040204020203" pitchFamily="34" charset="0"/>
            </a:endParaRPr>
          </a:p>
        </p:txBody>
      </p:sp>
      <p:sp>
        <p:nvSpPr>
          <p:cNvPr id="185" name="Rectangle 184">
            <a:extLst>
              <a:ext uri="{FF2B5EF4-FFF2-40B4-BE49-F238E27FC236}">
                <a16:creationId xmlns:a16="http://schemas.microsoft.com/office/drawing/2014/main" id="{AFB5C8B0-B416-3B40-A666-42F76786A185}"/>
              </a:ext>
            </a:extLst>
          </p:cNvPr>
          <p:cNvSpPr/>
          <p:nvPr/>
        </p:nvSpPr>
        <p:spPr>
          <a:xfrm>
            <a:off x="928075" y="2177344"/>
            <a:ext cx="2444554" cy="584775"/>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SQL Database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2F2F2F"/>
                </a:solidFill>
                <a:effectLst/>
                <a:uLnTx/>
                <a:uFillTx/>
                <a:latin typeface="Segoe UI Semibold"/>
                <a:ea typeface="Segoe UI Semilight" charset="0"/>
                <a:cs typeface="Segoe UI Semilight" charset="0"/>
              </a:rPr>
              <a:t>for relational data</a:t>
            </a:r>
          </a:p>
        </p:txBody>
      </p:sp>
      <p:sp>
        <p:nvSpPr>
          <p:cNvPr id="178" name="Freeform 182">
            <a:extLst>
              <a:ext uri="{FF2B5EF4-FFF2-40B4-BE49-F238E27FC236}">
                <a16:creationId xmlns:a16="http://schemas.microsoft.com/office/drawing/2014/main" id="{18F7A57B-CC79-8F42-BCAE-11D33D433493}"/>
              </a:ext>
            </a:extLst>
          </p:cNvPr>
          <p:cNvSpPr/>
          <p:nvPr/>
        </p:nvSpPr>
        <p:spPr bwMode="auto">
          <a:xfrm flipH="1">
            <a:off x="4313073" y="4572438"/>
            <a:ext cx="236831" cy="296236"/>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1"/>
          </a:solidFill>
          <a:ln w="6350" cap="flat" cmpd="sng" algn="ctr">
            <a:noFill/>
            <a:prstDash val="solid"/>
            <a:miter lim="800000"/>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846" rtl="0" eaLnBrk="1" fontAlgn="auto" latinLnBrk="0" hangingPunct="1">
              <a:lnSpc>
                <a:spcPct val="9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505050"/>
              </a:solidFill>
              <a:effectLst/>
              <a:uLnTx/>
              <a:uFillTx/>
              <a:latin typeface="Segoe UI Semibold"/>
              <a:ea typeface="Segoe UI" pitchFamily="34" charset="0"/>
              <a:cs typeface="Segoe UI" pitchFamily="34" charset="0"/>
            </a:endParaRPr>
          </a:p>
        </p:txBody>
      </p:sp>
      <p:sp>
        <p:nvSpPr>
          <p:cNvPr id="187" name="Rectangle 186">
            <a:extLst>
              <a:ext uri="{FF2B5EF4-FFF2-40B4-BE49-F238E27FC236}">
                <a16:creationId xmlns:a16="http://schemas.microsoft.com/office/drawing/2014/main" id="{90C52802-1204-9244-80ED-1865A022009E}"/>
              </a:ext>
            </a:extLst>
          </p:cNvPr>
          <p:cNvSpPr/>
          <p:nvPr/>
        </p:nvSpPr>
        <p:spPr>
          <a:xfrm>
            <a:off x="4656389" y="4555733"/>
            <a:ext cx="3093151" cy="830997"/>
          </a:xfrm>
          <a:prstGeom prst="rect">
            <a:avLst/>
          </a:prstGeom>
        </p:spPr>
        <p:txBody>
          <a:bodyPr wrap="squar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SQL Data Warehouse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for complex queries across petabytes of data</a:t>
            </a:r>
            <a:endPar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endParaRPr>
          </a:p>
        </p:txBody>
      </p:sp>
      <p:sp>
        <p:nvSpPr>
          <p:cNvPr id="183" name="Freeform 182">
            <a:extLst>
              <a:ext uri="{FF2B5EF4-FFF2-40B4-BE49-F238E27FC236}">
                <a16:creationId xmlns:a16="http://schemas.microsoft.com/office/drawing/2014/main" id="{5307BE83-3E30-7A4F-A937-E3E11C1AD13D}"/>
              </a:ext>
            </a:extLst>
          </p:cNvPr>
          <p:cNvSpPr/>
          <p:nvPr/>
        </p:nvSpPr>
        <p:spPr>
          <a:xfrm>
            <a:off x="8837257" y="2230721"/>
            <a:ext cx="176522" cy="226400"/>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88" name="Rectangle 187">
            <a:extLst>
              <a:ext uri="{FF2B5EF4-FFF2-40B4-BE49-F238E27FC236}">
                <a16:creationId xmlns:a16="http://schemas.microsoft.com/office/drawing/2014/main" id="{4701EBC6-65DE-7447-9572-427FB99E2D0C}"/>
              </a:ext>
            </a:extLst>
          </p:cNvPr>
          <p:cNvSpPr/>
          <p:nvPr/>
        </p:nvSpPr>
        <p:spPr>
          <a:xfrm>
            <a:off x="9065923" y="2117106"/>
            <a:ext cx="2606204" cy="1323439"/>
          </a:xfrm>
          <a:prstGeom prst="rect">
            <a:avLst/>
          </a:prstGeom>
        </p:spPr>
        <p:txBody>
          <a:bodyPr wrap="squar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Data Lake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for processing and analytics on </a:t>
            </a: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0000"/>
                </a:solidFill>
                <a:effectLst/>
                <a:uLnTx/>
                <a:uFillTx/>
                <a:latin typeface="Segoe UI Semibold"/>
                <a:ea typeface="+mn-ea"/>
                <a:cs typeface="+mn-cs"/>
              </a:rPr>
              <a:t>data of any size, shape, and speed</a:t>
            </a:r>
          </a:p>
        </p:txBody>
      </p:sp>
      <p:sp>
        <p:nvSpPr>
          <p:cNvPr id="186" name="Rectangle 185">
            <a:extLst>
              <a:ext uri="{FF2B5EF4-FFF2-40B4-BE49-F238E27FC236}">
                <a16:creationId xmlns:a16="http://schemas.microsoft.com/office/drawing/2014/main" id="{864F48DE-788E-6B4F-A808-99227DD664E1}"/>
              </a:ext>
            </a:extLst>
          </p:cNvPr>
          <p:cNvSpPr/>
          <p:nvPr/>
        </p:nvSpPr>
        <p:spPr>
          <a:xfrm>
            <a:off x="928075" y="3395014"/>
            <a:ext cx="3026791" cy="584775"/>
          </a:xfrm>
          <a:prstGeom prst="rect">
            <a:avLst/>
          </a:prstGeom>
        </p:spPr>
        <p:txBody>
          <a:bodyPr wrap="non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Cosmos DB</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2F2F2F"/>
                </a:solidFill>
                <a:effectLst/>
                <a:uLnTx/>
                <a:uFillTx/>
                <a:latin typeface="Segoe UI Semibold"/>
                <a:ea typeface="Segoe UI Semilight" charset="0"/>
                <a:cs typeface="Segoe UI Semilight" charset="0"/>
              </a:rPr>
              <a:t>for non-relational/NoSQL data</a:t>
            </a:r>
          </a:p>
        </p:txBody>
      </p:sp>
      <p:sp>
        <p:nvSpPr>
          <p:cNvPr id="122" name="Rectangle 121">
            <a:extLst>
              <a:ext uri="{FF2B5EF4-FFF2-40B4-BE49-F238E27FC236}">
                <a16:creationId xmlns:a16="http://schemas.microsoft.com/office/drawing/2014/main" id="{DC73B943-48C8-4A95-B163-E3498896B56F}"/>
              </a:ext>
            </a:extLst>
          </p:cNvPr>
          <p:cNvSpPr/>
          <p:nvPr/>
        </p:nvSpPr>
        <p:spPr>
          <a:xfrm>
            <a:off x="928075" y="4314261"/>
            <a:ext cx="2927404" cy="830997"/>
          </a:xfrm>
          <a:prstGeom prst="rect">
            <a:avLst/>
          </a:prstGeom>
        </p:spPr>
        <p:txBody>
          <a:bodyPr wrap="squar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databases for MySQL, PostgreSQL, and MariaDB</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2F2F2F"/>
                </a:solidFill>
                <a:effectLst/>
                <a:uLnTx/>
                <a:uFillTx/>
                <a:latin typeface="Segoe UI Semibold"/>
                <a:ea typeface="Segoe UI Semilight" charset="0"/>
                <a:cs typeface="Segoe UI Semilight" charset="0"/>
              </a:rPr>
              <a:t>for open source</a:t>
            </a:r>
          </a:p>
        </p:txBody>
      </p:sp>
      <p:sp>
        <p:nvSpPr>
          <p:cNvPr id="5" name="TextBox 4">
            <a:extLst>
              <a:ext uri="{FF2B5EF4-FFF2-40B4-BE49-F238E27FC236}">
                <a16:creationId xmlns:a16="http://schemas.microsoft.com/office/drawing/2014/main" id="{F5943DC8-05E4-4E86-9B56-729A245E1472}"/>
              </a:ext>
            </a:extLst>
          </p:cNvPr>
          <p:cNvSpPr txBox="1"/>
          <p:nvPr/>
        </p:nvSpPr>
        <p:spPr>
          <a:xfrm>
            <a:off x="9065923" y="3433836"/>
            <a:ext cx="2133533" cy="1077218"/>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Databricks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2F2F2F"/>
                </a:solidFill>
                <a:effectLst/>
                <a:uLnTx/>
                <a:uFillTx/>
                <a:latin typeface="Segoe UI Semibold"/>
                <a:ea typeface="Segoe UI Semilight" charset="0"/>
                <a:cs typeface="Segoe UI Semilight" charset="0"/>
              </a:rPr>
              <a:t>for big data analytics and </a:t>
            </a:r>
            <a:br>
              <a:rPr kumimoji="0" lang="en-US" sz="1600" b="1" i="0" u="none" strike="noStrike" kern="0" cap="none" spc="0" normalizeH="0" baseline="0" noProof="0">
                <a:ln>
                  <a:noFill/>
                </a:ln>
                <a:solidFill>
                  <a:srgbClr val="2F2F2F"/>
                </a:solidFill>
                <a:effectLst/>
                <a:uLnTx/>
                <a:uFillTx/>
                <a:latin typeface="Segoe UI Semibold"/>
                <a:ea typeface="Segoe UI Semilight" charset="0"/>
                <a:cs typeface="Segoe UI Semilight" charset="0"/>
              </a:rPr>
            </a:br>
            <a:r>
              <a:rPr kumimoji="0" lang="en-US" sz="1600" b="1" i="0" u="none" strike="noStrike" kern="0" cap="none" spc="0" normalizeH="0" baseline="0" noProof="0">
                <a:ln>
                  <a:noFill/>
                </a:ln>
                <a:solidFill>
                  <a:srgbClr val="2F2F2F"/>
                </a:solidFill>
                <a:effectLst/>
                <a:uLnTx/>
                <a:uFillTx/>
                <a:latin typeface="Segoe UI Semibold"/>
                <a:ea typeface="Segoe UI Semilight" charset="0"/>
                <a:cs typeface="Segoe UI Semilight" charset="0"/>
              </a:rPr>
              <a:t>AI solutions</a:t>
            </a:r>
          </a:p>
        </p:txBody>
      </p:sp>
      <p:sp>
        <p:nvSpPr>
          <p:cNvPr id="10" name="Rectangle 9">
            <a:extLst>
              <a:ext uri="{FF2B5EF4-FFF2-40B4-BE49-F238E27FC236}">
                <a16:creationId xmlns:a16="http://schemas.microsoft.com/office/drawing/2014/main" id="{32566DD4-3FF9-4FCF-A4C2-1D5314AF4DF6}"/>
              </a:ext>
            </a:extLst>
          </p:cNvPr>
          <p:cNvSpPr/>
          <p:nvPr/>
        </p:nvSpPr>
        <p:spPr>
          <a:xfrm>
            <a:off x="9065923" y="4635975"/>
            <a:ext cx="2509020" cy="584775"/>
          </a:xfrm>
          <a:prstGeom prst="rect">
            <a:avLst/>
          </a:prstGeom>
        </p:spPr>
        <p:txBody>
          <a:bodyPr wrap="none" lIns="91440" tIns="45720" rIns="91440" bIns="457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HDInsight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2F2F2F"/>
                </a:solidFill>
                <a:effectLst/>
                <a:uLnTx/>
                <a:uFillTx/>
                <a:latin typeface="Segoe UI Semibold"/>
                <a:ea typeface="Segoe UI Semilight" charset="0"/>
                <a:cs typeface="Segoe UI Semilight" charset="0"/>
              </a:rPr>
              <a:t>for open source analytics</a:t>
            </a:r>
          </a:p>
        </p:txBody>
      </p:sp>
      <p:cxnSp>
        <p:nvCxnSpPr>
          <p:cNvPr id="86" name="Straight Connector 85">
            <a:extLst>
              <a:ext uri="{FF2B5EF4-FFF2-40B4-BE49-F238E27FC236}">
                <a16:creationId xmlns:a16="http://schemas.microsoft.com/office/drawing/2014/main" id="{AEBEC882-542E-466C-BC89-127009CADEE2}"/>
              </a:ext>
            </a:extLst>
          </p:cNvPr>
          <p:cNvCxnSpPr>
            <a:cxnSpLocks/>
          </p:cNvCxnSpPr>
          <p:nvPr/>
        </p:nvCxnSpPr>
        <p:spPr>
          <a:xfrm>
            <a:off x="586740" y="5670890"/>
            <a:ext cx="11018520"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32D54C68-6F04-454F-89FA-D9389926413E}"/>
              </a:ext>
            </a:extLst>
          </p:cNvPr>
          <p:cNvSpPr/>
          <p:nvPr/>
        </p:nvSpPr>
        <p:spPr>
          <a:xfrm>
            <a:off x="8868229" y="5734571"/>
            <a:ext cx="2441128" cy="615553"/>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Security and performance</a:t>
            </a:r>
          </a:p>
        </p:txBody>
      </p:sp>
      <p:sp>
        <p:nvSpPr>
          <p:cNvPr id="88" name="Rectangle 87">
            <a:extLst>
              <a:ext uri="{FF2B5EF4-FFF2-40B4-BE49-F238E27FC236}">
                <a16:creationId xmlns:a16="http://schemas.microsoft.com/office/drawing/2014/main" id="{2020A4BE-566C-4B99-9736-7764FB40EA76}"/>
              </a:ext>
            </a:extLst>
          </p:cNvPr>
          <p:cNvSpPr/>
          <p:nvPr/>
        </p:nvSpPr>
        <p:spPr>
          <a:xfrm>
            <a:off x="4875436" y="5888458"/>
            <a:ext cx="2441128" cy="307777"/>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Flexibility of choice</a:t>
            </a:r>
          </a:p>
        </p:txBody>
      </p:sp>
      <p:sp>
        <p:nvSpPr>
          <p:cNvPr id="89" name="Rectangle 88">
            <a:extLst>
              <a:ext uri="{FF2B5EF4-FFF2-40B4-BE49-F238E27FC236}">
                <a16:creationId xmlns:a16="http://schemas.microsoft.com/office/drawing/2014/main" id="{BC1B820C-FA92-4B06-86D7-D2F33F5B9121}"/>
              </a:ext>
            </a:extLst>
          </p:cNvPr>
          <p:cNvSpPr/>
          <p:nvPr/>
        </p:nvSpPr>
        <p:spPr>
          <a:xfrm>
            <a:off x="882643" y="5734571"/>
            <a:ext cx="2441128" cy="615553"/>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Reason over any data, anywhere</a:t>
            </a:r>
          </a:p>
        </p:txBody>
      </p:sp>
      <p:sp>
        <p:nvSpPr>
          <p:cNvPr id="90" name="Freeform 146">
            <a:extLst>
              <a:ext uri="{FF2B5EF4-FFF2-40B4-BE49-F238E27FC236}">
                <a16:creationId xmlns:a16="http://schemas.microsoft.com/office/drawing/2014/main" id="{046AEF3E-1D22-42F1-A265-707FC295FDD6}"/>
              </a:ext>
            </a:extLst>
          </p:cNvPr>
          <p:cNvSpPr>
            <a:spLocks noChangeAspect="1"/>
          </p:cNvSpPr>
          <p:nvPr/>
        </p:nvSpPr>
        <p:spPr bwMode="auto">
          <a:xfrm>
            <a:off x="5142411" y="1502298"/>
            <a:ext cx="1907178" cy="120782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50E6FF"/>
          </a:solidFill>
          <a:ln w="12700">
            <a:solidFill>
              <a:srgbClr val="50E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2719D439-A9E4-4FE4-92D5-4D6192E4C30F}"/>
              </a:ext>
            </a:extLst>
          </p:cNvPr>
          <p:cNvCxnSpPr>
            <a:stCxn id="72" idx="2"/>
            <a:endCxn id="73" idx="0"/>
          </p:cNvCxnSpPr>
          <p:nvPr/>
        </p:nvCxnSpPr>
        <p:spPr>
          <a:xfrm>
            <a:off x="6096001" y="3137750"/>
            <a:ext cx="1" cy="976256"/>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11141F0-A650-43F9-8800-65A1AEB613FE}"/>
              </a:ext>
            </a:extLst>
          </p:cNvPr>
          <p:cNvCxnSpPr>
            <a:cxnSpLocks/>
            <a:stCxn id="72" idx="3"/>
            <a:endCxn id="134" idx="1"/>
          </p:cNvCxnSpPr>
          <p:nvPr/>
        </p:nvCxnSpPr>
        <p:spPr>
          <a:xfrm flipV="1">
            <a:off x="6989835" y="1765368"/>
            <a:ext cx="2355739" cy="1223880"/>
          </a:xfrm>
          <a:prstGeom prst="bentConnector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5E94BAA2-7A96-4730-B5E1-C90B634B5E43}"/>
              </a:ext>
            </a:extLst>
          </p:cNvPr>
          <p:cNvCxnSpPr>
            <a:cxnSpLocks/>
            <a:stCxn id="72" idx="1"/>
            <a:endCxn id="83" idx="3"/>
          </p:cNvCxnSpPr>
          <p:nvPr/>
        </p:nvCxnSpPr>
        <p:spPr>
          <a:xfrm rot="10800000">
            <a:off x="3237056" y="1619176"/>
            <a:ext cx="1965111" cy="1370073"/>
          </a:xfrm>
          <a:prstGeom prst="bentConnector3">
            <a:avLst>
              <a:gd name="adj1" fmla="val 50000"/>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9" name="Freeform: Shape 98">
            <a:extLst>
              <a:ext uri="{FF2B5EF4-FFF2-40B4-BE49-F238E27FC236}">
                <a16:creationId xmlns:a16="http://schemas.microsoft.com/office/drawing/2014/main" id="{03E8E136-100A-46BB-B64B-41D3A847F517}"/>
              </a:ext>
            </a:extLst>
          </p:cNvPr>
          <p:cNvSpPr/>
          <p:nvPr/>
        </p:nvSpPr>
        <p:spPr bwMode="auto">
          <a:xfrm>
            <a:off x="540317" y="3424943"/>
            <a:ext cx="294442" cy="27266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EDF87CFB-A504-4DA6-BEDA-227DEC1CEAEC}"/>
              </a:ext>
            </a:extLst>
          </p:cNvPr>
          <p:cNvGrpSpPr/>
          <p:nvPr/>
        </p:nvGrpSpPr>
        <p:grpSpPr>
          <a:xfrm>
            <a:off x="8837257" y="3503075"/>
            <a:ext cx="196389" cy="200174"/>
            <a:chOff x="7158422" y="1607015"/>
            <a:chExt cx="2726357" cy="2778897"/>
          </a:xfrm>
        </p:grpSpPr>
        <p:sp>
          <p:nvSpPr>
            <p:cNvPr id="101" name="Freeform 242">
              <a:extLst>
                <a:ext uri="{FF2B5EF4-FFF2-40B4-BE49-F238E27FC236}">
                  <a16:creationId xmlns:a16="http://schemas.microsoft.com/office/drawing/2014/main" id="{994817FE-A2C4-4C51-97A7-5FB03AC345F5}"/>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Diamond 101">
              <a:extLst>
                <a:ext uri="{FF2B5EF4-FFF2-40B4-BE49-F238E27FC236}">
                  <a16:creationId xmlns:a16="http://schemas.microsoft.com/office/drawing/2014/main" id="{2EAD3ADC-35ED-4361-ACAA-BA126F7E35D7}"/>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Freeform 243">
              <a:extLst>
                <a:ext uri="{FF2B5EF4-FFF2-40B4-BE49-F238E27FC236}">
                  <a16:creationId xmlns:a16="http://schemas.microsoft.com/office/drawing/2014/main" id="{0E57C531-76BC-4321-B1DF-D9DD6E5BF703}"/>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0" name="Diamond 109">
              <a:extLst>
                <a:ext uri="{FF2B5EF4-FFF2-40B4-BE49-F238E27FC236}">
                  <a16:creationId xmlns:a16="http://schemas.microsoft.com/office/drawing/2014/main" id="{056DCBCE-6644-4D67-A4B1-A0AC4F750264}"/>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11" name="Graphic 25">
            <a:extLst>
              <a:ext uri="{FF2B5EF4-FFF2-40B4-BE49-F238E27FC236}">
                <a16:creationId xmlns:a16="http://schemas.microsoft.com/office/drawing/2014/main" id="{B4B30514-FA84-4D8D-B11F-938F19DF2A27}"/>
              </a:ext>
            </a:extLst>
          </p:cNvPr>
          <p:cNvGrpSpPr/>
          <p:nvPr/>
        </p:nvGrpSpPr>
        <p:grpSpPr>
          <a:xfrm>
            <a:off x="8837257" y="4647581"/>
            <a:ext cx="254718" cy="231822"/>
            <a:chOff x="5848220" y="910582"/>
            <a:chExt cx="1739837" cy="1583436"/>
          </a:xfrm>
        </p:grpSpPr>
        <p:sp>
          <p:nvSpPr>
            <p:cNvPr id="112" name="Freeform: Shape 111">
              <a:extLst>
                <a:ext uri="{FF2B5EF4-FFF2-40B4-BE49-F238E27FC236}">
                  <a16:creationId xmlns:a16="http://schemas.microsoft.com/office/drawing/2014/main" id="{BA44725A-CC21-49B7-99DA-68F0D89A5888}"/>
                </a:ext>
              </a:extLst>
            </p:cNvPr>
            <p:cNvSpPr/>
            <p:nvPr/>
          </p:nvSpPr>
          <p:spPr>
            <a:xfrm>
              <a:off x="6396574" y="1416265"/>
              <a:ext cx="638175" cy="523875"/>
            </a:xfrm>
            <a:custGeom>
              <a:avLst/>
              <a:gdLst>
                <a:gd name="connsiteX0" fmla="*/ 95917 w 638175"/>
                <a:gd name="connsiteY0" fmla="*/ 522922 h 523875"/>
                <a:gd name="connsiteX1" fmla="*/ 549688 w 638175"/>
                <a:gd name="connsiteY1" fmla="*/ 522922 h 523875"/>
                <a:gd name="connsiteX2" fmla="*/ 638747 w 638175"/>
                <a:gd name="connsiteY2" fmla="*/ 365760 h 523875"/>
                <a:gd name="connsiteX3" fmla="*/ 423100 w 638175"/>
                <a:gd name="connsiteY3" fmla="*/ 7334 h 523875"/>
                <a:gd name="connsiteX4" fmla="*/ 323755 w 638175"/>
                <a:gd name="connsiteY4" fmla="*/ 21907 h 523875"/>
                <a:gd name="connsiteX5" fmla="*/ 223933 w 638175"/>
                <a:gd name="connsiteY5" fmla="*/ 7144 h 523875"/>
                <a:gd name="connsiteX6" fmla="*/ 7144 w 638175"/>
                <a:gd name="connsiteY6" fmla="*/ 366236 h 523875"/>
                <a:gd name="connsiteX7" fmla="*/ 95917 w 638175"/>
                <a:gd name="connsiteY7" fmla="*/ 522922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75" h="523875">
                  <a:moveTo>
                    <a:pt x="95917" y="522922"/>
                  </a:moveTo>
                  <a:lnTo>
                    <a:pt x="549688" y="522922"/>
                  </a:lnTo>
                  <a:cubicBezTo>
                    <a:pt x="565118" y="462724"/>
                    <a:pt x="596360" y="408718"/>
                    <a:pt x="638747" y="365760"/>
                  </a:cubicBezTo>
                  <a:lnTo>
                    <a:pt x="423100" y="7334"/>
                  </a:lnTo>
                  <a:cubicBezTo>
                    <a:pt x="391573" y="16764"/>
                    <a:pt x="358235" y="21907"/>
                    <a:pt x="323755" y="21907"/>
                  </a:cubicBezTo>
                  <a:cubicBezTo>
                    <a:pt x="289084" y="21907"/>
                    <a:pt x="255556" y="16669"/>
                    <a:pt x="223933" y="7144"/>
                  </a:cubicBezTo>
                  <a:lnTo>
                    <a:pt x="7144" y="366236"/>
                  </a:lnTo>
                  <a:cubicBezTo>
                    <a:pt x="49340" y="409099"/>
                    <a:pt x="80486" y="462915"/>
                    <a:pt x="95917" y="522922"/>
                  </a:cubicBezTo>
                  <a:close/>
                </a:path>
              </a:pathLst>
            </a:custGeom>
            <a:solidFill>
              <a:srgbClr val="0078D7"/>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98956DAC-E9C9-41E6-A653-344963EED2AC}"/>
                </a:ext>
              </a:extLst>
            </p:cNvPr>
            <p:cNvSpPr/>
            <p:nvPr/>
          </p:nvSpPr>
          <p:spPr>
            <a:xfrm>
              <a:off x="6959407" y="1085271"/>
              <a:ext cx="628650" cy="647700"/>
            </a:xfrm>
            <a:custGeom>
              <a:avLst/>
              <a:gdLst>
                <a:gd name="connsiteX0" fmla="*/ 222694 w 628650"/>
                <a:gd name="connsiteY0" fmla="*/ 608267 h 647700"/>
                <a:gd name="connsiteX1" fmla="*/ 322040 w 628650"/>
                <a:gd name="connsiteY1" fmla="*/ 593693 h 647700"/>
                <a:gd name="connsiteX2" fmla="*/ 503396 w 628650"/>
                <a:gd name="connsiteY2" fmla="*/ 645224 h 647700"/>
                <a:gd name="connsiteX3" fmla="*/ 625888 w 628650"/>
                <a:gd name="connsiteY3" fmla="*/ 452152 h 647700"/>
                <a:gd name="connsiteX4" fmla="*/ 362712 w 628650"/>
                <a:gd name="connsiteY4" fmla="*/ 7144 h 647700"/>
                <a:gd name="connsiteX5" fmla="*/ 106966 w 628650"/>
                <a:gd name="connsiteY5" fmla="*/ 7144 h 647700"/>
                <a:gd name="connsiteX6" fmla="*/ 7144 w 628650"/>
                <a:gd name="connsiteY6" fmla="*/ 250031 h 647700"/>
                <a:gd name="connsiteX7" fmla="*/ 222694 w 628650"/>
                <a:gd name="connsiteY7" fmla="*/ 608267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 h="647700">
                  <a:moveTo>
                    <a:pt x="222694" y="608267"/>
                  </a:moveTo>
                  <a:cubicBezTo>
                    <a:pt x="254222" y="598837"/>
                    <a:pt x="287560" y="593693"/>
                    <a:pt x="322040" y="593693"/>
                  </a:cubicBezTo>
                  <a:cubicBezTo>
                    <a:pt x="388525" y="593693"/>
                    <a:pt x="450628" y="612553"/>
                    <a:pt x="503396" y="645224"/>
                  </a:cubicBezTo>
                  <a:lnTo>
                    <a:pt x="625888" y="452152"/>
                  </a:lnTo>
                  <a:lnTo>
                    <a:pt x="362712" y="7144"/>
                  </a:lnTo>
                  <a:lnTo>
                    <a:pt x="106966" y="7144"/>
                  </a:lnTo>
                  <a:cubicBezTo>
                    <a:pt x="106966" y="101727"/>
                    <a:pt x="68770" y="187452"/>
                    <a:pt x="7144" y="250031"/>
                  </a:cubicBezTo>
                  <a:lnTo>
                    <a:pt x="222694" y="608267"/>
                  </a:lnTo>
                  <a:close/>
                </a:path>
              </a:pathLst>
            </a:custGeom>
            <a:solidFill>
              <a:srgbClr val="0078D7"/>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FDF20CF5-3DE0-4565-A38B-776D65D69037}"/>
                </a:ext>
              </a:extLst>
            </p:cNvPr>
            <p:cNvSpPr/>
            <p:nvPr/>
          </p:nvSpPr>
          <p:spPr>
            <a:xfrm>
              <a:off x="5848220" y="1085175"/>
              <a:ext cx="628650" cy="647700"/>
            </a:xfrm>
            <a:custGeom>
              <a:avLst/>
              <a:gdLst>
                <a:gd name="connsiteX0" fmla="*/ 308991 w 628650"/>
                <a:gd name="connsiteY0" fmla="*/ 593789 h 647700"/>
                <a:gd name="connsiteX1" fmla="*/ 408813 w 628650"/>
                <a:gd name="connsiteY1" fmla="*/ 608552 h 647700"/>
                <a:gd name="connsiteX2" fmla="*/ 625507 w 628650"/>
                <a:gd name="connsiteY2" fmla="*/ 249650 h 647700"/>
                <a:gd name="connsiteX3" fmla="*/ 526066 w 628650"/>
                <a:gd name="connsiteY3" fmla="*/ 7144 h 647700"/>
                <a:gd name="connsiteX4" fmla="*/ 278035 w 628650"/>
                <a:gd name="connsiteY4" fmla="*/ 7144 h 647700"/>
                <a:gd name="connsiteX5" fmla="*/ 7144 w 628650"/>
                <a:gd name="connsiteY5" fmla="*/ 452152 h 647700"/>
                <a:gd name="connsiteX6" fmla="*/ 126206 w 628650"/>
                <a:gd name="connsiteY6" fmla="*/ 646176 h 647700"/>
                <a:gd name="connsiteX7" fmla="*/ 308991 w 628650"/>
                <a:gd name="connsiteY7" fmla="*/ 59378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 h="647700">
                  <a:moveTo>
                    <a:pt x="308991" y="593789"/>
                  </a:moveTo>
                  <a:cubicBezTo>
                    <a:pt x="343662" y="593789"/>
                    <a:pt x="377190" y="599027"/>
                    <a:pt x="408813" y="608552"/>
                  </a:cubicBezTo>
                  <a:lnTo>
                    <a:pt x="625507" y="249650"/>
                  </a:lnTo>
                  <a:cubicBezTo>
                    <a:pt x="564071" y="187166"/>
                    <a:pt x="526066" y="101537"/>
                    <a:pt x="526066" y="7144"/>
                  </a:cubicBezTo>
                  <a:lnTo>
                    <a:pt x="278035" y="7144"/>
                  </a:lnTo>
                  <a:lnTo>
                    <a:pt x="7144" y="452152"/>
                  </a:lnTo>
                  <a:lnTo>
                    <a:pt x="126206" y="646176"/>
                  </a:lnTo>
                  <a:cubicBezTo>
                    <a:pt x="179261" y="613029"/>
                    <a:pt x="241935" y="593789"/>
                    <a:pt x="308991" y="593789"/>
                  </a:cubicBezTo>
                  <a:close/>
                </a:path>
              </a:pathLst>
            </a:custGeom>
            <a:solidFill>
              <a:srgbClr val="0078D7"/>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9DB71302-941C-4E68-B160-F19D3AB7629C}"/>
                </a:ext>
              </a:extLst>
            </p:cNvPr>
            <p:cNvSpPr/>
            <p:nvPr/>
          </p:nvSpPr>
          <p:spPr>
            <a:xfrm>
              <a:off x="6329233" y="2103493"/>
              <a:ext cx="762000" cy="390525"/>
            </a:xfrm>
            <a:custGeom>
              <a:avLst/>
              <a:gdLst>
                <a:gd name="connsiteX0" fmla="*/ 616934 w 762000"/>
                <a:gd name="connsiteY0" fmla="*/ 7144 h 390525"/>
                <a:gd name="connsiteX1" fmla="*/ 163259 w 762000"/>
                <a:gd name="connsiteY1" fmla="*/ 7144 h 390525"/>
                <a:gd name="connsiteX2" fmla="*/ 7144 w 762000"/>
                <a:gd name="connsiteY2" fmla="*/ 217361 h 390525"/>
                <a:gd name="connsiteX3" fmla="*/ 110490 w 762000"/>
                <a:gd name="connsiteY3" fmla="*/ 385858 h 390525"/>
                <a:gd name="connsiteX4" fmla="*/ 652272 w 762000"/>
                <a:gd name="connsiteY4" fmla="*/ 385858 h 390525"/>
                <a:gd name="connsiteX5" fmla="*/ 763143 w 762000"/>
                <a:gd name="connsiteY5" fmla="*/ 211074 h 390525"/>
                <a:gd name="connsiteX6" fmla="*/ 616934 w 762000"/>
                <a:gd name="connsiteY6"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 h="390525">
                  <a:moveTo>
                    <a:pt x="616934" y="7144"/>
                  </a:moveTo>
                  <a:lnTo>
                    <a:pt x="163259" y="7144"/>
                  </a:lnTo>
                  <a:cubicBezTo>
                    <a:pt x="140589" y="95822"/>
                    <a:pt x="83439" y="170974"/>
                    <a:pt x="7144" y="217361"/>
                  </a:cubicBezTo>
                  <a:lnTo>
                    <a:pt x="110490" y="385858"/>
                  </a:lnTo>
                  <a:lnTo>
                    <a:pt x="652272" y="385858"/>
                  </a:lnTo>
                  <a:lnTo>
                    <a:pt x="763143" y="211074"/>
                  </a:lnTo>
                  <a:cubicBezTo>
                    <a:pt x="691801" y="164306"/>
                    <a:pt x="638651" y="92011"/>
                    <a:pt x="616934" y="7144"/>
                  </a:cubicBezTo>
                  <a:close/>
                </a:path>
              </a:pathLst>
            </a:custGeom>
            <a:solidFill>
              <a:srgbClr val="0078D7"/>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0171902F-1376-436F-B0E6-D32A4FD34B51}"/>
                </a:ext>
              </a:extLst>
            </p:cNvPr>
            <p:cNvSpPr/>
            <p:nvPr/>
          </p:nvSpPr>
          <p:spPr>
            <a:xfrm>
              <a:off x="6727187" y="2103493"/>
              <a:ext cx="371475" cy="390525"/>
            </a:xfrm>
            <a:custGeom>
              <a:avLst/>
              <a:gdLst>
                <a:gd name="connsiteX0" fmla="*/ 365188 w 371475"/>
                <a:gd name="connsiteY0" fmla="*/ 211074 h 390525"/>
                <a:gd name="connsiteX1" fmla="*/ 218980 w 371475"/>
                <a:gd name="connsiteY1" fmla="*/ 7144 h 390525"/>
                <a:gd name="connsiteX2" fmla="*/ 7144 w 371475"/>
                <a:gd name="connsiteY2" fmla="*/ 7144 h 390525"/>
                <a:gd name="connsiteX3" fmla="*/ 254794 w 371475"/>
                <a:gd name="connsiteY3" fmla="*/ 385096 h 390525"/>
                <a:gd name="connsiteX4" fmla="*/ 365188 w 371475"/>
                <a:gd name="connsiteY4" fmla="*/ 211074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90525">
                  <a:moveTo>
                    <a:pt x="365188" y="211074"/>
                  </a:moveTo>
                  <a:cubicBezTo>
                    <a:pt x="293846" y="164306"/>
                    <a:pt x="240697" y="92011"/>
                    <a:pt x="218980" y="7144"/>
                  </a:cubicBezTo>
                  <a:lnTo>
                    <a:pt x="7144" y="7144"/>
                  </a:lnTo>
                  <a:cubicBezTo>
                    <a:pt x="33528" y="165164"/>
                    <a:pt x="125825" y="300895"/>
                    <a:pt x="254794" y="385096"/>
                  </a:cubicBezTo>
                  <a:lnTo>
                    <a:pt x="365188" y="211074"/>
                  </a:lnTo>
                  <a:close/>
                </a:path>
              </a:pathLst>
            </a:custGeom>
            <a:solidFill>
              <a:schemeClr val="bg1">
                <a:alpha val="75000"/>
              </a:scheme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C41267E-C780-4B7F-BBBE-F7B6342BF652}"/>
                </a:ext>
              </a:extLst>
            </p:cNvPr>
            <p:cNvSpPr/>
            <p:nvPr/>
          </p:nvSpPr>
          <p:spPr>
            <a:xfrm>
              <a:off x="6724804" y="1584761"/>
              <a:ext cx="314325" cy="352425"/>
            </a:xfrm>
            <a:custGeom>
              <a:avLst/>
              <a:gdLst>
                <a:gd name="connsiteX0" fmla="*/ 7144 w 314325"/>
                <a:gd name="connsiteY0" fmla="*/ 354425 h 352425"/>
                <a:gd name="connsiteX1" fmla="*/ 221361 w 314325"/>
                <a:gd name="connsiteY1" fmla="*/ 354425 h 352425"/>
                <a:gd name="connsiteX2" fmla="*/ 310420 w 314325"/>
                <a:gd name="connsiteY2" fmla="*/ 197263 h 352425"/>
                <a:gd name="connsiteX3" fmla="*/ 196025 w 314325"/>
                <a:gd name="connsiteY3" fmla="*/ 7144 h 352425"/>
                <a:gd name="connsiteX4" fmla="*/ 7144 w 314325"/>
                <a:gd name="connsiteY4" fmla="*/ 354425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352425">
                  <a:moveTo>
                    <a:pt x="7144" y="354425"/>
                  </a:moveTo>
                  <a:lnTo>
                    <a:pt x="221361" y="354425"/>
                  </a:lnTo>
                  <a:cubicBezTo>
                    <a:pt x="236792" y="294227"/>
                    <a:pt x="268034" y="240221"/>
                    <a:pt x="310420" y="197263"/>
                  </a:cubicBezTo>
                  <a:lnTo>
                    <a:pt x="196025" y="7144"/>
                  </a:lnTo>
                  <a:cubicBezTo>
                    <a:pt x="95631" y="94298"/>
                    <a:pt x="26289" y="216313"/>
                    <a:pt x="7144" y="354425"/>
                  </a:cubicBezTo>
                  <a:close/>
                </a:path>
              </a:pathLst>
            </a:custGeom>
            <a:solidFill>
              <a:schemeClr val="bg1">
                <a:alpha val="75000"/>
              </a:scheme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A4BF761D-B0D6-46FD-9B0F-5BC45C662A09}"/>
                </a:ext>
              </a:extLst>
            </p:cNvPr>
            <p:cNvSpPr/>
            <p:nvPr/>
          </p:nvSpPr>
          <p:spPr>
            <a:xfrm>
              <a:off x="7058943" y="1447411"/>
              <a:ext cx="523875" cy="285750"/>
            </a:xfrm>
            <a:custGeom>
              <a:avLst/>
              <a:gdLst>
                <a:gd name="connsiteX0" fmla="*/ 230219 w 523875"/>
                <a:gd name="connsiteY0" fmla="*/ 7144 h 285750"/>
                <a:gd name="connsiteX1" fmla="*/ 7144 w 523875"/>
                <a:gd name="connsiteY1" fmla="*/ 53245 h 285750"/>
                <a:gd name="connsiteX2" fmla="*/ 123158 w 523875"/>
                <a:gd name="connsiteY2" fmla="*/ 246126 h 285750"/>
                <a:gd name="connsiteX3" fmla="*/ 222504 w 523875"/>
                <a:gd name="connsiteY3" fmla="*/ 231553 h 285750"/>
                <a:gd name="connsiteX4" fmla="*/ 403860 w 523875"/>
                <a:gd name="connsiteY4" fmla="*/ 283083 h 285750"/>
                <a:gd name="connsiteX5" fmla="*/ 525589 w 523875"/>
                <a:gd name="connsiteY5" fmla="*/ 91059 h 285750"/>
                <a:gd name="connsiteX6" fmla="*/ 230219 w 523875"/>
                <a:gd name="connsiteY6" fmla="*/ 71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285750">
                  <a:moveTo>
                    <a:pt x="230219" y="7144"/>
                  </a:moveTo>
                  <a:cubicBezTo>
                    <a:pt x="150971" y="7144"/>
                    <a:pt x="75533" y="23622"/>
                    <a:pt x="7144" y="53245"/>
                  </a:cubicBezTo>
                  <a:lnTo>
                    <a:pt x="123158" y="246126"/>
                  </a:lnTo>
                  <a:cubicBezTo>
                    <a:pt x="154686" y="236696"/>
                    <a:pt x="188024" y="231553"/>
                    <a:pt x="222504" y="231553"/>
                  </a:cubicBezTo>
                  <a:cubicBezTo>
                    <a:pt x="288988" y="231553"/>
                    <a:pt x="351092" y="250412"/>
                    <a:pt x="403860" y="283083"/>
                  </a:cubicBezTo>
                  <a:lnTo>
                    <a:pt x="525589" y="91059"/>
                  </a:lnTo>
                  <a:cubicBezTo>
                    <a:pt x="439769" y="37909"/>
                    <a:pt x="338518" y="7144"/>
                    <a:pt x="230219" y="7144"/>
                  </a:cubicBezTo>
                  <a:close/>
                </a:path>
              </a:pathLst>
            </a:custGeom>
            <a:solidFill>
              <a:schemeClr val="bg1">
                <a:alpha val="75000"/>
              </a:scheme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E7FD2631-FCE5-483C-A38D-939A394BCD8F}"/>
                </a:ext>
              </a:extLst>
            </p:cNvPr>
            <p:cNvSpPr/>
            <p:nvPr/>
          </p:nvSpPr>
          <p:spPr>
            <a:xfrm>
              <a:off x="5975474" y="1843175"/>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36E2B221-9073-411A-912F-13D621C79921}"/>
                </a:ext>
              </a:extLst>
            </p:cNvPr>
            <p:cNvSpPr/>
            <p:nvPr/>
          </p:nvSpPr>
          <p:spPr>
            <a:xfrm>
              <a:off x="6538592" y="910582"/>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B19DC0F-AE15-4DD0-8EBF-6DFCE8550C99}"/>
                </a:ext>
              </a:extLst>
            </p:cNvPr>
            <p:cNvSpPr/>
            <p:nvPr/>
          </p:nvSpPr>
          <p:spPr>
            <a:xfrm>
              <a:off x="7099710" y="1843175"/>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8AFE2F07-7B49-46A4-BD00-48A08BC4D9DC}"/>
              </a:ext>
            </a:extLst>
          </p:cNvPr>
          <p:cNvGrpSpPr/>
          <p:nvPr/>
        </p:nvGrpSpPr>
        <p:grpSpPr>
          <a:xfrm>
            <a:off x="540317" y="4352163"/>
            <a:ext cx="334138" cy="383194"/>
            <a:chOff x="370114" y="4432708"/>
            <a:chExt cx="518423" cy="594535"/>
          </a:xfrm>
        </p:grpSpPr>
        <p:grpSp>
          <p:nvGrpSpPr>
            <p:cNvPr id="126" name="Group 125">
              <a:extLst>
                <a:ext uri="{FF2B5EF4-FFF2-40B4-BE49-F238E27FC236}">
                  <a16:creationId xmlns:a16="http://schemas.microsoft.com/office/drawing/2014/main" id="{4EAE3ED8-6D5D-42B1-BB6E-B72FB7C5A1E7}"/>
                </a:ext>
              </a:extLst>
            </p:cNvPr>
            <p:cNvGrpSpPr/>
            <p:nvPr/>
          </p:nvGrpSpPr>
          <p:grpSpPr>
            <a:xfrm>
              <a:off x="370114" y="4751026"/>
              <a:ext cx="215366" cy="276217"/>
              <a:chOff x="10700921" y="1821696"/>
              <a:chExt cx="1203382" cy="1543394"/>
            </a:xfrm>
          </p:grpSpPr>
          <p:sp>
            <p:nvSpPr>
              <p:cNvPr id="127" name="Freeform 233">
                <a:extLst>
                  <a:ext uri="{FF2B5EF4-FFF2-40B4-BE49-F238E27FC236}">
                    <a16:creationId xmlns:a16="http://schemas.microsoft.com/office/drawing/2014/main" id="{84FF2FB0-DB60-492A-BBB7-E872F583F15C}"/>
                  </a:ext>
                </a:extLst>
              </p:cNvPr>
              <p:cNvSpPr/>
              <p:nvPr/>
            </p:nvSpPr>
            <p:spPr bwMode="auto">
              <a:xfrm>
                <a:off x="10700921" y="1821696"/>
                <a:ext cx="1203382" cy="1543394"/>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8" name="Group 127">
                <a:extLst>
                  <a:ext uri="{FF2B5EF4-FFF2-40B4-BE49-F238E27FC236}">
                    <a16:creationId xmlns:a16="http://schemas.microsoft.com/office/drawing/2014/main" id="{5EDD94DF-CCD0-4C5F-96F5-645ACA16E0AD}"/>
                  </a:ext>
                </a:extLst>
              </p:cNvPr>
              <p:cNvGrpSpPr/>
              <p:nvPr/>
            </p:nvGrpSpPr>
            <p:grpSpPr>
              <a:xfrm>
                <a:off x="10970760" y="2407442"/>
                <a:ext cx="661986" cy="685798"/>
                <a:chOff x="10970759" y="2371811"/>
                <a:chExt cx="661987" cy="685800"/>
              </a:xfrm>
            </p:grpSpPr>
            <p:sp>
              <p:nvSpPr>
                <p:cNvPr id="129" name="Freeform 235">
                  <a:extLst>
                    <a:ext uri="{FF2B5EF4-FFF2-40B4-BE49-F238E27FC236}">
                      <a16:creationId xmlns:a16="http://schemas.microsoft.com/office/drawing/2014/main" id="{28B1E8C1-D03E-45A5-8213-1632D090F456}"/>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236">
                  <a:extLst>
                    <a:ext uri="{FF2B5EF4-FFF2-40B4-BE49-F238E27FC236}">
                      <a16:creationId xmlns:a16="http://schemas.microsoft.com/office/drawing/2014/main" id="{EE420561-E897-4EFE-8484-9FAFC384BE0C}"/>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6B5BA343-73DD-45D7-A377-F08C65717237}"/>
                </a:ext>
              </a:extLst>
            </p:cNvPr>
            <p:cNvGrpSpPr/>
            <p:nvPr/>
          </p:nvGrpSpPr>
          <p:grpSpPr>
            <a:xfrm>
              <a:off x="673171" y="4751025"/>
              <a:ext cx="215366" cy="276217"/>
              <a:chOff x="-107683" y="3961158"/>
              <a:chExt cx="215366" cy="276217"/>
            </a:xfrm>
          </p:grpSpPr>
          <p:sp>
            <p:nvSpPr>
              <p:cNvPr id="133" name="Freeform 233">
                <a:extLst>
                  <a:ext uri="{FF2B5EF4-FFF2-40B4-BE49-F238E27FC236}">
                    <a16:creationId xmlns:a16="http://schemas.microsoft.com/office/drawing/2014/main" id="{F1ACBFD6-956C-468E-B51B-78BF5D04C886}"/>
                  </a:ext>
                </a:extLst>
              </p:cNvPr>
              <p:cNvSpPr/>
              <p:nvPr/>
            </p:nvSpPr>
            <p:spPr bwMode="auto">
              <a:xfrm>
                <a:off x="-107683" y="3961158"/>
                <a:ext cx="215366" cy="276217"/>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1" name="Picture 130">
                <a:extLst>
                  <a:ext uri="{FF2B5EF4-FFF2-40B4-BE49-F238E27FC236}">
                    <a16:creationId xmlns:a16="http://schemas.microsoft.com/office/drawing/2014/main" id="{43F4A4F1-759E-4717-A7C2-A1E1E3546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61" y="4069331"/>
                <a:ext cx="155122" cy="103414"/>
              </a:xfrm>
              <a:prstGeom prst="rect">
                <a:avLst/>
              </a:prstGeom>
            </p:spPr>
          </p:pic>
        </p:grpSp>
        <p:sp>
          <p:nvSpPr>
            <p:cNvPr id="142" name="TextBox 141">
              <a:extLst>
                <a:ext uri="{FF2B5EF4-FFF2-40B4-BE49-F238E27FC236}">
                  <a16:creationId xmlns:a16="http://schemas.microsoft.com/office/drawing/2014/main" id="{A5FF027C-18B2-43D8-8F2C-C7DAE62BBD33}"/>
                </a:ext>
              </a:extLst>
            </p:cNvPr>
            <p:cNvSpPr txBox="1"/>
            <p:nvPr/>
          </p:nvSpPr>
          <p:spPr>
            <a:xfrm>
              <a:off x="525950" y="4432708"/>
              <a:ext cx="215366" cy="276218"/>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err="1">
                <a:ln>
                  <a:noFill/>
                </a:ln>
                <a:solidFill>
                  <a:srgbClr val="E6E6E6"/>
                </a:solidFill>
                <a:effectLst/>
                <a:uLnTx/>
                <a:uFillTx/>
                <a:latin typeface="Segoe UI Black" charset="0"/>
                <a:ea typeface="Segoe UI Black" charset="0"/>
                <a:cs typeface="Segoe UI Black" charset="0"/>
              </a:endParaRPr>
            </a:p>
          </p:txBody>
        </p:sp>
      </p:grpSp>
      <p:sp>
        <p:nvSpPr>
          <p:cNvPr id="53" name="Rectangle 52">
            <a:extLst>
              <a:ext uri="{FF2B5EF4-FFF2-40B4-BE49-F238E27FC236}">
                <a16:creationId xmlns:a16="http://schemas.microsoft.com/office/drawing/2014/main" id="{C02BF9D0-3D63-4590-BF83-D95EAA420598}"/>
              </a:ext>
            </a:extLst>
          </p:cNvPr>
          <p:cNvSpPr/>
          <p:nvPr/>
        </p:nvSpPr>
        <p:spPr bwMode="auto">
          <a:xfrm>
            <a:off x="441096" y="4204587"/>
            <a:ext cx="3513763" cy="1034237"/>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AB88391-E583-43D9-A87B-9A1C4BFA86F4}"/>
              </a:ext>
            </a:extLst>
          </p:cNvPr>
          <p:cNvSpPr/>
          <p:nvPr/>
        </p:nvSpPr>
        <p:spPr bwMode="auto">
          <a:xfrm>
            <a:off x="441096" y="2018142"/>
            <a:ext cx="3513763" cy="911571"/>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3172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par>
                                <p:cTn id="11" presetID="22" presetClass="entr" presetSubtype="2"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wipe(right)">
                                      <p:cBhvr>
                                        <p:cTn id="13" dur="500"/>
                                        <p:tgtEl>
                                          <p:spTgt spid="95"/>
                                        </p:tgtEl>
                                      </p:cBhvr>
                                    </p:animEffect>
                                  </p:childTnLst>
                                </p:cTn>
                              </p:par>
                              <p:par>
                                <p:cTn id="14" presetID="22" presetClass="entr" presetSubtype="8"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par>
                                <p:cTn id="17" presetID="22" presetClass="entr" presetSubtype="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4"/>
                                        </p:tgtEl>
                                        <p:attrNameLst>
                                          <p:attrName>style.visibility</p:attrName>
                                        </p:attrNameLst>
                                      </p:cBhvr>
                                      <p:to>
                                        <p:strVal val="visible"/>
                                      </p:to>
                                    </p:set>
                                    <p:animEffect transition="in" filter="fade">
                                      <p:cBhvr>
                                        <p:cTn id="29" dur="500"/>
                                        <p:tgtEl>
                                          <p:spTgt spid="1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0"/>
                                        </p:tgtEl>
                                        <p:attrNameLst>
                                          <p:attrName>style.visibility</p:attrName>
                                        </p:attrNameLst>
                                      </p:cBhvr>
                                      <p:to>
                                        <p:strVal val="visible"/>
                                      </p:to>
                                    </p:set>
                                    <p:animEffect transition="in" filter="fade">
                                      <p:cBhvr>
                                        <p:cTn id="32" dur="500"/>
                                        <p:tgtEl>
                                          <p:spTgt spid="18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5">
                                            <p:txEl>
                                              <p:pRg st="0" end="0"/>
                                            </p:txEl>
                                          </p:spTgt>
                                        </p:tgtEl>
                                        <p:attrNameLst>
                                          <p:attrName>style.visibility</p:attrName>
                                        </p:attrNameLst>
                                      </p:cBhvr>
                                      <p:to>
                                        <p:strVal val="visible"/>
                                      </p:to>
                                    </p:set>
                                    <p:animEffect transition="in" filter="fade">
                                      <p:cBhvr>
                                        <p:cTn id="35" dur="500"/>
                                        <p:tgtEl>
                                          <p:spTgt spid="185">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5">
                                            <p:txEl>
                                              <p:pRg st="1" end="1"/>
                                            </p:txEl>
                                          </p:spTgt>
                                        </p:tgtEl>
                                        <p:attrNameLst>
                                          <p:attrName>style.visibility</p:attrName>
                                        </p:attrNameLst>
                                      </p:cBhvr>
                                      <p:to>
                                        <p:strVal val="visible"/>
                                      </p:to>
                                    </p:set>
                                    <p:animEffect transition="in" filter="fade">
                                      <p:cBhvr>
                                        <p:cTn id="38" dur="500"/>
                                        <p:tgtEl>
                                          <p:spTgt spid="185">
                                            <p:txEl>
                                              <p:pRg st="1" end="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6">
                                            <p:txEl>
                                              <p:pRg st="0" end="0"/>
                                            </p:txEl>
                                          </p:spTgt>
                                        </p:tgtEl>
                                        <p:attrNameLst>
                                          <p:attrName>style.visibility</p:attrName>
                                        </p:attrNameLst>
                                      </p:cBhvr>
                                      <p:to>
                                        <p:strVal val="visible"/>
                                      </p:to>
                                    </p:set>
                                    <p:animEffect transition="in" filter="fade">
                                      <p:cBhvr>
                                        <p:cTn id="41" dur="500"/>
                                        <p:tgtEl>
                                          <p:spTgt spid="186">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6">
                                            <p:txEl>
                                              <p:pRg st="1" end="1"/>
                                            </p:txEl>
                                          </p:spTgt>
                                        </p:tgtEl>
                                        <p:attrNameLst>
                                          <p:attrName>style.visibility</p:attrName>
                                        </p:attrNameLst>
                                      </p:cBhvr>
                                      <p:to>
                                        <p:strVal val="visible"/>
                                      </p:to>
                                    </p:set>
                                    <p:animEffect transition="in" filter="fade">
                                      <p:cBhvr>
                                        <p:cTn id="44" dur="500"/>
                                        <p:tgtEl>
                                          <p:spTgt spid="186">
                                            <p:txEl>
                                              <p:pRg st="1" end="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2">
                                            <p:txEl>
                                              <p:pRg st="0" end="0"/>
                                            </p:txEl>
                                          </p:spTgt>
                                        </p:tgtEl>
                                        <p:attrNameLst>
                                          <p:attrName>style.visibility</p:attrName>
                                        </p:attrNameLst>
                                      </p:cBhvr>
                                      <p:to>
                                        <p:strVal val="visible"/>
                                      </p:to>
                                    </p:set>
                                    <p:animEffect transition="in" filter="fade">
                                      <p:cBhvr>
                                        <p:cTn id="47" dur="500"/>
                                        <p:tgtEl>
                                          <p:spTgt spid="122">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2">
                                            <p:txEl>
                                              <p:pRg st="1" end="1"/>
                                            </p:txEl>
                                          </p:spTgt>
                                        </p:tgtEl>
                                        <p:attrNameLst>
                                          <p:attrName>style.visibility</p:attrName>
                                        </p:attrNameLst>
                                      </p:cBhvr>
                                      <p:to>
                                        <p:strVal val="visible"/>
                                      </p:to>
                                    </p:set>
                                    <p:animEffect transition="in" filter="fade">
                                      <p:cBhvr>
                                        <p:cTn id="50" dur="500"/>
                                        <p:tgtEl>
                                          <p:spTgt spid="122">
                                            <p:txEl>
                                              <p:pRg st="1" end="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9"/>
                                        </p:tgtEl>
                                        <p:attrNameLst>
                                          <p:attrName>style.visibility</p:attrName>
                                        </p:attrNameLst>
                                      </p:cBhvr>
                                      <p:to>
                                        <p:strVal val="visible"/>
                                      </p:to>
                                    </p:set>
                                    <p:animEffect transition="in" filter="fade">
                                      <p:cBhvr>
                                        <p:cTn id="53" dur="500"/>
                                        <p:tgtEl>
                                          <p:spTgt spid="99"/>
                                        </p:tgtEl>
                                      </p:cBhvr>
                                    </p:animEffect>
                                  </p:childTnLst>
                                </p:cTn>
                              </p:par>
                              <p:par>
                                <p:cTn id="54" presetID="10" presetClass="entr" presetSubtype="0" fill="hold"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8"/>
                                        </p:tgtEl>
                                        <p:attrNameLst>
                                          <p:attrName>style.visibility</p:attrName>
                                        </p:attrNameLst>
                                      </p:cBhvr>
                                      <p:to>
                                        <p:strVal val="visible"/>
                                      </p:to>
                                    </p:set>
                                    <p:animEffect transition="in" filter="fade">
                                      <p:cBhvr>
                                        <p:cTn id="59" dur="500"/>
                                        <p:tgtEl>
                                          <p:spTgt spid="17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7">
                                            <p:txEl>
                                              <p:pRg st="0" end="0"/>
                                            </p:txEl>
                                          </p:spTgt>
                                        </p:tgtEl>
                                        <p:attrNameLst>
                                          <p:attrName>style.visibility</p:attrName>
                                        </p:attrNameLst>
                                      </p:cBhvr>
                                      <p:to>
                                        <p:strVal val="visible"/>
                                      </p:to>
                                    </p:set>
                                    <p:animEffect transition="in" filter="fade">
                                      <p:cBhvr>
                                        <p:cTn id="62" dur="500"/>
                                        <p:tgtEl>
                                          <p:spTgt spid="187">
                                            <p:txEl>
                                              <p:pRg st="0" end="0"/>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7">
                                            <p:txEl>
                                              <p:pRg st="1" end="1"/>
                                            </p:txEl>
                                          </p:spTgt>
                                        </p:tgtEl>
                                        <p:attrNameLst>
                                          <p:attrName>style.visibility</p:attrName>
                                        </p:attrNameLst>
                                      </p:cBhvr>
                                      <p:to>
                                        <p:strVal val="visible"/>
                                      </p:to>
                                    </p:set>
                                    <p:animEffect transition="in" filter="fade">
                                      <p:cBhvr>
                                        <p:cTn id="65" dur="500"/>
                                        <p:tgtEl>
                                          <p:spTgt spid="187">
                                            <p:txEl>
                                              <p:pRg st="1" end="1"/>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83"/>
                                        </p:tgtEl>
                                        <p:attrNameLst>
                                          <p:attrName>style.visibility</p:attrName>
                                        </p:attrNameLst>
                                      </p:cBhvr>
                                      <p:to>
                                        <p:strVal val="visible"/>
                                      </p:to>
                                    </p:set>
                                    <p:animEffect transition="in" filter="fade">
                                      <p:cBhvr>
                                        <p:cTn id="68" dur="500"/>
                                        <p:tgtEl>
                                          <p:spTgt spid="18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8">
                                            <p:txEl>
                                              <p:pRg st="0" end="0"/>
                                            </p:txEl>
                                          </p:spTgt>
                                        </p:tgtEl>
                                        <p:attrNameLst>
                                          <p:attrName>style.visibility</p:attrName>
                                        </p:attrNameLst>
                                      </p:cBhvr>
                                      <p:to>
                                        <p:strVal val="visible"/>
                                      </p:to>
                                    </p:set>
                                    <p:animEffect transition="in" filter="fade">
                                      <p:cBhvr>
                                        <p:cTn id="71" dur="500"/>
                                        <p:tgtEl>
                                          <p:spTgt spid="188">
                                            <p:txEl>
                                              <p:pRg st="0" end="0"/>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8">
                                            <p:txEl>
                                              <p:pRg st="1" end="1"/>
                                            </p:txEl>
                                          </p:spTgt>
                                        </p:tgtEl>
                                        <p:attrNameLst>
                                          <p:attrName>style.visibility</p:attrName>
                                        </p:attrNameLst>
                                      </p:cBhvr>
                                      <p:to>
                                        <p:strVal val="visible"/>
                                      </p:to>
                                    </p:set>
                                    <p:animEffect transition="in" filter="fade">
                                      <p:cBhvr>
                                        <p:cTn id="74" dur="500"/>
                                        <p:tgtEl>
                                          <p:spTgt spid="188">
                                            <p:txEl>
                                              <p:pRg st="1" end="1"/>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txEl>
                                              <p:pRg st="0" end="0"/>
                                            </p:txEl>
                                          </p:spTgt>
                                        </p:tgtEl>
                                        <p:attrNameLst>
                                          <p:attrName>style.visibility</p:attrName>
                                        </p:attrNameLst>
                                      </p:cBhvr>
                                      <p:to>
                                        <p:strVal val="visible"/>
                                      </p:to>
                                    </p:set>
                                    <p:animEffect transition="in" filter="fade">
                                      <p:cBhvr>
                                        <p:cTn id="77" dur="500"/>
                                        <p:tgtEl>
                                          <p:spTgt spid="5">
                                            <p:txEl>
                                              <p:pRg st="0" end="0"/>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
                                            <p:txEl>
                                              <p:pRg st="1" end="1"/>
                                            </p:txEl>
                                          </p:spTgt>
                                        </p:tgtEl>
                                        <p:attrNameLst>
                                          <p:attrName>style.visibility</p:attrName>
                                        </p:attrNameLst>
                                      </p:cBhvr>
                                      <p:to>
                                        <p:strVal val="visible"/>
                                      </p:to>
                                    </p:set>
                                    <p:animEffect transition="in" filter="fade">
                                      <p:cBhvr>
                                        <p:cTn id="80" dur="500"/>
                                        <p:tgtEl>
                                          <p:spTgt spid="5">
                                            <p:txEl>
                                              <p:pRg st="1" end="1"/>
                                            </p:tx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0">
                                            <p:txEl>
                                              <p:pRg st="0" end="0"/>
                                            </p:txEl>
                                          </p:spTgt>
                                        </p:tgtEl>
                                        <p:attrNameLst>
                                          <p:attrName>style.visibility</p:attrName>
                                        </p:attrNameLst>
                                      </p:cBhvr>
                                      <p:to>
                                        <p:strVal val="visible"/>
                                      </p:to>
                                    </p:set>
                                    <p:animEffect transition="in" filter="fade">
                                      <p:cBhvr>
                                        <p:cTn id="83" dur="500"/>
                                        <p:tgtEl>
                                          <p:spTgt spid="10">
                                            <p:txEl>
                                              <p:pRg st="0" end="0"/>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0">
                                            <p:txEl>
                                              <p:pRg st="1" end="1"/>
                                            </p:txEl>
                                          </p:spTgt>
                                        </p:tgtEl>
                                        <p:attrNameLst>
                                          <p:attrName>style.visibility</p:attrName>
                                        </p:attrNameLst>
                                      </p:cBhvr>
                                      <p:to>
                                        <p:strVal val="visible"/>
                                      </p:to>
                                    </p:set>
                                    <p:animEffect transition="in" filter="fade">
                                      <p:cBhvr>
                                        <p:cTn id="86" dur="500"/>
                                        <p:tgtEl>
                                          <p:spTgt spid="10">
                                            <p:txEl>
                                              <p:pRg st="1" end="1"/>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100"/>
                                        </p:tgtEl>
                                        <p:attrNameLst>
                                          <p:attrName>style.visibility</p:attrName>
                                        </p:attrNameLst>
                                      </p:cBhvr>
                                      <p:to>
                                        <p:strVal val="visible"/>
                                      </p:to>
                                    </p:set>
                                    <p:animEffect transition="in" filter="fade">
                                      <p:cBhvr>
                                        <p:cTn id="89" dur="500"/>
                                        <p:tgtEl>
                                          <p:spTgt spid="100"/>
                                        </p:tgtEl>
                                      </p:cBhvr>
                                    </p:animEffect>
                                  </p:childTnLst>
                                </p:cTn>
                              </p:par>
                              <p:par>
                                <p:cTn id="90" presetID="10" presetClass="entr" presetSubtype="0" fill="hold" nodeType="withEffect">
                                  <p:stCondLst>
                                    <p:cond delay="0"/>
                                  </p:stCondLst>
                                  <p:childTnLst>
                                    <p:set>
                                      <p:cBhvr>
                                        <p:cTn id="91" dur="1" fill="hold">
                                          <p:stCondLst>
                                            <p:cond delay="0"/>
                                          </p:stCondLst>
                                        </p:cTn>
                                        <p:tgtEl>
                                          <p:spTgt spid="111"/>
                                        </p:tgtEl>
                                        <p:attrNameLst>
                                          <p:attrName>style.visibility</p:attrName>
                                        </p:attrNameLst>
                                      </p:cBhvr>
                                      <p:to>
                                        <p:strVal val="visible"/>
                                      </p:to>
                                    </p:set>
                                    <p:animEffect transition="in" filter="fade">
                                      <p:cBhvr>
                                        <p:cTn id="92" dur="500"/>
                                        <p:tgtEl>
                                          <p:spTgt spid="11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54"/>
                                        </p:tgtEl>
                                        <p:attrNameLst>
                                          <p:attrName>style.visibility</p:attrName>
                                        </p:attrNameLst>
                                      </p:cBhvr>
                                      <p:to>
                                        <p:strVal val="visible"/>
                                      </p:to>
                                    </p:set>
                                    <p:animEffect transition="in" filter="wipe(up)">
                                      <p:cBhvr>
                                        <p:cTn id="97" dur="500"/>
                                        <p:tgtEl>
                                          <p:spTgt spid="54"/>
                                        </p:tgtEl>
                                      </p:cBhvr>
                                    </p:animEffect>
                                  </p:childTnLst>
                                </p:cTn>
                              </p:par>
                            </p:childTnLst>
                          </p:cTn>
                        </p:par>
                        <p:par>
                          <p:cTn id="98" fill="hold">
                            <p:stCondLst>
                              <p:cond delay="500"/>
                            </p:stCondLst>
                            <p:childTnLst>
                              <p:par>
                                <p:cTn id="99" presetID="22" presetClass="entr" presetSubtype="1" fill="hold" grpId="0" nodeType="after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wipe(up)">
                                      <p:cBhvr>
                                        <p:cTn id="10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83" grpId="0"/>
      <p:bldP spid="134" grpId="0"/>
      <p:bldP spid="180" grpId="0" animBg="1"/>
      <p:bldP spid="185" grpId="0" uiExpand="1" build="p"/>
      <p:bldP spid="178" grpId="0" animBg="1"/>
      <p:bldP spid="187" grpId="0" uiExpand="1" build="p"/>
      <p:bldP spid="183" grpId="0" animBg="1"/>
      <p:bldP spid="188" grpId="0" uiExpand="1" build="p"/>
      <p:bldP spid="186" grpId="0" uiExpand="1" build="p"/>
      <p:bldP spid="122" grpId="0" uiExpand="1" build="p"/>
      <p:bldP spid="5" grpId="0" uiExpand="1" build="p"/>
      <p:bldP spid="10" grpId="0" uiExpand="1" build="p"/>
      <p:bldP spid="90" grpId="0" animBg="1"/>
      <p:bldP spid="99" grpId="0" animBg="1"/>
      <p:bldP spid="53" grpId="0" animBg="1"/>
      <p:bldP spid="5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xfrm>
            <a:off x="588263" y="457200"/>
            <a:ext cx="11018520" cy="553998"/>
          </a:xfrm>
        </p:spPr>
        <p:txBody>
          <a:bodyPr/>
          <a:lstStyle/>
          <a:p>
            <a:r>
              <a:rPr lang="en-US"/>
              <a:t>Azure SQL Database</a:t>
            </a:r>
            <a:endParaRPr lang="en-US" sz="1800"/>
          </a:p>
        </p:txBody>
      </p:sp>
      <p:sp>
        <p:nvSpPr>
          <p:cNvPr id="3" name="Rectangle 2">
            <a:extLst>
              <a:ext uri="{FF2B5EF4-FFF2-40B4-BE49-F238E27FC236}">
                <a16:creationId xmlns:a16="http://schemas.microsoft.com/office/drawing/2014/main" id="{A1CB67CF-38A4-4E20-9C2C-B29E83FFAF2D}"/>
              </a:ext>
            </a:extLst>
          </p:cNvPr>
          <p:cNvSpPr/>
          <p:nvPr/>
        </p:nvSpPr>
        <p:spPr>
          <a:xfrm>
            <a:off x="588261" y="1857943"/>
            <a:ext cx="1799439"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Seamless and compatible</a:t>
            </a:r>
          </a:p>
        </p:txBody>
      </p:sp>
      <p:grpSp>
        <p:nvGrpSpPr>
          <p:cNvPr id="17" name="Group 16">
            <a:extLst>
              <a:ext uri="{FF2B5EF4-FFF2-40B4-BE49-F238E27FC236}">
                <a16:creationId xmlns:a16="http://schemas.microsoft.com/office/drawing/2014/main" id="{89E983B8-AF99-47F2-BAEE-696EF6F347F6}"/>
              </a:ext>
            </a:extLst>
          </p:cNvPr>
          <p:cNvGrpSpPr/>
          <p:nvPr/>
        </p:nvGrpSpPr>
        <p:grpSpPr>
          <a:xfrm>
            <a:off x="989277" y="3137998"/>
            <a:ext cx="957003" cy="966784"/>
            <a:chOff x="989277" y="3291886"/>
            <a:chExt cx="957003" cy="966784"/>
          </a:xfrm>
        </p:grpSpPr>
        <p:sp>
          <p:nvSpPr>
            <p:cNvPr id="5" name="Freeform 5">
              <a:extLst>
                <a:ext uri="{FF2B5EF4-FFF2-40B4-BE49-F238E27FC236}">
                  <a16:creationId xmlns:a16="http://schemas.microsoft.com/office/drawing/2014/main" id="{5868BF74-4622-435F-A18A-623EF99DE0BF}"/>
                </a:ext>
              </a:extLst>
            </p:cNvPr>
            <p:cNvSpPr>
              <a:spLocks/>
            </p:cNvSpPr>
            <p:nvPr/>
          </p:nvSpPr>
          <p:spPr bwMode="auto">
            <a:xfrm>
              <a:off x="1043759" y="3352917"/>
              <a:ext cx="505038" cy="513552"/>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38100" cap="flat">
              <a:solidFill>
                <a:schemeClr val="accent1"/>
              </a:solidFill>
              <a:prstDash val="solid"/>
              <a:miter lim="800000"/>
              <a:headEnd type="none" w="lg" len="med"/>
              <a:tailEnd type="triangle" w="lg"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Freeform 6">
              <a:extLst>
                <a:ext uri="{FF2B5EF4-FFF2-40B4-BE49-F238E27FC236}">
                  <a16:creationId xmlns:a16="http://schemas.microsoft.com/office/drawing/2014/main" id="{C287A137-0505-43DA-B188-00CD5CFA3D36}"/>
                </a:ext>
              </a:extLst>
            </p:cNvPr>
            <p:cNvSpPr>
              <a:spLocks/>
            </p:cNvSpPr>
            <p:nvPr/>
          </p:nvSpPr>
          <p:spPr bwMode="auto">
            <a:xfrm>
              <a:off x="1367211" y="3744466"/>
              <a:ext cx="573134" cy="502202"/>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38100" cap="flat">
              <a:solidFill>
                <a:schemeClr val="accent1"/>
              </a:solidFill>
              <a:prstDash val="solid"/>
              <a:miter lim="800000"/>
              <a:headEnd type="triangle" w="lg" len="med"/>
              <a:tailEnd type="none" w="lg"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Oval 10">
              <a:extLst>
                <a:ext uri="{FF2B5EF4-FFF2-40B4-BE49-F238E27FC236}">
                  <a16:creationId xmlns:a16="http://schemas.microsoft.com/office/drawing/2014/main" id="{108D8AF1-5F69-43A8-9BBA-0FB61EEEEFBD}"/>
                </a:ext>
              </a:extLst>
            </p:cNvPr>
            <p:cNvSpPr>
              <a:spLocks noChangeArrowheads="1"/>
            </p:cNvSpPr>
            <p:nvPr/>
          </p:nvSpPr>
          <p:spPr bwMode="auto">
            <a:xfrm>
              <a:off x="989277" y="3982034"/>
              <a:ext cx="279677" cy="276636"/>
            </a:xfrm>
            <a:prstGeom prst="ellipse">
              <a:avLst/>
            </a:prstGeom>
            <a:solidFill>
              <a:schemeClr val="accent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63B2732B-A443-4342-85FB-C10EE150325B}"/>
                </a:ext>
              </a:extLst>
            </p:cNvPr>
            <p:cNvSpPr/>
            <p:nvPr/>
          </p:nvSpPr>
          <p:spPr bwMode="auto">
            <a:xfrm>
              <a:off x="1672052" y="3291886"/>
              <a:ext cx="274228" cy="274228"/>
            </a:xfrm>
            <a:prstGeom prst="rect">
              <a:avLst/>
            </a:prstGeom>
            <a:solidFill>
              <a:schemeClr val="accent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Segoe UI"/>
                <a:ea typeface="+mn-ea"/>
                <a:cs typeface="+mn-cs"/>
              </a:endParaRPr>
            </a:p>
          </p:txBody>
        </p:sp>
      </p:grpSp>
      <p:sp>
        <p:nvSpPr>
          <p:cNvPr id="13" name="Rectangle 12">
            <a:extLst>
              <a:ext uri="{FF2B5EF4-FFF2-40B4-BE49-F238E27FC236}">
                <a16:creationId xmlns:a16="http://schemas.microsoft.com/office/drawing/2014/main" id="{09F84B3F-C680-4EB2-9E6F-914166335A9B}"/>
              </a:ext>
            </a:extLst>
          </p:cNvPr>
          <p:cNvSpPr/>
          <p:nvPr/>
        </p:nvSpPr>
        <p:spPr>
          <a:xfrm>
            <a:off x="2893032" y="1981053"/>
            <a:ext cx="1799439"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Competitive TCO</a:t>
            </a:r>
          </a:p>
        </p:txBody>
      </p:sp>
      <p:sp>
        <p:nvSpPr>
          <p:cNvPr id="26" name="Rectangle 25">
            <a:extLst>
              <a:ext uri="{FF2B5EF4-FFF2-40B4-BE49-F238E27FC236}">
                <a16:creationId xmlns:a16="http://schemas.microsoft.com/office/drawing/2014/main" id="{8CE8AC68-A1DB-44B8-B986-BB23A36A9BFE}"/>
              </a:ext>
            </a:extLst>
          </p:cNvPr>
          <p:cNvSpPr/>
          <p:nvPr/>
        </p:nvSpPr>
        <p:spPr>
          <a:xfrm>
            <a:off x="9807344" y="1857943"/>
            <a:ext cx="1799439"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Built-in intelligence</a:t>
            </a:r>
          </a:p>
        </p:txBody>
      </p:sp>
      <p:sp>
        <p:nvSpPr>
          <p:cNvPr id="44" name="Rectangle 43">
            <a:extLst>
              <a:ext uri="{FF2B5EF4-FFF2-40B4-BE49-F238E27FC236}">
                <a16:creationId xmlns:a16="http://schemas.microsoft.com/office/drawing/2014/main" id="{87A0C22F-5B9F-439D-9DA4-CCBE7F38F99E}"/>
              </a:ext>
            </a:extLst>
          </p:cNvPr>
          <p:cNvSpPr/>
          <p:nvPr/>
        </p:nvSpPr>
        <p:spPr>
          <a:xfrm>
            <a:off x="5197803" y="1734832"/>
            <a:ext cx="1799440" cy="1323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Breakthrough productivity &amp; performance </a:t>
            </a:r>
          </a:p>
        </p:txBody>
      </p:sp>
      <p:sp>
        <p:nvSpPr>
          <p:cNvPr id="45" name="Rectangle 44">
            <a:extLst>
              <a:ext uri="{FF2B5EF4-FFF2-40B4-BE49-F238E27FC236}">
                <a16:creationId xmlns:a16="http://schemas.microsoft.com/office/drawing/2014/main" id="{DEAC823D-982B-48F3-83FE-280DD1545C0B}"/>
              </a:ext>
            </a:extLst>
          </p:cNvPr>
          <p:cNvSpPr/>
          <p:nvPr/>
        </p:nvSpPr>
        <p:spPr>
          <a:xfrm>
            <a:off x="7502575" y="1857943"/>
            <a:ext cx="1799440"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Industry-leading security </a:t>
            </a:r>
          </a:p>
        </p:txBody>
      </p:sp>
      <p:grpSp>
        <p:nvGrpSpPr>
          <p:cNvPr id="51" name="Group 50">
            <a:extLst>
              <a:ext uri="{FF2B5EF4-FFF2-40B4-BE49-F238E27FC236}">
                <a16:creationId xmlns:a16="http://schemas.microsoft.com/office/drawing/2014/main" id="{8B64F3E0-422E-4860-B35D-C75C2BDC45DC}"/>
              </a:ext>
            </a:extLst>
          </p:cNvPr>
          <p:cNvGrpSpPr/>
          <p:nvPr/>
        </p:nvGrpSpPr>
        <p:grpSpPr>
          <a:xfrm>
            <a:off x="10076654" y="3104758"/>
            <a:ext cx="1260818" cy="1074030"/>
            <a:chOff x="8659722" y="4264035"/>
            <a:chExt cx="771525" cy="657225"/>
          </a:xfrm>
          <a:solidFill>
            <a:schemeClr val="accent2"/>
          </a:solidFill>
        </p:grpSpPr>
        <p:sp>
          <p:nvSpPr>
            <p:cNvPr id="52" name="Freeform: Shape 51">
              <a:extLst>
                <a:ext uri="{FF2B5EF4-FFF2-40B4-BE49-F238E27FC236}">
                  <a16:creationId xmlns:a16="http://schemas.microsoft.com/office/drawing/2014/main" id="{5BA5668F-FAC5-4ABA-B505-AACB2031ED80}"/>
                </a:ext>
              </a:extLst>
            </p:cNvPr>
            <p:cNvSpPr/>
            <p:nvPr/>
          </p:nvSpPr>
          <p:spPr bwMode="auto">
            <a:xfrm>
              <a:off x="8727621" y="4313464"/>
              <a:ext cx="650422" cy="605074"/>
            </a:xfrm>
            <a:custGeom>
              <a:avLst/>
              <a:gdLst>
                <a:gd name="connsiteX0" fmla="*/ 397329 w 650422"/>
                <a:gd name="connsiteY0" fmla="*/ 0 h 605074"/>
                <a:gd name="connsiteX1" fmla="*/ 541565 w 650422"/>
                <a:gd name="connsiteY1" fmla="*/ 43543 h 605074"/>
                <a:gd name="connsiteX2" fmla="*/ 579665 w 650422"/>
                <a:gd name="connsiteY2" fmla="*/ 100693 h 605074"/>
                <a:gd name="connsiteX3" fmla="*/ 636815 w 650422"/>
                <a:gd name="connsiteY3" fmla="*/ 125185 h 605074"/>
                <a:gd name="connsiteX4" fmla="*/ 650422 w 650422"/>
                <a:gd name="connsiteY4" fmla="*/ 299357 h 605074"/>
                <a:gd name="connsiteX5" fmla="*/ 606879 w 650422"/>
                <a:gd name="connsiteY5" fmla="*/ 424543 h 605074"/>
                <a:gd name="connsiteX6" fmla="*/ 476250 w 650422"/>
                <a:gd name="connsiteY6" fmla="*/ 453822 h 605074"/>
                <a:gd name="connsiteX7" fmla="*/ 476250 w 650422"/>
                <a:gd name="connsiteY7" fmla="*/ 605074 h 605074"/>
                <a:gd name="connsiteX8" fmla="*/ 367393 w 650422"/>
                <a:gd name="connsiteY8" fmla="*/ 605074 h 605074"/>
                <a:gd name="connsiteX9" fmla="*/ 367393 w 650422"/>
                <a:gd name="connsiteY9" fmla="*/ 433300 h 605074"/>
                <a:gd name="connsiteX10" fmla="*/ 234043 w 650422"/>
                <a:gd name="connsiteY10" fmla="*/ 304800 h 605074"/>
                <a:gd name="connsiteX11" fmla="*/ 70758 w 650422"/>
                <a:gd name="connsiteY11" fmla="*/ 342900 h 605074"/>
                <a:gd name="connsiteX12" fmla="*/ 0 w 650422"/>
                <a:gd name="connsiteY12" fmla="*/ 310243 h 605074"/>
                <a:gd name="connsiteX13" fmla="*/ 29936 w 650422"/>
                <a:gd name="connsiteY13" fmla="*/ 125185 h 605074"/>
                <a:gd name="connsiteX14" fmla="*/ 228600 w 650422"/>
                <a:gd name="connsiteY14" fmla="*/ 8164 h 60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0422" h="605074">
                  <a:moveTo>
                    <a:pt x="397329" y="0"/>
                  </a:moveTo>
                  <a:lnTo>
                    <a:pt x="541565" y="43543"/>
                  </a:lnTo>
                  <a:lnTo>
                    <a:pt x="579665" y="100693"/>
                  </a:lnTo>
                  <a:lnTo>
                    <a:pt x="636815" y="125185"/>
                  </a:lnTo>
                  <a:lnTo>
                    <a:pt x="650422" y="299357"/>
                  </a:lnTo>
                  <a:lnTo>
                    <a:pt x="606879" y="424543"/>
                  </a:lnTo>
                  <a:lnTo>
                    <a:pt x="476250" y="453822"/>
                  </a:lnTo>
                  <a:lnTo>
                    <a:pt x="476250" y="605074"/>
                  </a:lnTo>
                  <a:lnTo>
                    <a:pt x="367393" y="605074"/>
                  </a:lnTo>
                  <a:lnTo>
                    <a:pt x="367393" y="433300"/>
                  </a:lnTo>
                  <a:lnTo>
                    <a:pt x="234043" y="304800"/>
                  </a:lnTo>
                  <a:lnTo>
                    <a:pt x="70758" y="342900"/>
                  </a:lnTo>
                  <a:lnTo>
                    <a:pt x="0" y="310243"/>
                  </a:lnTo>
                  <a:lnTo>
                    <a:pt x="29936" y="125185"/>
                  </a:lnTo>
                  <a:lnTo>
                    <a:pt x="228600" y="816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Graphic 3" descr="Brain">
              <a:extLst>
                <a:ext uri="{FF2B5EF4-FFF2-40B4-BE49-F238E27FC236}">
                  <a16:creationId xmlns:a16="http://schemas.microsoft.com/office/drawing/2014/main" id="{90F44D77-E827-4EA1-87AF-2C8A9DDA583F}"/>
                </a:ext>
              </a:extLst>
            </p:cNvPr>
            <p:cNvSpPr/>
            <p:nvPr/>
          </p:nvSpPr>
          <p:spPr>
            <a:xfrm>
              <a:off x="8659722" y="4264035"/>
              <a:ext cx="771525" cy="657225"/>
            </a:xfrm>
            <a:custGeom>
              <a:avLst/>
              <a:gdLst>
                <a:gd name="connsiteX0" fmla="*/ 749390 w 771525"/>
                <a:gd name="connsiteY0" fmla="*/ 399794 h 657225"/>
                <a:gd name="connsiteX1" fmla="*/ 744628 w 771525"/>
                <a:gd name="connsiteY1" fmla="*/ 267397 h 657225"/>
                <a:gd name="connsiteX2" fmla="*/ 750343 w 771525"/>
                <a:gd name="connsiteY2" fmla="*/ 233107 h 657225"/>
                <a:gd name="connsiteX3" fmla="*/ 658903 w 771525"/>
                <a:gd name="connsiteY3" fmla="*/ 122617 h 657225"/>
                <a:gd name="connsiteX4" fmla="*/ 550318 w 771525"/>
                <a:gd name="connsiteY4" fmla="*/ 45464 h 657225"/>
                <a:gd name="connsiteX5" fmla="*/ 523648 w 771525"/>
                <a:gd name="connsiteY5" fmla="*/ 48322 h 657225"/>
                <a:gd name="connsiteX6" fmla="*/ 443638 w 771525"/>
                <a:gd name="connsiteY6" fmla="*/ 7364 h 657225"/>
                <a:gd name="connsiteX7" fmla="*/ 358865 w 771525"/>
                <a:gd name="connsiteY7" fmla="*/ 36892 h 657225"/>
                <a:gd name="connsiteX8" fmla="*/ 258853 w 771525"/>
                <a:gd name="connsiteY8" fmla="*/ 21652 h 657225"/>
                <a:gd name="connsiteX9" fmla="*/ 185510 w 771525"/>
                <a:gd name="connsiteY9" fmla="*/ 92137 h 657225"/>
                <a:gd name="connsiteX10" fmla="*/ 178843 w 771525"/>
                <a:gd name="connsiteY10" fmla="*/ 92137 h 657225"/>
                <a:gd name="connsiteX11" fmla="*/ 64543 w 771525"/>
                <a:gd name="connsiteY11" fmla="*/ 204532 h 657225"/>
                <a:gd name="connsiteX12" fmla="*/ 64543 w 771525"/>
                <a:gd name="connsiteY12" fmla="*/ 210247 h 657225"/>
                <a:gd name="connsiteX13" fmla="*/ 7393 w 771525"/>
                <a:gd name="connsiteY13" fmla="*/ 315974 h 657225"/>
                <a:gd name="connsiteX14" fmla="*/ 125503 w 771525"/>
                <a:gd name="connsiteY14" fmla="*/ 420749 h 657225"/>
                <a:gd name="connsiteX15" fmla="*/ 273140 w 771525"/>
                <a:gd name="connsiteY15" fmla="*/ 420749 h 657225"/>
                <a:gd name="connsiteX16" fmla="*/ 388393 w 771525"/>
                <a:gd name="connsiteY16" fmla="*/ 534097 h 657225"/>
                <a:gd name="connsiteX17" fmla="*/ 388393 w 771525"/>
                <a:gd name="connsiteY17" fmla="*/ 656017 h 657225"/>
                <a:gd name="connsiteX18" fmla="*/ 463640 w 771525"/>
                <a:gd name="connsiteY18" fmla="*/ 656017 h 657225"/>
                <a:gd name="connsiteX19" fmla="*/ 463640 w 771525"/>
                <a:gd name="connsiteY19" fmla="*/ 570292 h 657225"/>
                <a:gd name="connsiteX20" fmla="*/ 463640 w 771525"/>
                <a:gd name="connsiteY20" fmla="*/ 557909 h 657225"/>
                <a:gd name="connsiteX21" fmla="*/ 487453 w 771525"/>
                <a:gd name="connsiteY21" fmla="*/ 449324 h 657225"/>
                <a:gd name="connsiteX22" fmla="*/ 537935 w 771525"/>
                <a:gd name="connsiteY22" fmla="*/ 406462 h 657225"/>
                <a:gd name="connsiteX23" fmla="*/ 575083 w 771525"/>
                <a:gd name="connsiteY23" fmla="*/ 375029 h 657225"/>
                <a:gd name="connsiteX24" fmla="*/ 587465 w 771525"/>
                <a:gd name="connsiteY24" fmla="*/ 352169 h 657225"/>
                <a:gd name="connsiteX25" fmla="*/ 525553 w 771525"/>
                <a:gd name="connsiteY25" fmla="*/ 344549 h 657225"/>
                <a:gd name="connsiteX26" fmla="*/ 503645 w 771525"/>
                <a:gd name="connsiteY26" fmla="*/ 328357 h 657225"/>
                <a:gd name="connsiteX27" fmla="*/ 519838 w 771525"/>
                <a:gd name="connsiteY27" fmla="*/ 306449 h 657225"/>
                <a:gd name="connsiteX28" fmla="*/ 596038 w 771525"/>
                <a:gd name="connsiteY28" fmla="*/ 315022 h 657225"/>
                <a:gd name="connsiteX29" fmla="*/ 596990 w 771525"/>
                <a:gd name="connsiteY29" fmla="*/ 307402 h 657225"/>
                <a:gd name="connsiteX30" fmla="*/ 591275 w 771525"/>
                <a:gd name="connsiteY30" fmla="*/ 262634 h 657225"/>
                <a:gd name="connsiteX31" fmla="*/ 513170 w 771525"/>
                <a:gd name="connsiteY31" fmla="*/ 200722 h 657225"/>
                <a:gd name="connsiteX32" fmla="*/ 494120 w 771525"/>
                <a:gd name="connsiteY32" fmla="*/ 195007 h 657225"/>
                <a:gd name="connsiteX33" fmla="*/ 488405 w 771525"/>
                <a:gd name="connsiteY33" fmla="*/ 193102 h 657225"/>
                <a:gd name="connsiteX34" fmla="*/ 487453 w 771525"/>
                <a:gd name="connsiteY34" fmla="*/ 193102 h 657225"/>
                <a:gd name="connsiteX35" fmla="*/ 465545 w 771525"/>
                <a:gd name="connsiteY35" fmla="*/ 198817 h 657225"/>
                <a:gd name="connsiteX36" fmla="*/ 456973 w 771525"/>
                <a:gd name="connsiteY36" fmla="*/ 200722 h 657225"/>
                <a:gd name="connsiteX37" fmla="*/ 447448 w 771525"/>
                <a:gd name="connsiteY37" fmla="*/ 202627 h 657225"/>
                <a:gd name="connsiteX38" fmla="*/ 424588 w 771525"/>
                <a:gd name="connsiteY38" fmla="*/ 272159 h 657225"/>
                <a:gd name="connsiteX39" fmla="*/ 457925 w 771525"/>
                <a:gd name="connsiteY39" fmla="*/ 336929 h 657225"/>
                <a:gd name="connsiteX40" fmla="*/ 459830 w 771525"/>
                <a:gd name="connsiteY40" fmla="*/ 363599 h 657225"/>
                <a:gd name="connsiteX41" fmla="*/ 435065 w 771525"/>
                <a:gd name="connsiteY41" fmla="*/ 365504 h 657225"/>
                <a:gd name="connsiteX42" fmla="*/ 406490 w 771525"/>
                <a:gd name="connsiteY42" fmla="*/ 330262 h 657225"/>
                <a:gd name="connsiteX43" fmla="*/ 404585 w 771525"/>
                <a:gd name="connsiteY43" fmla="*/ 330262 h 657225"/>
                <a:gd name="connsiteX44" fmla="*/ 322670 w 771525"/>
                <a:gd name="connsiteY44" fmla="*/ 304544 h 657225"/>
                <a:gd name="connsiteX45" fmla="*/ 317908 w 771525"/>
                <a:gd name="connsiteY45" fmla="*/ 278827 h 657225"/>
                <a:gd name="connsiteX46" fmla="*/ 343625 w 771525"/>
                <a:gd name="connsiteY46" fmla="*/ 273112 h 657225"/>
                <a:gd name="connsiteX47" fmla="*/ 391250 w 771525"/>
                <a:gd name="connsiteY47" fmla="*/ 289304 h 657225"/>
                <a:gd name="connsiteX48" fmla="*/ 387440 w 771525"/>
                <a:gd name="connsiteY48" fmla="*/ 274064 h 657225"/>
                <a:gd name="connsiteX49" fmla="*/ 397918 w 771525"/>
                <a:gd name="connsiteY49" fmla="*/ 212152 h 657225"/>
                <a:gd name="connsiteX50" fmla="*/ 358865 w 771525"/>
                <a:gd name="connsiteY50" fmla="*/ 215009 h 657225"/>
                <a:gd name="connsiteX51" fmla="*/ 324575 w 771525"/>
                <a:gd name="connsiteY51" fmla="*/ 212152 h 657225"/>
                <a:gd name="connsiteX52" fmla="*/ 241708 w 771525"/>
                <a:gd name="connsiteY52" fmla="*/ 264539 h 657225"/>
                <a:gd name="connsiteX53" fmla="*/ 158840 w 771525"/>
                <a:gd name="connsiteY53" fmla="*/ 360742 h 657225"/>
                <a:gd name="connsiteX54" fmla="*/ 139790 w 771525"/>
                <a:gd name="connsiteY54" fmla="*/ 379792 h 657225"/>
                <a:gd name="connsiteX55" fmla="*/ 120740 w 771525"/>
                <a:gd name="connsiteY55" fmla="*/ 360742 h 657225"/>
                <a:gd name="connsiteX56" fmla="*/ 165508 w 771525"/>
                <a:gd name="connsiteY56" fmla="*/ 268349 h 657225"/>
                <a:gd name="connsiteX57" fmla="*/ 106453 w 771525"/>
                <a:gd name="connsiteY57" fmla="*/ 238822 h 657225"/>
                <a:gd name="connsiteX58" fmla="*/ 109310 w 771525"/>
                <a:gd name="connsiteY58" fmla="*/ 212152 h 657225"/>
                <a:gd name="connsiteX59" fmla="*/ 135980 w 771525"/>
                <a:gd name="connsiteY59" fmla="*/ 214057 h 657225"/>
                <a:gd name="connsiteX60" fmla="*/ 196940 w 771525"/>
                <a:gd name="connsiteY60" fmla="*/ 231202 h 657225"/>
                <a:gd name="connsiteX61" fmla="*/ 283618 w 771525"/>
                <a:gd name="connsiteY61" fmla="*/ 198817 h 657225"/>
                <a:gd name="connsiteX62" fmla="*/ 218848 w 771525"/>
                <a:gd name="connsiteY62" fmla="*/ 139762 h 657225"/>
                <a:gd name="connsiteX63" fmla="*/ 225515 w 771525"/>
                <a:gd name="connsiteY63" fmla="*/ 114044 h 657225"/>
                <a:gd name="connsiteX64" fmla="*/ 251233 w 771525"/>
                <a:gd name="connsiteY64" fmla="*/ 120712 h 657225"/>
                <a:gd name="connsiteX65" fmla="*/ 434113 w 771525"/>
                <a:gd name="connsiteY65" fmla="*/ 164527 h 657225"/>
                <a:gd name="connsiteX66" fmla="*/ 405538 w 771525"/>
                <a:gd name="connsiteY66" fmla="*/ 91184 h 657225"/>
                <a:gd name="connsiteX67" fmla="*/ 425540 w 771525"/>
                <a:gd name="connsiteY67" fmla="*/ 73087 h 657225"/>
                <a:gd name="connsiteX68" fmla="*/ 443638 w 771525"/>
                <a:gd name="connsiteY68" fmla="*/ 93089 h 657225"/>
                <a:gd name="connsiteX69" fmla="*/ 503645 w 771525"/>
                <a:gd name="connsiteY69" fmla="*/ 155954 h 657225"/>
                <a:gd name="connsiteX70" fmla="*/ 520790 w 771525"/>
                <a:gd name="connsiteY70" fmla="*/ 160717 h 657225"/>
                <a:gd name="connsiteX71" fmla="*/ 577940 w 771525"/>
                <a:gd name="connsiteY71" fmla="*/ 112139 h 657225"/>
                <a:gd name="connsiteX72" fmla="*/ 601753 w 771525"/>
                <a:gd name="connsiteY72" fmla="*/ 126427 h 657225"/>
                <a:gd name="connsiteX73" fmla="*/ 587465 w 771525"/>
                <a:gd name="connsiteY73" fmla="*/ 150239 h 657225"/>
                <a:gd name="connsiteX74" fmla="*/ 556985 w 771525"/>
                <a:gd name="connsiteY74" fmla="*/ 175004 h 657225"/>
                <a:gd name="connsiteX75" fmla="*/ 556985 w 771525"/>
                <a:gd name="connsiteY75" fmla="*/ 176909 h 657225"/>
                <a:gd name="connsiteX76" fmla="*/ 625565 w 771525"/>
                <a:gd name="connsiteY76" fmla="*/ 247394 h 657225"/>
                <a:gd name="connsiteX77" fmla="*/ 631280 w 771525"/>
                <a:gd name="connsiteY77" fmla="*/ 270254 h 657225"/>
                <a:gd name="connsiteX78" fmla="*/ 639853 w 771525"/>
                <a:gd name="connsiteY78" fmla="*/ 258824 h 657225"/>
                <a:gd name="connsiteX79" fmla="*/ 653188 w 771525"/>
                <a:gd name="connsiteY79" fmla="*/ 214057 h 657225"/>
                <a:gd name="connsiteX80" fmla="*/ 665570 w 771525"/>
                <a:gd name="connsiteY80" fmla="*/ 198817 h 657225"/>
                <a:gd name="connsiteX81" fmla="*/ 684620 w 771525"/>
                <a:gd name="connsiteY81" fmla="*/ 202627 h 657225"/>
                <a:gd name="connsiteX82" fmla="*/ 690335 w 771525"/>
                <a:gd name="connsiteY82" fmla="*/ 221677 h 657225"/>
                <a:gd name="connsiteX83" fmla="*/ 672238 w 771525"/>
                <a:gd name="connsiteY83" fmla="*/ 276922 h 657225"/>
                <a:gd name="connsiteX84" fmla="*/ 631280 w 771525"/>
                <a:gd name="connsiteY84" fmla="*/ 315974 h 657225"/>
                <a:gd name="connsiteX85" fmla="*/ 610325 w 771525"/>
                <a:gd name="connsiteY85" fmla="*/ 384554 h 657225"/>
                <a:gd name="connsiteX86" fmla="*/ 652235 w 771525"/>
                <a:gd name="connsiteY86" fmla="*/ 420749 h 657225"/>
                <a:gd name="connsiteX87" fmla="*/ 661760 w 771525"/>
                <a:gd name="connsiteY87" fmla="*/ 437894 h 657225"/>
                <a:gd name="connsiteX88" fmla="*/ 651283 w 771525"/>
                <a:gd name="connsiteY88" fmla="*/ 454087 h 657225"/>
                <a:gd name="connsiteX89" fmla="*/ 632233 w 771525"/>
                <a:gd name="connsiteY89" fmla="*/ 453134 h 657225"/>
                <a:gd name="connsiteX90" fmla="*/ 587465 w 771525"/>
                <a:gd name="connsiteY90" fmla="*/ 415034 h 657225"/>
                <a:gd name="connsiteX91" fmla="*/ 557938 w 771525"/>
                <a:gd name="connsiteY91" fmla="*/ 436942 h 657225"/>
                <a:gd name="connsiteX92" fmla="*/ 515075 w 771525"/>
                <a:gd name="connsiteY92" fmla="*/ 473137 h 657225"/>
                <a:gd name="connsiteX93" fmla="*/ 500788 w 771525"/>
                <a:gd name="connsiteY93" fmla="*/ 556957 h 657225"/>
                <a:gd name="connsiteX94" fmla="*/ 500788 w 771525"/>
                <a:gd name="connsiteY94" fmla="*/ 570292 h 657225"/>
                <a:gd name="connsiteX95" fmla="*/ 500788 w 771525"/>
                <a:gd name="connsiteY95" fmla="*/ 656017 h 657225"/>
                <a:gd name="connsiteX96" fmla="*/ 576988 w 771525"/>
                <a:gd name="connsiteY96" fmla="*/ 656017 h 657225"/>
                <a:gd name="connsiteX97" fmla="*/ 643663 w 771525"/>
                <a:gd name="connsiteY97" fmla="*/ 523619 h 657225"/>
                <a:gd name="connsiteX98" fmla="*/ 748438 w 771525"/>
                <a:gd name="connsiteY98" fmla="*/ 412177 h 657225"/>
                <a:gd name="connsiteX99" fmla="*/ 749390 w 771525"/>
                <a:gd name="connsiteY99" fmla="*/ 399794 h 657225"/>
                <a:gd name="connsiteX100" fmla="*/ 749390 w 771525"/>
                <a:gd name="connsiteY100" fmla="*/ 399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71525" h="657225">
                  <a:moveTo>
                    <a:pt x="749390" y="399794"/>
                  </a:moveTo>
                  <a:cubicBezTo>
                    <a:pt x="777013" y="359789"/>
                    <a:pt x="775108" y="305497"/>
                    <a:pt x="744628" y="267397"/>
                  </a:cubicBezTo>
                  <a:cubicBezTo>
                    <a:pt x="748438" y="255967"/>
                    <a:pt x="750343" y="244537"/>
                    <a:pt x="750343" y="233107"/>
                  </a:cubicBezTo>
                  <a:cubicBezTo>
                    <a:pt x="750343" y="178814"/>
                    <a:pt x="711290" y="133094"/>
                    <a:pt x="658903" y="122617"/>
                  </a:cubicBezTo>
                  <a:cubicBezTo>
                    <a:pt x="642710" y="75944"/>
                    <a:pt x="599848" y="45464"/>
                    <a:pt x="550318" y="45464"/>
                  </a:cubicBezTo>
                  <a:cubicBezTo>
                    <a:pt x="541745" y="45464"/>
                    <a:pt x="532220" y="46417"/>
                    <a:pt x="523648" y="48322"/>
                  </a:cubicBezTo>
                  <a:cubicBezTo>
                    <a:pt x="503645" y="24509"/>
                    <a:pt x="474118" y="10222"/>
                    <a:pt x="443638" y="7364"/>
                  </a:cubicBezTo>
                  <a:cubicBezTo>
                    <a:pt x="412205" y="5459"/>
                    <a:pt x="381725" y="15937"/>
                    <a:pt x="358865" y="36892"/>
                  </a:cubicBezTo>
                  <a:cubicBezTo>
                    <a:pt x="329338" y="16889"/>
                    <a:pt x="292190" y="11174"/>
                    <a:pt x="258853" y="21652"/>
                  </a:cubicBezTo>
                  <a:cubicBezTo>
                    <a:pt x="224563" y="32129"/>
                    <a:pt x="197893" y="57847"/>
                    <a:pt x="185510" y="92137"/>
                  </a:cubicBezTo>
                  <a:cubicBezTo>
                    <a:pt x="183605" y="92137"/>
                    <a:pt x="180748" y="92137"/>
                    <a:pt x="178843" y="92137"/>
                  </a:cubicBezTo>
                  <a:cubicBezTo>
                    <a:pt x="115978" y="92137"/>
                    <a:pt x="65495" y="141667"/>
                    <a:pt x="64543" y="204532"/>
                  </a:cubicBezTo>
                  <a:cubicBezTo>
                    <a:pt x="64543" y="206437"/>
                    <a:pt x="64543" y="208342"/>
                    <a:pt x="64543" y="210247"/>
                  </a:cubicBezTo>
                  <a:cubicBezTo>
                    <a:pt x="26443" y="231202"/>
                    <a:pt x="4535" y="272159"/>
                    <a:pt x="7393" y="315974"/>
                  </a:cubicBezTo>
                  <a:cubicBezTo>
                    <a:pt x="11203" y="375982"/>
                    <a:pt x="64543" y="420749"/>
                    <a:pt x="125503" y="420749"/>
                  </a:cubicBezTo>
                  <a:lnTo>
                    <a:pt x="273140" y="420749"/>
                  </a:lnTo>
                  <a:cubicBezTo>
                    <a:pt x="336005" y="420749"/>
                    <a:pt x="387440" y="471232"/>
                    <a:pt x="388393" y="534097"/>
                  </a:cubicBezTo>
                  <a:lnTo>
                    <a:pt x="388393" y="656017"/>
                  </a:lnTo>
                  <a:lnTo>
                    <a:pt x="463640" y="656017"/>
                  </a:lnTo>
                  <a:lnTo>
                    <a:pt x="463640" y="570292"/>
                  </a:lnTo>
                  <a:cubicBezTo>
                    <a:pt x="463640" y="566482"/>
                    <a:pt x="463640" y="561719"/>
                    <a:pt x="463640" y="557909"/>
                  </a:cubicBezTo>
                  <a:cubicBezTo>
                    <a:pt x="463640" y="522667"/>
                    <a:pt x="462688" y="477899"/>
                    <a:pt x="487453" y="449324"/>
                  </a:cubicBezTo>
                  <a:cubicBezTo>
                    <a:pt x="502693" y="433132"/>
                    <a:pt x="519838" y="418844"/>
                    <a:pt x="537935" y="406462"/>
                  </a:cubicBezTo>
                  <a:cubicBezTo>
                    <a:pt x="552223" y="397889"/>
                    <a:pt x="564605" y="387412"/>
                    <a:pt x="575083" y="375029"/>
                  </a:cubicBezTo>
                  <a:cubicBezTo>
                    <a:pt x="579845" y="367409"/>
                    <a:pt x="584608" y="359789"/>
                    <a:pt x="587465" y="352169"/>
                  </a:cubicBezTo>
                  <a:cubicBezTo>
                    <a:pt x="567463" y="344549"/>
                    <a:pt x="546508" y="341692"/>
                    <a:pt x="525553" y="344549"/>
                  </a:cubicBezTo>
                  <a:cubicBezTo>
                    <a:pt x="515075" y="345502"/>
                    <a:pt x="505550" y="338834"/>
                    <a:pt x="503645" y="328357"/>
                  </a:cubicBezTo>
                  <a:cubicBezTo>
                    <a:pt x="502693" y="317879"/>
                    <a:pt x="509360" y="308354"/>
                    <a:pt x="519838" y="306449"/>
                  </a:cubicBezTo>
                  <a:cubicBezTo>
                    <a:pt x="545555" y="302639"/>
                    <a:pt x="571273" y="305497"/>
                    <a:pt x="596038" y="315022"/>
                  </a:cubicBezTo>
                  <a:cubicBezTo>
                    <a:pt x="596038" y="312164"/>
                    <a:pt x="596038" y="310259"/>
                    <a:pt x="596990" y="307402"/>
                  </a:cubicBezTo>
                  <a:cubicBezTo>
                    <a:pt x="597943" y="292162"/>
                    <a:pt x="596038" y="276922"/>
                    <a:pt x="591275" y="262634"/>
                  </a:cubicBezTo>
                  <a:cubicBezTo>
                    <a:pt x="577940" y="228344"/>
                    <a:pt x="544603" y="213104"/>
                    <a:pt x="513170" y="200722"/>
                  </a:cubicBezTo>
                  <a:cubicBezTo>
                    <a:pt x="507455" y="198817"/>
                    <a:pt x="501740" y="196912"/>
                    <a:pt x="494120" y="195007"/>
                  </a:cubicBezTo>
                  <a:lnTo>
                    <a:pt x="488405" y="193102"/>
                  </a:lnTo>
                  <a:lnTo>
                    <a:pt x="487453" y="193102"/>
                  </a:lnTo>
                  <a:cubicBezTo>
                    <a:pt x="479833" y="194054"/>
                    <a:pt x="473165" y="195959"/>
                    <a:pt x="465545" y="198817"/>
                  </a:cubicBezTo>
                  <a:lnTo>
                    <a:pt x="456973" y="200722"/>
                  </a:lnTo>
                  <a:lnTo>
                    <a:pt x="447448" y="202627"/>
                  </a:lnTo>
                  <a:cubicBezTo>
                    <a:pt x="431255" y="221677"/>
                    <a:pt x="422683" y="246442"/>
                    <a:pt x="424588" y="272159"/>
                  </a:cubicBezTo>
                  <a:cubicBezTo>
                    <a:pt x="426493" y="297877"/>
                    <a:pt x="438875" y="320737"/>
                    <a:pt x="457925" y="336929"/>
                  </a:cubicBezTo>
                  <a:cubicBezTo>
                    <a:pt x="465545" y="343597"/>
                    <a:pt x="465545" y="355027"/>
                    <a:pt x="459830" y="363599"/>
                  </a:cubicBezTo>
                  <a:cubicBezTo>
                    <a:pt x="454115" y="370267"/>
                    <a:pt x="442685" y="371219"/>
                    <a:pt x="435065" y="365504"/>
                  </a:cubicBezTo>
                  <a:cubicBezTo>
                    <a:pt x="423635" y="355979"/>
                    <a:pt x="414110" y="343597"/>
                    <a:pt x="406490" y="330262"/>
                  </a:cubicBezTo>
                  <a:lnTo>
                    <a:pt x="404585" y="330262"/>
                  </a:lnTo>
                  <a:cubicBezTo>
                    <a:pt x="377915" y="325499"/>
                    <a:pt x="347435" y="320737"/>
                    <a:pt x="322670" y="304544"/>
                  </a:cubicBezTo>
                  <a:cubicBezTo>
                    <a:pt x="314098" y="298829"/>
                    <a:pt x="312193" y="287399"/>
                    <a:pt x="317908" y="278827"/>
                  </a:cubicBezTo>
                  <a:cubicBezTo>
                    <a:pt x="323623" y="270254"/>
                    <a:pt x="335053" y="267397"/>
                    <a:pt x="343625" y="273112"/>
                  </a:cubicBezTo>
                  <a:cubicBezTo>
                    <a:pt x="357913" y="281684"/>
                    <a:pt x="374105" y="287399"/>
                    <a:pt x="391250" y="289304"/>
                  </a:cubicBezTo>
                  <a:cubicBezTo>
                    <a:pt x="389345" y="284542"/>
                    <a:pt x="388393" y="279779"/>
                    <a:pt x="387440" y="274064"/>
                  </a:cubicBezTo>
                  <a:cubicBezTo>
                    <a:pt x="385535" y="253109"/>
                    <a:pt x="389345" y="231202"/>
                    <a:pt x="397918" y="212152"/>
                  </a:cubicBezTo>
                  <a:cubicBezTo>
                    <a:pt x="384583" y="214057"/>
                    <a:pt x="372200" y="215009"/>
                    <a:pt x="358865" y="215009"/>
                  </a:cubicBezTo>
                  <a:cubicBezTo>
                    <a:pt x="347435" y="215009"/>
                    <a:pt x="336005" y="214057"/>
                    <a:pt x="324575" y="212152"/>
                  </a:cubicBezTo>
                  <a:cubicBezTo>
                    <a:pt x="303620" y="237869"/>
                    <a:pt x="274093" y="256919"/>
                    <a:pt x="241708" y="264539"/>
                  </a:cubicBezTo>
                  <a:cubicBezTo>
                    <a:pt x="198845" y="286447"/>
                    <a:pt x="158840" y="314069"/>
                    <a:pt x="158840" y="360742"/>
                  </a:cubicBezTo>
                  <a:cubicBezTo>
                    <a:pt x="158840" y="371219"/>
                    <a:pt x="150268" y="379792"/>
                    <a:pt x="139790" y="379792"/>
                  </a:cubicBezTo>
                  <a:cubicBezTo>
                    <a:pt x="129313" y="379792"/>
                    <a:pt x="120740" y="371219"/>
                    <a:pt x="120740" y="360742"/>
                  </a:cubicBezTo>
                  <a:cubicBezTo>
                    <a:pt x="121693" y="324547"/>
                    <a:pt x="137885" y="291209"/>
                    <a:pt x="165508" y="268349"/>
                  </a:cubicBezTo>
                  <a:cubicBezTo>
                    <a:pt x="142648" y="265492"/>
                    <a:pt x="121693" y="255967"/>
                    <a:pt x="106453" y="238822"/>
                  </a:cubicBezTo>
                  <a:cubicBezTo>
                    <a:pt x="99785" y="230249"/>
                    <a:pt x="101690" y="218819"/>
                    <a:pt x="109310" y="212152"/>
                  </a:cubicBezTo>
                  <a:cubicBezTo>
                    <a:pt x="116930" y="205484"/>
                    <a:pt x="129313" y="206437"/>
                    <a:pt x="135980" y="214057"/>
                  </a:cubicBezTo>
                  <a:cubicBezTo>
                    <a:pt x="143600" y="223582"/>
                    <a:pt x="165508" y="232154"/>
                    <a:pt x="196940" y="231202"/>
                  </a:cubicBezTo>
                  <a:cubicBezTo>
                    <a:pt x="228373" y="231202"/>
                    <a:pt x="259805" y="219772"/>
                    <a:pt x="283618" y="198817"/>
                  </a:cubicBezTo>
                  <a:cubicBezTo>
                    <a:pt x="255995" y="187387"/>
                    <a:pt x="233135" y="166432"/>
                    <a:pt x="218848" y="139762"/>
                  </a:cubicBezTo>
                  <a:cubicBezTo>
                    <a:pt x="213133" y="130237"/>
                    <a:pt x="216943" y="118807"/>
                    <a:pt x="225515" y="114044"/>
                  </a:cubicBezTo>
                  <a:cubicBezTo>
                    <a:pt x="235040" y="108329"/>
                    <a:pt x="246470" y="112139"/>
                    <a:pt x="251233" y="120712"/>
                  </a:cubicBezTo>
                  <a:cubicBezTo>
                    <a:pt x="279808" y="172147"/>
                    <a:pt x="339815" y="186434"/>
                    <a:pt x="434113" y="164527"/>
                  </a:cubicBezTo>
                  <a:cubicBezTo>
                    <a:pt x="416968" y="150239"/>
                    <a:pt x="404585" y="127379"/>
                    <a:pt x="405538" y="91184"/>
                  </a:cubicBezTo>
                  <a:cubicBezTo>
                    <a:pt x="405538" y="80707"/>
                    <a:pt x="415063" y="72134"/>
                    <a:pt x="425540" y="73087"/>
                  </a:cubicBezTo>
                  <a:cubicBezTo>
                    <a:pt x="436018" y="73087"/>
                    <a:pt x="444590" y="82612"/>
                    <a:pt x="443638" y="93089"/>
                  </a:cubicBezTo>
                  <a:cubicBezTo>
                    <a:pt x="441733" y="135952"/>
                    <a:pt x="465545" y="144524"/>
                    <a:pt x="503645" y="155954"/>
                  </a:cubicBezTo>
                  <a:cubicBezTo>
                    <a:pt x="509360" y="157859"/>
                    <a:pt x="515075" y="158812"/>
                    <a:pt x="520790" y="160717"/>
                  </a:cubicBezTo>
                  <a:cubicBezTo>
                    <a:pt x="531268" y="136904"/>
                    <a:pt x="552223" y="118807"/>
                    <a:pt x="577940" y="112139"/>
                  </a:cubicBezTo>
                  <a:cubicBezTo>
                    <a:pt x="588418" y="109282"/>
                    <a:pt x="598895" y="115949"/>
                    <a:pt x="601753" y="126427"/>
                  </a:cubicBezTo>
                  <a:cubicBezTo>
                    <a:pt x="604610" y="136904"/>
                    <a:pt x="597943" y="147382"/>
                    <a:pt x="587465" y="150239"/>
                  </a:cubicBezTo>
                  <a:cubicBezTo>
                    <a:pt x="574130" y="154049"/>
                    <a:pt x="563653" y="162622"/>
                    <a:pt x="556985" y="175004"/>
                  </a:cubicBezTo>
                  <a:cubicBezTo>
                    <a:pt x="556985" y="175957"/>
                    <a:pt x="556985" y="175957"/>
                    <a:pt x="556985" y="176909"/>
                  </a:cubicBezTo>
                  <a:cubicBezTo>
                    <a:pt x="586513" y="191197"/>
                    <a:pt x="612230" y="212152"/>
                    <a:pt x="625565" y="247394"/>
                  </a:cubicBezTo>
                  <a:cubicBezTo>
                    <a:pt x="628423" y="255014"/>
                    <a:pt x="630328" y="262634"/>
                    <a:pt x="631280" y="270254"/>
                  </a:cubicBezTo>
                  <a:cubicBezTo>
                    <a:pt x="635090" y="267397"/>
                    <a:pt x="637948" y="263587"/>
                    <a:pt x="639853" y="258824"/>
                  </a:cubicBezTo>
                  <a:cubicBezTo>
                    <a:pt x="646520" y="244537"/>
                    <a:pt x="651283" y="230249"/>
                    <a:pt x="653188" y="214057"/>
                  </a:cubicBezTo>
                  <a:cubicBezTo>
                    <a:pt x="654140" y="207389"/>
                    <a:pt x="658903" y="201674"/>
                    <a:pt x="665570" y="198817"/>
                  </a:cubicBezTo>
                  <a:cubicBezTo>
                    <a:pt x="672238" y="195959"/>
                    <a:pt x="679858" y="197864"/>
                    <a:pt x="684620" y="202627"/>
                  </a:cubicBezTo>
                  <a:cubicBezTo>
                    <a:pt x="690335" y="207389"/>
                    <a:pt x="692240" y="214057"/>
                    <a:pt x="690335" y="221677"/>
                  </a:cubicBezTo>
                  <a:cubicBezTo>
                    <a:pt x="687478" y="240727"/>
                    <a:pt x="681763" y="259777"/>
                    <a:pt x="672238" y="276922"/>
                  </a:cubicBezTo>
                  <a:cubicBezTo>
                    <a:pt x="662713" y="293114"/>
                    <a:pt x="648425" y="306449"/>
                    <a:pt x="631280" y="315974"/>
                  </a:cubicBezTo>
                  <a:cubicBezTo>
                    <a:pt x="629375" y="339787"/>
                    <a:pt x="621755" y="363599"/>
                    <a:pt x="610325" y="384554"/>
                  </a:cubicBezTo>
                  <a:cubicBezTo>
                    <a:pt x="622708" y="398842"/>
                    <a:pt x="636043" y="411224"/>
                    <a:pt x="652235" y="420749"/>
                  </a:cubicBezTo>
                  <a:cubicBezTo>
                    <a:pt x="657950" y="424559"/>
                    <a:pt x="661760" y="431227"/>
                    <a:pt x="661760" y="437894"/>
                  </a:cubicBezTo>
                  <a:cubicBezTo>
                    <a:pt x="661760" y="444562"/>
                    <a:pt x="657950" y="451229"/>
                    <a:pt x="651283" y="454087"/>
                  </a:cubicBezTo>
                  <a:cubicBezTo>
                    <a:pt x="644615" y="456944"/>
                    <a:pt x="637948" y="456944"/>
                    <a:pt x="632233" y="453134"/>
                  </a:cubicBezTo>
                  <a:cubicBezTo>
                    <a:pt x="616040" y="442657"/>
                    <a:pt x="600800" y="429322"/>
                    <a:pt x="587465" y="415034"/>
                  </a:cubicBezTo>
                  <a:cubicBezTo>
                    <a:pt x="577940" y="422654"/>
                    <a:pt x="567463" y="430274"/>
                    <a:pt x="557938" y="436942"/>
                  </a:cubicBezTo>
                  <a:cubicBezTo>
                    <a:pt x="541745" y="447419"/>
                    <a:pt x="527458" y="458849"/>
                    <a:pt x="515075" y="473137"/>
                  </a:cubicBezTo>
                  <a:cubicBezTo>
                    <a:pt x="499835" y="491234"/>
                    <a:pt x="500788" y="526477"/>
                    <a:pt x="500788" y="556957"/>
                  </a:cubicBezTo>
                  <a:cubicBezTo>
                    <a:pt x="500788" y="561719"/>
                    <a:pt x="500788" y="565529"/>
                    <a:pt x="500788" y="570292"/>
                  </a:cubicBezTo>
                  <a:lnTo>
                    <a:pt x="500788" y="656017"/>
                  </a:lnTo>
                  <a:lnTo>
                    <a:pt x="576988" y="656017"/>
                  </a:lnTo>
                  <a:cubicBezTo>
                    <a:pt x="576988" y="532192"/>
                    <a:pt x="636043" y="525524"/>
                    <a:pt x="643663" y="523619"/>
                  </a:cubicBezTo>
                  <a:cubicBezTo>
                    <a:pt x="668428" y="516952"/>
                    <a:pt x="734150" y="482662"/>
                    <a:pt x="748438" y="412177"/>
                  </a:cubicBezTo>
                  <a:cubicBezTo>
                    <a:pt x="750343" y="408367"/>
                    <a:pt x="749390" y="403604"/>
                    <a:pt x="749390" y="399794"/>
                  </a:cubicBezTo>
                  <a:cubicBezTo>
                    <a:pt x="748438" y="399794"/>
                    <a:pt x="748438" y="399794"/>
                    <a:pt x="749390" y="39979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31E22BBF-1575-44E8-B80A-A26A104FC6B8}"/>
              </a:ext>
            </a:extLst>
          </p:cNvPr>
          <p:cNvGrpSpPr/>
          <p:nvPr/>
        </p:nvGrpSpPr>
        <p:grpSpPr>
          <a:xfrm>
            <a:off x="7971787" y="3075882"/>
            <a:ext cx="861012" cy="1131782"/>
            <a:chOff x="4373323" y="1855264"/>
            <a:chExt cx="2771333" cy="3642856"/>
          </a:xfrm>
        </p:grpSpPr>
        <p:sp>
          <p:nvSpPr>
            <p:cNvPr id="55" name="Freeform: Shape 54">
              <a:extLst>
                <a:ext uri="{FF2B5EF4-FFF2-40B4-BE49-F238E27FC236}">
                  <a16:creationId xmlns:a16="http://schemas.microsoft.com/office/drawing/2014/main" id="{EC362719-9AC1-4C07-B8D0-D116FDB501C9}"/>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817421CB-1EDB-4255-BE65-F5A0BA8AA35D}"/>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6E7CA053-81AC-4ED1-844F-A95476C43733}"/>
              </a:ext>
            </a:extLst>
          </p:cNvPr>
          <p:cNvGrpSpPr/>
          <p:nvPr/>
        </p:nvGrpSpPr>
        <p:grpSpPr>
          <a:xfrm>
            <a:off x="3278067" y="3037075"/>
            <a:ext cx="1041790" cy="1209396"/>
            <a:chOff x="4972405" y="5350247"/>
            <a:chExt cx="570148" cy="661875"/>
          </a:xfrm>
        </p:grpSpPr>
        <p:sp>
          <p:nvSpPr>
            <p:cNvPr id="58" name="Rectangle 57">
              <a:extLst>
                <a:ext uri="{FF2B5EF4-FFF2-40B4-BE49-F238E27FC236}">
                  <a16:creationId xmlns:a16="http://schemas.microsoft.com/office/drawing/2014/main" id="{0D151E9A-A407-4DBB-A301-1EF7C041256E}"/>
                </a:ext>
              </a:extLst>
            </p:cNvPr>
            <p:cNvSpPr/>
            <p:nvPr/>
          </p:nvSpPr>
          <p:spPr>
            <a:xfrm rot="18000000">
              <a:off x="4991265" y="5570425"/>
              <a:ext cx="556178" cy="230415"/>
            </a:xfrm>
            <a:prstGeom prst="rect">
              <a:avLst/>
            </a:prstGeom>
            <a:solidFill>
              <a:schemeClr val="accent2"/>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4E51BA7-B715-4106-BC7F-B9CE6B7B373E}"/>
                </a:ext>
              </a:extLst>
            </p:cNvPr>
            <p:cNvSpPr/>
            <p:nvPr/>
          </p:nvSpPr>
          <p:spPr>
            <a:xfrm rot="18000000">
              <a:off x="4849295" y="5505564"/>
              <a:ext cx="396690" cy="150469"/>
            </a:xfrm>
            <a:custGeom>
              <a:avLst/>
              <a:gdLst>
                <a:gd name="connsiteX0" fmla="*/ 349027 w 403529"/>
                <a:gd name="connsiteY0" fmla="*/ 57665 h 157308"/>
                <a:gd name="connsiteX1" fmla="*/ 359286 w 403529"/>
                <a:gd name="connsiteY1" fmla="*/ 83655 h 157308"/>
                <a:gd name="connsiteX2" fmla="*/ 400323 w 403529"/>
                <a:gd name="connsiteY2" fmla="*/ 75448 h 157308"/>
                <a:gd name="connsiteX3" fmla="*/ 371597 w 403529"/>
                <a:gd name="connsiteY3" fmla="*/ 3633 h 157308"/>
                <a:gd name="connsiteX4" fmla="*/ 3633 w 403529"/>
                <a:gd name="connsiteY4" fmla="*/ 154102 h 157308"/>
                <a:gd name="connsiteX5" fmla="*/ 214289 w 403529"/>
                <a:gd name="connsiteY5" fmla="*/ 112381 h 157308"/>
                <a:gd name="connsiteX0" fmla="*/ 210656 w 396690"/>
                <a:gd name="connsiteY0" fmla="*/ 108748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5" fmla="*/ 210656 w 396690"/>
                <a:gd name="connsiteY5" fmla="*/ 108748 h 150469"/>
                <a:gd name="connsiteX0" fmla="*/ 0 w 396690"/>
                <a:gd name="connsiteY0" fmla="*/ 150469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0" fmla="*/ 0 w 396690"/>
                <a:gd name="connsiteY0" fmla="*/ 150469 h 150469"/>
                <a:gd name="connsiteX1" fmla="*/ 396690 w 396690"/>
                <a:gd name="connsiteY1" fmla="*/ 71815 h 150469"/>
                <a:gd name="connsiteX2" fmla="*/ 367964 w 396690"/>
                <a:gd name="connsiteY2" fmla="*/ 0 h 150469"/>
                <a:gd name="connsiteX3" fmla="*/ 0 w 396690"/>
                <a:gd name="connsiteY3" fmla="*/ 150469 h 150469"/>
              </a:gdLst>
              <a:ahLst/>
              <a:cxnLst>
                <a:cxn ang="0">
                  <a:pos x="connsiteX0" y="connsiteY0"/>
                </a:cxn>
                <a:cxn ang="0">
                  <a:pos x="connsiteX1" y="connsiteY1"/>
                </a:cxn>
                <a:cxn ang="0">
                  <a:pos x="connsiteX2" y="connsiteY2"/>
                </a:cxn>
                <a:cxn ang="0">
                  <a:pos x="connsiteX3" y="connsiteY3"/>
                </a:cxn>
              </a:cxnLst>
              <a:rect l="l" t="t" r="r" b="b"/>
              <a:pathLst>
                <a:path w="396690" h="150469">
                  <a:moveTo>
                    <a:pt x="0" y="150469"/>
                  </a:moveTo>
                  <a:lnTo>
                    <a:pt x="396690" y="71815"/>
                  </a:lnTo>
                  <a:lnTo>
                    <a:pt x="367964" y="0"/>
                  </a:lnTo>
                  <a:lnTo>
                    <a:pt x="0" y="150469"/>
                  </a:lnTo>
                  <a:close/>
                </a:path>
              </a:pathLst>
            </a:custGeom>
            <a:solidFill>
              <a:schemeClr val="accent2"/>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E2C1F15C-ECD9-4318-AE1B-7AD3F6807882}"/>
                </a:ext>
              </a:extLst>
            </p:cNvPr>
            <p:cNvSpPr/>
            <p:nvPr/>
          </p:nvSpPr>
          <p:spPr>
            <a:xfrm rot="18000000">
              <a:off x="4949313" y="5497638"/>
              <a:ext cx="364546" cy="69763"/>
            </a:xfrm>
            <a:custGeom>
              <a:avLst/>
              <a:gdLst>
                <a:gd name="connsiteX0" fmla="*/ 213605 w 369331"/>
                <a:gd name="connsiteY0" fmla="*/ 73396 h 75234"/>
                <a:gd name="connsiteX1" fmla="*/ 321669 w 369331"/>
                <a:gd name="connsiteY1" fmla="*/ 52194 h 75234"/>
                <a:gd name="connsiteX2" fmla="*/ 326457 w 369331"/>
                <a:gd name="connsiteY2" fmla="*/ 73396 h 75234"/>
                <a:gd name="connsiteX3" fmla="*/ 368178 w 369331"/>
                <a:gd name="connsiteY3" fmla="*/ 73396 h 75234"/>
                <a:gd name="connsiteX4" fmla="*/ 354499 w 369331"/>
                <a:gd name="connsiteY4" fmla="*/ 3633 h 75234"/>
                <a:gd name="connsiteX5" fmla="*/ 3633 w 369331"/>
                <a:gd name="connsiteY5" fmla="*/ 73396 h 75234"/>
                <a:gd name="connsiteX0" fmla="*/ 209972 w 364545"/>
                <a:gd name="connsiteY0" fmla="*/ 69763 h 69763"/>
                <a:gd name="connsiteX1" fmla="*/ 322824 w 364545"/>
                <a:gd name="connsiteY1" fmla="*/ 69763 h 69763"/>
                <a:gd name="connsiteX2" fmla="*/ 364545 w 364545"/>
                <a:gd name="connsiteY2" fmla="*/ 69763 h 69763"/>
                <a:gd name="connsiteX3" fmla="*/ 350866 w 364545"/>
                <a:gd name="connsiteY3" fmla="*/ 0 h 69763"/>
                <a:gd name="connsiteX4" fmla="*/ 0 w 364545"/>
                <a:gd name="connsiteY4" fmla="*/ 69763 h 69763"/>
                <a:gd name="connsiteX5" fmla="*/ 209972 w 364545"/>
                <a:gd name="connsiteY5" fmla="*/ 69763 h 69763"/>
                <a:gd name="connsiteX0" fmla="*/ 209972 w 364545"/>
                <a:gd name="connsiteY0" fmla="*/ 69763 h 69763"/>
                <a:gd name="connsiteX1" fmla="*/ 364545 w 364545"/>
                <a:gd name="connsiteY1" fmla="*/ 69763 h 69763"/>
                <a:gd name="connsiteX2" fmla="*/ 350866 w 364545"/>
                <a:gd name="connsiteY2" fmla="*/ 0 h 69763"/>
                <a:gd name="connsiteX3" fmla="*/ 0 w 364545"/>
                <a:gd name="connsiteY3" fmla="*/ 69763 h 69763"/>
                <a:gd name="connsiteX4" fmla="*/ 209972 w 364545"/>
                <a:gd name="connsiteY4" fmla="*/ 69763 h 69763"/>
                <a:gd name="connsiteX0" fmla="*/ 0 w 364545"/>
                <a:gd name="connsiteY0" fmla="*/ 69763 h 69763"/>
                <a:gd name="connsiteX1" fmla="*/ 364545 w 364545"/>
                <a:gd name="connsiteY1" fmla="*/ 69763 h 69763"/>
                <a:gd name="connsiteX2" fmla="*/ 350866 w 364545"/>
                <a:gd name="connsiteY2" fmla="*/ 0 h 69763"/>
                <a:gd name="connsiteX3" fmla="*/ 0 w 364545"/>
                <a:gd name="connsiteY3" fmla="*/ 69763 h 69763"/>
              </a:gdLst>
              <a:ahLst/>
              <a:cxnLst>
                <a:cxn ang="0">
                  <a:pos x="connsiteX0" y="connsiteY0"/>
                </a:cxn>
                <a:cxn ang="0">
                  <a:pos x="connsiteX1" y="connsiteY1"/>
                </a:cxn>
                <a:cxn ang="0">
                  <a:pos x="connsiteX2" y="connsiteY2"/>
                </a:cxn>
                <a:cxn ang="0">
                  <a:pos x="connsiteX3" y="connsiteY3"/>
                </a:cxn>
              </a:cxnLst>
              <a:rect l="l" t="t" r="r" b="b"/>
              <a:pathLst>
                <a:path w="364545" h="69763">
                  <a:moveTo>
                    <a:pt x="0" y="69763"/>
                  </a:moveTo>
                  <a:lnTo>
                    <a:pt x="364545" y="69763"/>
                  </a:lnTo>
                  <a:lnTo>
                    <a:pt x="350866" y="0"/>
                  </a:lnTo>
                  <a:lnTo>
                    <a:pt x="0" y="69763"/>
                  </a:lnTo>
                  <a:close/>
                </a:path>
              </a:pathLst>
            </a:custGeom>
            <a:solidFill>
              <a:schemeClr val="accent2"/>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C062AF0E-83D9-4AB1-B2AB-1CA96820F163}"/>
                </a:ext>
              </a:extLst>
            </p:cNvPr>
            <p:cNvSpPr/>
            <p:nvPr/>
          </p:nvSpPr>
          <p:spPr bwMode="auto">
            <a:xfrm>
              <a:off x="5004687" y="5354091"/>
              <a:ext cx="537866" cy="658031"/>
            </a:xfrm>
            <a:custGeom>
              <a:avLst/>
              <a:gdLst>
                <a:gd name="connsiteX0" fmla="*/ 300938 w 537866"/>
                <a:gd name="connsiteY0" fmla="*/ 0 h 658031"/>
                <a:gd name="connsiteX1" fmla="*/ 537866 w 537866"/>
                <a:gd name="connsiteY1" fmla="*/ 136791 h 658031"/>
                <a:gd name="connsiteX2" fmla="*/ 236928 w 537866"/>
                <a:gd name="connsiteY2" fmla="*/ 658031 h 658031"/>
                <a:gd name="connsiteX3" fmla="*/ 0 w 537866"/>
                <a:gd name="connsiteY3" fmla="*/ 521240 h 658031"/>
                <a:gd name="connsiteX4" fmla="*/ 300938 w 537866"/>
                <a:gd name="connsiteY4" fmla="*/ 0 h 658031"/>
                <a:gd name="connsiteX5" fmla="*/ 333728 w 537866"/>
                <a:gd name="connsiteY5" fmla="*/ 66317 h 658031"/>
                <a:gd name="connsiteX6" fmla="*/ 305699 w 537866"/>
                <a:gd name="connsiteY6" fmla="*/ 73828 h 658031"/>
                <a:gd name="connsiteX7" fmla="*/ 69736 w 537866"/>
                <a:gd name="connsiteY7" fmla="*/ 482527 h 658031"/>
                <a:gd name="connsiteX8" fmla="*/ 79750 w 537866"/>
                <a:gd name="connsiteY8" fmla="*/ 519899 h 658031"/>
                <a:gd name="connsiteX9" fmla="*/ 198214 w 537866"/>
                <a:gd name="connsiteY9" fmla="*/ 588294 h 658031"/>
                <a:gd name="connsiteX10" fmla="*/ 235586 w 537866"/>
                <a:gd name="connsiteY10" fmla="*/ 578280 h 658031"/>
                <a:gd name="connsiteX11" fmla="*/ 471548 w 537866"/>
                <a:gd name="connsiteY11" fmla="*/ 169581 h 658031"/>
                <a:gd name="connsiteX12" fmla="*/ 464038 w 537866"/>
                <a:gd name="connsiteY12" fmla="*/ 141552 h 658031"/>
                <a:gd name="connsiteX13" fmla="*/ 333728 w 537866"/>
                <a:gd name="connsiteY13" fmla="*/ 66317 h 65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7866" h="658031">
                  <a:moveTo>
                    <a:pt x="300938" y="0"/>
                  </a:moveTo>
                  <a:lnTo>
                    <a:pt x="537866" y="136791"/>
                  </a:lnTo>
                  <a:lnTo>
                    <a:pt x="236928" y="658031"/>
                  </a:lnTo>
                  <a:lnTo>
                    <a:pt x="0" y="521240"/>
                  </a:lnTo>
                  <a:lnTo>
                    <a:pt x="300938" y="0"/>
                  </a:lnTo>
                  <a:close/>
                  <a:moveTo>
                    <a:pt x="333728" y="66317"/>
                  </a:moveTo>
                  <a:lnTo>
                    <a:pt x="305699" y="73828"/>
                  </a:lnTo>
                  <a:lnTo>
                    <a:pt x="69736" y="482527"/>
                  </a:lnTo>
                  <a:lnTo>
                    <a:pt x="79750" y="519899"/>
                  </a:lnTo>
                  <a:lnTo>
                    <a:pt x="198214" y="588294"/>
                  </a:lnTo>
                  <a:lnTo>
                    <a:pt x="235586" y="578280"/>
                  </a:lnTo>
                  <a:lnTo>
                    <a:pt x="471548" y="169581"/>
                  </a:lnTo>
                  <a:lnTo>
                    <a:pt x="464038" y="141552"/>
                  </a:lnTo>
                  <a:lnTo>
                    <a:pt x="333728" y="66317"/>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2" name="Freeform: Shape 61">
              <a:extLst>
                <a:ext uri="{FF2B5EF4-FFF2-40B4-BE49-F238E27FC236}">
                  <a16:creationId xmlns:a16="http://schemas.microsoft.com/office/drawing/2014/main" id="{4B7B5E9A-85C4-4A69-A2DF-29FB6D135BF7}"/>
                </a:ext>
              </a:extLst>
            </p:cNvPr>
            <p:cNvSpPr/>
            <p:nvPr/>
          </p:nvSpPr>
          <p:spPr bwMode="auto">
            <a:xfrm>
              <a:off x="5069908" y="5368909"/>
              <a:ext cx="182273" cy="338741"/>
            </a:xfrm>
            <a:custGeom>
              <a:avLst/>
              <a:gdLst>
                <a:gd name="connsiteX0" fmla="*/ 115017 w 182273"/>
                <a:gd name="connsiteY0" fmla="*/ 0 h 338741"/>
                <a:gd name="connsiteX1" fmla="*/ 182273 w 182273"/>
                <a:gd name="connsiteY1" fmla="*/ 23035 h 338741"/>
                <a:gd name="connsiteX2" fmla="*/ 161413 w 182273"/>
                <a:gd name="connsiteY2" fmla="*/ 59166 h 338741"/>
                <a:gd name="connsiteX3" fmla="*/ 140657 w 182273"/>
                <a:gd name="connsiteY3" fmla="*/ 52712 h 338741"/>
                <a:gd name="connsiteX4" fmla="*/ 104987 w 182273"/>
                <a:gd name="connsiteY4" fmla="*/ 156899 h 338741"/>
                <a:gd name="connsiteX5" fmla="*/ 0 w 182273"/>
                <a:gd name="connsiteY5" fmla="*/ 338741 h 338741"/>
                <a:gd name="connsiteX6" fmla="*/ 115017 w 182273"/>
                <a:gd name="connsiteY6" fmla="*/ 0 h 33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273" h="338741">
                  <a:moveTo>
                    <a:pt x="115017" y="0"/>
                  </a:moveTo>
                  <a:lnTo>
                    <a:pt x="182273" y="23035"/>
                  </a:lnTo>
                  <a:lnTo>
                    <a:pt x="161413" y="59166"/>
                  </a:lnTo>
                  <a:lnTo>
                    <a:pt x="140657" y="52712"/>
                  </a:lnTo>
                  <a:lnTo>
                    <a:pt x="104987" y="156899"/>
                  </a:lnTo>
                  <a:lnTo>
                    <a:pt x="0" y="338741"/>
                  </a:lnTo>
                  <a:lnTo>
                    <a:pt x="115017"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3" name="Freeform: Shape 62">
              <a:extLst>
                <a:ext uri="{FF2B5EF4-FFF2-40B4-BE49-F238E27FC236}">
                  <a16:creationId xmlns:a16="http://schemas.microsoft.com/office/drawing/2014/main" id="{9B4BF538-1AF8-401A-8F12-A449D25DB2A6}"/>
                </a:ext>
              </a:extLst>
            </p:cNvPr>
            <p:cNvSpPr/>
            <p:nvPr/>
          </p:nvSpPr>
          <p:spPr bwMode="auto">
            <a:xfrm>
              <a:off x="5012873" y="5396123"/>
              <a:ext cx="130229" cy="393901"/>
            </a:xfrm>
            <a:custGeom>
              <a:avLst/>
              <a:gdLst>
                <a:gd name="connsiteX0" fmla="*/ 53672 w 130229"/>
                <a:gd name="connsiteY0" fmla="*/ 0 h 393901"/>
                <a:gd name="connsiteX1" fmla="*/ 130229 w 130229"/>
                <a:gd name="connsiteY1" fmla="*/ 11031 h 393901"/>
                <a:gd name="connsiteX2" fmla="*/ 116817 w 130229"/>
                <a:gd name="connsiteY2" fmla="*/ 50673 h 393901"/>
                <a:gd name="connsiteX3" fmla="*/ 89180 w 130229"/>
                <a:gd name="connsiteY3" fmla="*/ 46563 h 393901"/>
                <a:gd name="connsiteX4" fmla="*/ 69196 w 130229"/>
                <a:gd name="connsiteY4" fmla="*/ 190607 h 393901"/>
                <a:gd name="connsiteX5" fmla="*/ 0 w 130229"/>
                <a:gd name="connsiteY5" fmla="*/ 393901 h 393901"/>
                <a:gd name="connsiteX6" fmla="*/ 53672 w 130229"/>
                <a:gd name="connsiteY6" fmla="*/ 0 h 3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229" h="393901">
                  <a:moveTo>
                    <a:pt x="53672" y="0"/>
                  </a:moveTo>
                  <a:lnTo>
                    <a:pt x="130229" y="11031"/>
                  </a:lnTo>
                  <a:lnTo>
                    <a:pt x="116817" y="50673"/>
                  </a:lnTo>
                  <a:lnTo>
                    <a:pt x="89180" y="46563"/>
                  </a:lnTo>
                  <a:lnTo>
                    <a:pt x="69196" y="190607"/>
                  </a:lnTo>
                  <a:lnTo>
                    <a:pt x="0" y="393901"/>
                  </a:lnTo>
                  <a:lnTo>
                    <a:pt x="53672"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 name="Freeform: Shape 63">
              <a:extLst>
                <a:ext uri="{FF2B5EF4-FFF2-40B4-BE49-F238E27FC236}">
                  <a16:creationId xmlns:a16="http://schemas.microsoft.com/office/drawing/2014/main" id="{D5E05CD3-6189-44FE-B15E-FAFE4CF90FB1}"/>
                </a:ext>
              </a:extLst>
            </p:cNvPr>
            <p:cNvSpPr/>
            <p:nvPr/>
          </p:nvSpPr>
          <p:spPr bwMode="auto">
            <a:xfrm>
              <a:off x="5338590" y="5514504"/>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 name="Freeform: Shape 64">
              <a:extLst>
                <a:ext uri="{FF2B5EF4-FFF2-40B4-BE49-F238E27FC236}">
                  <a16:creationId xmlns:a16="http://schemas.microsoft.com/office/drawing/2014/main" id="{E32AF856-E597-4AAD-9587-94CAEC0FF6C5}"/>
                </a:ext>
              </a:extLst>
            </p:cNvPr>
            <p:cNvSpPr/>
            <p:nvPr/>
          </p:nvSpPr>
          <p:spPr bwMode="auto">
            <a:xfrm>
              <a:off x="5208358" y="5624665"/>
              <a:ext cx="130520" cy="116881"/>
            </a:xfrm>
            <a:custGeom>
              <a:avLst/>
              <a:gdLst>
                <a:gd name="connsiteX0" fmla="*/ 42722 w 130520"/>
                <a:gd name="connsiteY0" fmla="*/ 753 h 116881"/>
                <a:gd name="connsiteX1" fmla="*/ 92618 w 130520"/>
                <a:gd name="connsiteY1" fmla="*/ 11055 h 116881"/>
                <a:gd name="connsiteX2" fmla="*/ 124492 w 130520"/>
                <a:gd name="connsiteY2" fmla="*/ 92638 h 116881"/>
                <a:gd name="connsiteX3" fmla="*/ 37902 w 130520"/>
                <a:gd name="connsiteY3" fmla="*/ 105826 h 116881"/>
                <a:gd name="connsiteX4" fmla="*/ 6029 w 130520"/>
                <a:gd name="connsiteY4" fmla="*/ 24243 h 116881"/>
                <a:gd name="connsiteX5" fmla="*/ 42722 w 130520"/>
                <a:gd name="connsiteY5" fmla="*/ 753 h 11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520" h="116881">
                  <a:moveTo>
                    <a:pt x="42722" y="753"/>
                  </a:moveTo>
                  <a:cubicBezTo>
                    <a:pt x="58392" y="-1633"/>
                    <a:pt x="76262" y="1612"/>
                    <a:pt x="92618" y="11055"/>
                  </a:cubicBezTo>
                  <a:cubicBezTo>
                    <a:pt x="125332" y="29942"/>
                    <a:pt x="139602" y="66468"/>
                    <a:pt x="124492" y="92638"/>
                  </a:cubicBezTo>
                  <a:cubicBezTo>
                    <a:pt x="109383" y="118808"/>
                    <a:pt x="70616" y="124713"/>
                    <a:pt x="37902" y="105826"/>
                  </a:cubicBezTo>
                  <a:cubicBezTo>
                    <a:pt x="5190" y="86940"/>
                    <a:pt x="-9080" y="50413"/>
                    <a:pt x="6029" y="24243"/>
                  </a:cubicBezTo>
                  <a:cubicBezTo>
                    <a:pt x="13584" y="11158"/>
                    <a:pt x="27053" y="3140"/>
                    <a:pt x="42722" y="753"/>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 name="Freeform: Shape 65">
              <a:extLst>
                <a:ext uri="{FF2B5EF4-FFF2-40B4-BE49-F238E27FC236}">
                  <a16:creationId xmlns:a16="http://schemas.microsoft.com/office/drawing/2014/main" id="{8562D8FA-25D1-4555-B1C1-0650D17FA7EC}"/>
                </a:ext>
              </a:extLst>
            </p:cNvPr>
            <p:cNvSpPr/>
            <p:nvPr/>
          </p:nvSpPr>
          <p:spPr bwMode="auto">
            <a:xfrm>
              <a:off x="5167603" y="5810662"/>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6" name="Group 15">
            <a:extLst>
              <a:ext uri="{FF2B5EF4-FFF2-40B4-BE49-F238E27FC236}">
                <a16:creationId xmlns:a16="http://schemas.microsoft.com/office/drawing/2014/main" id="{FCEFD313-588C-40E6-AE97-51DE9C8981D3}"/>
              </a:ext>
            </a:extLst>
          </p:cNvPr>
          <p:cNvGrpSpPr/>
          <p:nvPr/>
        </p:nvGrpSpPr>
        <p:grpSpPr>
          <a:xfrm>
            <a:off x="5559300" y="3111643"/>
            <a:ext cx="1073399" cy="1060260"/>
            <a:chOff x="5316609" y="3216883"/>
            <a:chExt cx="1073399" cy="1060260"/>
          </a:xfrm>
        </p:grpSpPr>
        <p:sp>
          <p:nvSpPr>
            <p:cNvPr id="47" name="Rectangle 46">
              <a:extLst>
                <a:ext uri="{FF2B5EF4-FFF2-40B4-BE49-F238E27FC236}">
                  <a16:creationId xmlns:a16="http://schemas.microsoft.com/office/drawing/2014/main" id="{53698AE2-1629-4E73-822A-1255AB5D9E49}"/>
                </a:ext>
              </a:extLst>
            </p:cNvPr>
            <p:cNvSpPr/>
            <p:nvPr/>
          </p:nvSpPr>
          <p:spPr bwMode="auto">
            <a:xfrm>
              <a:off x="5316609" y="3453633"/>
              <a:ext cx="823510" cy="823510"/>
            </a:xfrm>
            <a:prstGeom prst="rect">
              <a:avLst/>
            </a:prstGeom>
            <a:solidFill>
              <a:schemeClr val="accent2"/>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767FBC3-33DA-4013-A5BA-34DC56671701}"/>
                </a:ext>
              </a:extLst>
            </p:cNvPr>
            <p:cNvSpPr/>
            <p:nvPr/>
          </p:nvSpPr>
          <p:spPr bwMode="auto">
            <a:xfrm>
              <a:off x="5316609" y="3216883"/>
              <a:ext cx="1073399" cy="1060260"/>
            </a:xfrm>
            <a:custGeom>
              <a:avLst/>
              <a:gdLst>
                <a:gd name="connsiteX0" fmla="*/ 1073399 w 1073399"/>
                <a:gd name="connsiteY0" fmla="*/ 0 h 1060260"/>
                <a:gd name="connsiteX1" fmla="*/ 1036388 w 1073399"/>
                <a:gd name="connsiteY1" fmla="*/ 355572 h 1060260"/>
                <a:gd name="connsiteX2" fmla="*/ 956748 w 1073399"/>
                <a:gd name="connsiteY2" fmla="*/ 275931 h 1060260"/>
                <a:gd name="connsiteX3" fmla="*/ 172419 w 1073399"/>
                <a:gd name="connsiteY3" fmla="*/ 1060260 h 1060260"/>
                <a:gd name="connsiteX4" fmla="*/ 0 w 1073399"/>
                <a:gd name="connsiteY4" fmla="*/ 1060260 h 1060260"/>
                <a:gd name="connsiteX5" fmla="*/ 0 w 1073399"/>
                <a:gd name="connsiteY5" fmla="*/ 914117 h 1060260"/>
                <a:gd name="connsiteX6" fmla="*/ 797467 w 1073399"/>
                <a:gd name="connsiteY6" fmla="*/ 116651 h 1060260"/>
                <a:gd name="connsiteX7" fmla="*/ 717826 w 1073399"/>
                <a:gd name="connsiteY7" fmla="*/ 37010 h 10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399" h="1060260">
                  <a:moveTo>
                    <a:pt x="1073399" y="0"/>
                  </a:moveTo>
                  <a:lnTo>
                    <a:pt x="1036388" y="355572"/>
                  </a:lnTo>
                  <a:lnTo>
                    <a:pt x="956748" y="275931"/>
                  </a:lnTo>
                  <a:lnTo>
                    <a:pt x="172419" y="1060260"/>
                  </a:lnTo>
                  <a:lnTo>
                    <a:pt x="0" y="1060260"/>
                  </a:lnTo>
                  <a:lnTo>
                    <a:pt x="0" y="914117"/>
                  </a:lnTo>
                  <a:lnTo>
                    <a:pt x="797467" y="116651"/>
                  </a:lnTo>
                  <a:lnTo>
                    <a:pt x="717826" y="37010"/>
                  </a:lnTo>
                  <a:close/>
                </a:path>
              </a:pathLst>
            </a:custGeom>
            <a:solidFill>
              <a:schemeClr val="accent1"/>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cxnSp>
        <p:nvCxnSpPr>
          <p:cNvPr id="19" name="Straight Connector 18">
            <a:extLst>
              <a:ext uri="{FF2B5EF4-FFF2-40B4-BE49-F238E27FC236}">
                <a16:creationId xmlns:a16="http://schemas.microsoft.com/office/drawing/2014/main" id="{5AE0978A-771F-4836-B7EE-E0E215DDE059}"/>
              </a:ext>
            </a:extLst>
          </p:cNvPr>
          <p:cNvCxnSpPr/>
          <p:nvPr/>
        </p:nvCxnSpPr>
        <p:spPr>
          <a:xfrm>
            <a:off x="2640366" y="1775230"/>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0901B6C-3FDC-4A31-987D-23039D8D4538}"/>
              </a:ext>
            </a:extLst>
          </p:cNvPr>
          <p:cNvCxnSpPr/>
          <p:nvPr/>
        </p:nvCxnSpPr>
        <p:spPr>
          <a:xfrm>
            <a:off x="4945138" y="1775230"/>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76C82B7-C43C-42D6-B484-523510F15593}"/>
              </a:ext>
            </a:extLst>
          </p:cNvPr>
          <p:cNvCxnSpPr/>
          <p:nvPr/>
        </p:nvCxnSpPr>
        <p:spPr>
          <a:xfrm>
            <a:off x="7249910" y="1775230"/>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C8E701A-1D36-4B0D-A789-1D5E37A17C6C}"/>
              </a:ext>
            </a:extLst>
          </p:cNvPr>
          <p:cNvCxnSpPr/>
          <p:nvPr/>
        </p:nvCxnSpPr>
        <p:spPr>
          <a:xfrm>
            <a:off x="9554681" y="1775230"/>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645F531-B328-42EA-8C2E-B0A4CF307B68}"/>
              </a:ext>
            </a:extLst>
          </p:cNvPr>
          <p:cNvSpPr txBox="1"/>
          <p:nvPr/>
        </p:nvSpPr>
        <p:spPr>
          <a:xfrm>
            <a:off x="573581" y="4400695"/>
            <a:ext cx="1828800" cy="1077218"/>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The broadest SQL Server compatibility and VNET support</a:t>
            </a:r>
          </a:p>
        </p:txBody>
      </p:sp>
      <p:sp>
        <p:nvSpPr>
          <p:cNvPr id="37" name="TextBox 36">
            <a:extLst>
              <a:ext uri="{FF2B5EF4-FFF2-40B4-BE49-F238E27FC236}">
                <a16:creationId xmlns:a16="http://schemas.microsoft.com/office/drawing/2014/main" id="{B8518AC2-F406-4F42-B387-0F0C0FEACD54}"/>
              </a:ext>
            </a:extLst>
          </p:cNvPr>
          <p:cNvSpPr txBox="1"/>
          <p:nvPr/>
        </p:nvSpPr>
        <p:spPr>
          <a:xfrm>
            <a:off x="2878352" y="4396341"/>
            <a:ext cx="1828800" cy="132343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Up to 80% savings with Azure Hybrid Benefit and reserved capacity </a:t>
            </a:r>
          </a:p>
        </p:txBody>
      </p:sp>
      <p:sp>
        <p:nvSpPr>
          <p:cNvPr id="38" name="TextBox 37">
            <a:extLst>
              <a:ext uri="{FF2B5EF4-FFF2-40B4-BE49-F238E27FC236}">
                <a16:creationId xmlns:a16="http://schemas.microsoft.com/office/drawing/2014/main" id="{E35200FE-941E-4F36-9864-E5F27FEB8471}"/>
              </a:ext>
            </a:extLst>
          </p:cNvPr>
          <p:cNvSpPr txBox="1"/>
          <p:nvPr/>
        </p:nvSpPr>
        <p:spPr>
          <a:xfrm>
            <a:off x="5183124" y="4396341"/>
            <a:ext cx="1828800" cy="1077218"/>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Up to 100 TB of on-demand scalable</a:t>
            </a:r>
            <a:b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storage per DB </a:t>
            </a:r>
          </a:p>
        </p:txBody>
      </p:sp>
      <p:sp>
        <p:nvSpPr>
          <p:cNvPr id="40" name="TextBox 39">
            <a:extLst>
              <a:ext uri="{FF2B5EF4-FFF2-40B4-BE49-F238E27FC236}">
                <a16:creationId xmlns:a16="http://schemas.microsoft.com/office/drawing/2014/main" id="{F77F9A81-4F8C-4FF1-91F9-48E02403D7EE}"/>
              </a:ext>
            </a:extLst>
          </p:cNvPr>
          <p:cNvSpPr txBox="1"/>
          <p:nvPr/>
        </p:nvSpPr>
        <p:spPr>
          <a:xfrm>
            <a:off x="7487896" y="4380225"/>
            <a:ext cx="1828800" cy="830997"/>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Layers of security and 99.99 percent availability SLA </a:t>
            </a:r>
          </a:p>
        </p:txBody>
      </p:sp>
      <p:sp>
        <p:nvSpPr>
          <p:cNvPr id="41" name="TextBox 40">
            <a:extLst>
              <a:ext uri="{FF2B5EF4-FFF2-40B4-BE49-F238E27FC236}">
                <a16:creationId xmlns:a16="http://schemas.microsoft.com/office/drawing/2014/main" id="{93B0571B-1563-47BD-B319-1782F71BF8C6}"/>
              </a:ext>
            </a:extLst>
          </p:cNvPr>
          <p:cNvSpPr txBox="1"/>
          <p:nvPr/>
        </p:nvSpPr>
        <p:spPr>
          <a:xfrm>
            <a:off x="9792663" y="4355424"/>
            <a:ext cx="1828800" cy="132343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Intelligent performance tuning and intelligent protection </a:t>
            </a:r>
          </a:p>
        </p:txBody>
      </p:sp>
      <p:sp>
        <p:nvSpPr>
          <p:cNvPr id="42" name="Text Placeholder 2">
            <a:extLst>
              <a:ext uri="{FF2B5EF4-FFF2-40B4-BE49-F238E27FC236}">
                <a16:creationId xmlns:a16="http://schemas.microsoft.com/office/drawing/2014/main" id="{5B1C37A2-4C04-4338-BCF6-BA8B904D62D2}"/>
              </a:ext>
            </a:extLst>
          </p:cNvPr>
          <p:cNvSpPr txBox="1">
            <a:spLocks/>
          </p:cNvSpPr>
          <p:nvPr/>
        </p:nvSpPr>
        <p:spPr>
          <a:xfrm>
            <a:off x="586174" y="1040614"/>
            <a:ext cx="11339512"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a:pPr>
            <a:r>
              <a:rPr kumimoji="0" lang="en-US" sz="2000" b="0" i="0" u="none" strike="noStrike" kern="1200" cap="none" spc="-30" normalizeH="0" baseline="0" noProof="0">
                <a:ln w="3175">
                  <a:noFill/>
                </a:ln>
                <a:solidFill>
                  <a:srgbClr val="0078D4"/>
                </a:solidFill>
                <a:effectLst/>
                <a:uLnTx/>
                <a:uFillTx/>
                <a:latin typeface="Segoe UI Semibold"/>
                <a:ea typeface="+mn-ea"/>
                <a:cs typeface="Segoe UI" pitchFamily="34" charset="0"/>
              </a:rPr>
              <a:t>The best and most economical cloud destination for your SQL Server</a:t>
            </a:r>
          </a:p>
        </p:txBody>
      </p:sp>
    </p:spTree>
    <p:extLst>
      <p:ext uri="{BB962C8B-B14F-4D97-AF65-F5344CB8AC3E}">
        <p14:creationId xmlns:p14="http://schemas.microsoft.com/office/powerpoint/2010/main" val="89608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588263" y="457200"/>
            <a:ext cx="11018520" cy="553998"/>
          </a:xfrm>
        </p:spPr>
        <p:txBody>
          <a:bodyPr/>
          <a:lstStyle/>
          <a:p>
            <a:r>
              <a:rPr lang="en-US"/>
              <a:t>Introducing Azure SQL Database Managed Instance</a:t>
            </a:r>
          </a:p>
        </p:txBody>
      </p:sp>
      <p:sp>
        <p:nvSpPr>
          <p:cNvPr id="36" name="Text Placeholder 2">
            <a:extLst>
              <a:ext uri="{FF2B5EF4-FFF2-40B4-BE49-F238E27FC236}">
                <a16:creationId xmlns:a16="http://schemas.microsoft.com/office/drawing/2014/main" id="{C6069581-F20D-4398-8861-28EFB9957514}"/>
              </a:ext>
            </a:extLst>
          </p:cNvPr>
          <p:cNvSpPr txBox="1">
            <a:spLocks/>
          </p:cNvSpPr>
          <p:nvPr/>
        </p:nvSpPr>
        <p:spPr>
          <a:xfrm>
            <a:off x="586174" y="1040614"/>
            <a:ext cx="11339512"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a:pPr>
            <a:r>
              <a:rPr kumimoji="0" lang="en-US" sz="2000" b="0" i="0" u="none" strike="noStrike" kern="1200" cap="none" spc="-30" normalizeH="0" baseline="0" noProof="0">
                <a:ln w="3175">
                  <a:noFill/>
                </a:ln>
                <a:solidFill>
                  <a:srgbClr val="0078D4"/>
                </a:solidFill>
                <a:effectLst/>
                <a:uLnTx/>
                <a:uFillTx/>
                <a:latin typeface="Segoe UI Semibold"/>
                <a:ea typeface="+mn-ea"/>
                <a:cs typeface="Segoe UI" pitchFamily="34" charset="0"/>
              </a:rPr>
              <a:t>Azure SQL Database</a:t>
            </a:r>
          </a:p>
        </p:txBody>
      </p:sp>
      <p:grpSp>
        <p:nvGrpSpPr>
          <p:cNvPr id="54" name="Group 53">
            <a:extLst>
              <a:ext uri="{FF2B5EF4-FFF2-40B4-BE49-F238E27FC236}">
                <a16:creationId xmlns:a16="http://schemas.microsoft.com/office/drawing/2014/main" id="{7110DA05-E69A-4B8B-9CAC-C84731B653A4}"/>
              </a:ext>
            </a:extLst>
          </p:cNvPr>
          <p:cNvGrpSpPr/>
          <p:nvPr/>
        </p:nvGrpSpPr>
        <p:grpSpPr>
          <a:xfrm>
            <a:off x="586174" y="2921739"/>
            <a:ext cx="3019609" cy="1802813"/>
            <a:chOff x="586174" y="2045045"/>
            <a:chExt cx="3019609" cy="1802813"/>
          </a:xfrm>
        </p:grpSpPr>
        <p:sp>
          <p:nvSpPr>
            <p:cNvPr id="19" name="Rectangle 18">
              <a:extLst>
                <a:ext uri="{FF2B5EF4-FFF2-40B4-BE49-F238E27FC236}">
                  <a16:creationId xmlns:a16="http://schemas.microsoft.com/office/drawing/2014/main" id="{92F27F5B-F93E-4EAC-AFD2-56B0726C3CD4}"/>
                </a:ext>
              </a:extLst>
            </p:cNvPr>
            <p:cNvSpPr/>
            <p:nvPr/>
          </p:nvSpPr>
          <p:spPr bwMode="auto">
            <a:xfrm>
              <a:off x="588263" y="2690976"/>
              <a:ext cx="2715768" cy="3434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bold"/>
                  <a:ea typeface="+mn-ea"/>
                  <a:cs typeface="Segoe UI Semilight" panose="020B0402040204020203" pitchFamily="34" charset="0"/>
                </a:rPr>
                <a:t>Single</a:t>
              </a:r>
            </a:p>
          </p:txBody>
        </p:sp>
        <p:sp>
          <p:nvSpPr>
            <p:cNvPr id="27" name="Rectangle 26">
              <a:extLst>
                <a:ext uri="{FF2B5EF4-FFF2-40B4-BE49-F238E27FC236}">
                  <a16:creationId xmlns:a16="http://schemas.microsoft.com/office/drawing/2014/main" id="{1A75BD58-6338-49C8-A70A-A845108F249F}"/>
                </a:ext>
              </a:extLst>
            </p:cNvPr>
            <p:cNvSpPr/>
            <p:nvPr/>
          </p:nvSpPr>
          <p:spPr>
            <a:xfrm>
              <a:off x="588263" y="3090728"/>
              <a:ext cx="3017520" cy="757130"/>
            </a:xfrm>
            <a:prstGeom prst="rect">
              <a:avLst/>
            </a:prstGeom>
            <a:ln>
              <a:noFill/>
            </a:ln>
          </p:spPr>
          <p:txBody>
            <a:bodyPr wrap="square" lIns="0">
              <a:spAutoFit/>
            </a:bodyPr>
            <a:lstStyle/>
            <a:p>
              <a:pPr marL="0" marR="0" lvl="0" indent="0" algn="l" defTabSz="914367"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Database-scoped deployment option with predictable workload performance</a:t>
              </a:r>
            </a:p>
          </p:txBody>
        </p:sp>
        <p:sp>
          <p:nvSpPr>
            <p:cNvPr id="41" name="Freeform 188">
              <a:extLst>
                <a:ext uri="{FF2B5EF4-FFF2-40B4-BE49-F238E27FC236}">
                  <a16:creationId xmlns:a16="http://schemas.microsoft.com/office/drawing/2014/main" id="{168840E9-1802-472E-8321-A6FFE8FD44BA}"/>
                </a:ext>
              </a:extLst>
            </p:cNvPr>
            <p:cNvSpPr/>
            <p:nvPr/>
          </p:nvSpPr>
          <p:spPr bwMode="auto">
            <a:xfrm>
              <a:off x="586174" y="2045045"/>
              <a:ext cx="407682" cy="52287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Group 7">
            <a:extLst>
              <a:ext uri="{FF2B5EF4-FFF2-40B4-BE49-F238E27FC236}">
                <a16:creationId xmlns:a16="http://schemas.microsoft.com/office/drawing/2014/main" id="{9C4013F1-FA3C-465B-8FE8-3D2852567026}"/>
              </a:ext>
            </a:extLst>
          </p:cNvPr>
          <p:cNvGrpSpPr/>
          <p:nvPr/>
        </p:nvGrpSpPr>
        <p:grpSpPr>
          <a:xfrm>
            <a:off x="8484716" y="2921347"/>
            <a:ext cx="3122067" cy="2040209"/>
            <a:chOff x="8484716" y="2044653"/>
            <a:chExt cx="3122067" cy="2040209"/>
          </a:xfrm>
        </p:grpSpPr>
        <p:sp>
          <p:nvSpPr>
            <p:cNvPr id="21" name="Rectangle 20">
              <a:extLst>
                <a:ext uri="{FF2B5EF4-FFF2-40B4-BE49-F238E27FC236}">
                  <a16:creationId xmlns:a16="http://schemas.microsoft.com/office/drawing/2014/main" id="{999ECD5E-D7A5-4456-90CB-C73C21ABDCFC}"/>
                </a:ext>
              </a:extLst>
            </p:cNvPr>
            <p:cNvSpPr/>
            <p:nvPr/>
          </p:nvSpPr>
          <p:spPr bwMode="auto">
            <a:xfrm>
              <a:off x="8484716" y="2689026"/>
              <a:ext cx="3122067" cy="3434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bold"/>
                  <a:ea typeface="+mn-ea"/>
                  <a:cs typeface="Segoe UI Semilight" panose="020B0402040204020203" pitchFamily="34" charset="0"/>
                </a:rPr>
                <a:t>Managed Instance</a:t>
              </a:r>
            </a:p>
          </p:txBody>
        </p:sp>
        <p:sp>
          <p:nvSpPr>
            <p:cNvPr id="26" name="Rectangle 25">
              <a:extLst>
                <a:ext uri="{FF2B5EF4-FFF2-40B4-BE49-F238E27FC236}">
                  <a16:creationId xmlns:a16="http://schemas.microsoft.com/office/drawing/2014/main" id="{A362F941-5269-4D69-906F-53144A07824D}"/>
                </a:ext>
              </a:extLst>
            </p:cNvPr>
            <p:cNvSpPr/>
            <p:nvPr/>
          </p:nvSpPr>
          <p:spPr>
            <a:xfrm>
              <a:off x="8484716" y="3106133"/>
              <a:ext cx="3017520" cy="978729"/>
            </a:xfrm>
            <a:prstGeom prst="rect">
              <a:avLst/>
            </a:prstGeom>
            <a:ln>
              <a:noFill/>
            </a:ln>
          </p:spPr>
          <p:txBody>
            <a:bodyPr wrap="square" lIns="0">
              <a:spAutoFit/>
            </a:bodyPr>
            <a:lstStyle/>
            <a:p>
              <a:pPr marL="0" marR="0" lvl="0" indent="0" algn="l" defTabSz="914367"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Instance-scoped deployment option with high compatibility with SQL Server and full PaaS benefits</a:t>
              </a:r>
            </a:p>
          </p:txBody>
        </p:sp>
        <p:sp>
          <p:nvSpPr>
            <p:cNvPr id="42" name="TextBox 41">
              <a:extLst>
                <a:ext uri="{FF2B5EF4-FFF2-40B4-BE49-F238E27FC236}">
                  <a16:creationId xmlns:a16="http://schemas.microsoft.com/office/drawing/2014/main" id="{6AB9B1DC-853A-4498-9305-31BCB53AB980}"/>
                </a:ext>
              </a:extLst>
            </p:cNvPr>
            <p:cNvSpPr txBox="1"/>
            <p:nvPr/>
          </p:nvSpPr>
          <p:spPr>
            <a:xfrm>
              <a:off x="8502171" y="2044653"/>
              <a:ext cx="552340" cy="605494"/>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8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3" name="Group 52">
            <a:extLst>
              <a:ext uri="{FF2B5EF4-FFF2-40B4-BE49-F238E27FC236}">
                <a16:creationId xmlns:a16="http://schemas.microsoft.com/office/drawing/2014/main" id="{FC848578-3012-4ACC-B4A4-648F4D136C66}"/>
              </a:ext>
            </a:extLst>
          </p:cNvPr>
          <p:cNvGrpSpPr/>
          <p:nvPr/>
        </p:nvGrpSpPr>
        <p:grpSpPr>
          <a:xfrm>
            <a:off x="4536490" y="2921348"/>
            <a:ext cx="3017520" cy="1805322"/>
            <a:chOff x="4536490" y="2044654"/>
            <a:chExt cx="3017520" cy="1805322"/>
          </a:xfrm>
        </p:grpSpPr>
        <p:sp>
          <p:nvSpPr>
            <p:cNvPr id="11" name="Rectangle 10">
              <a:extLst>
                <a:ext uri="{FF2B5EF4-FFF2-40B4-BE49-F238E27FC236}">
                  <a16:creationId xmlns:a16="http://schemas.microsoft.com/office/drawing/2014/main" id="{04D5F769-5A8E-408C-B605-B85CE94D35E0}"/>
                </a:ext>
              </a:extLst>
            </p:cNvPr>
            <p:cNvSpPr/>
            <p:nvPr/>
          </p:nvSpPr>
          <p:spPr bwMode="auto">
            <a:xfrm>
              <a:off x="4536492" y="2685643"/>
              <a:ext cx="2712720" cy="3434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bold"/>
                  <a:ea typeface="+mn-ea"/>
                  <a:cs typeface="Segoe UI Semilight" panose="020B0402040204020203" pitchFamily="34" charset="0"/>
                </a:rPr>
                <a:t>Elastic Pool</a:t>
              </a:r>
            </a:p>
          </p:txBody>
        </p:sp>
        <p:sp>
          <p:nvSpPr>
            <p:cNvPr id="28" name="Rectangle 27">
              <a:extLst>
                <a:ext uri="{FF2B5EF4-FFF2-40B4-BE49-F238E27FC236}">
                  <a16:creationId xmlns:a16="http://schemas.microsoft.com/office/drawing/2014/main" id="{085F6AA7-C66E-4A43-814B-90B3E7BDE971}"/>
                </a:ext>
              </a:extLst>
            </p:cNvPr>
            <p:cNvSpPr/>
            <p:nvPr/>
          </p:nvSpPr>
          <p:spPr>
            <a:xfrm>
              <a:off x="4536490" y="3092846"/>
              <a:ext cx="3017520" cy="757130"/>
            </a:xfrm>
            <a:prstGeom prst="rect">
              <a:avLst/>
            </a:prstGeom>
            <a:ln>
              <a:noFill/>
            </a:ln>
          </p:spPr>
          <p:txBody>
            <a:bodyPr wrap="square" lIns="0">
              <a:spAutoFit/>
            </a:bodyPr>
            <a:lstStyle/>
            <a:p>
              <a:pPr marL="0" marR="0" lvl="0" indent="0" algn="l" defTabSz="914367"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Shared resource model optimized for greater efficiency of multi-tenant applications</a:t>
              </a:r>
            </a:p>
          </p:txBody>
        </p:sp>
        <p:grpSp>
          <p:nvGrpSpPr>
            <p:cNvPr id="7" name="Group 6">
              <a:extLst>
                <a:ext uri="{FF2B5EF4-FFF2-40B4-BE49-F238E27FC236}">
                  <a16:creationId xmlns:a16="http://schemas.microsoft.com/office/drawing/2014/main" id="{C8125203-006D-47F9-BE3E-E9E7D65EAB18}"/>
                </a:ext>
              </a:extLst>
            </p:cNvPr>
            <p:cNvGrpSpPr/>
            <p:nvPr/>
          </p:nvGrpSpPr>
          <p:grpSpPr>
            <a:xfrm>
              <a:off x="4536490" y="2044654"/>
              <a:ext cx="523264" cy="523264"/>
              <a:chOff x="4536490" y="2044654"/>
              <a:chExt cx="523264" cy="523264"/>
            </a:xfrm>
          </p:grpSpPr>
          <p:sp>
            <p:nvSpPr>
              <p:cNvPr id="47" name="Freeform: Shape 46">
                <a:extLst>
                  <a:ext uri="{FF2B5EF4-FFF2-40B4-BE49-F238E27FC236}">
                    <a16:creationId xmlns:a16="http://schemas.microsoft.com/office/drawing/2014/main" id="{5D9A8064-DE20-4FC5-898A-E932703C7FB1}"/>
                  </a:ext>
                </a:extLst>
              </p:cNvPr>
              <p:cNvSpPr/>
              <p:nvPr/>
            </p:nvSpPr>
            <p:spPr bwMode="auto">
              <a:xfrm>
                <a:off x="4536490" y="2044654"/>
                <a:ext cx="523264" cy="523264"/>
              </a:xfrm>
              <a:custGeom>
                <a:avLst/>
                <a:gdLst>
                  <a:gd name="connsiteX0" fmla="*/ 209954 w 431102"/>
                  <a:gd name="connsiteY0" fmla="*/ 20 h 431102"/>
                  <a:gd name="connsiteX1" fmla="*/ 250191 w 431102"/>
                  <a:gd name="connsiteY1" fmla="*/ 15476 h 431102"/>
                  <a:gd name="connsiteX2" fmla="*/ 413559 w 431102"/>
                  <a:gd name="connsiteY2" fmla="*/ 170573 h 431102"/>
                  <a:gd name="connsiteX3" fmla="*/ 415627 w 431102"/>
                  <a:gd name="connsiteY3" fmla="*/ 250192 h 431102"/>
                  <a:gd name="connsiteX4" fmla="*/ 260529 w 431102"/>
                  <a:gd name="connsiteY4" fmla="*/ 413560 h 431102"/>
                  <a:gd name="connsiteX5" fmla="*/ 180910 w 431102"/>
                  <a:gd name="connsiteY5" fmla="*/ 415628 h 431102"/>
                  <a:gd name="connsiteX6" fmla="*/ 17542 w 431102"/>
                  <a:gd name="connsiteY6" fmla="*/ 260530 h 431102"/>
                  <a:gd name="connsiteX7" fmla="*/ 15475 w 431102"/>
                  <a:gd name="connsiteY7" fmla="*/ 180911 h 431102"/>
                  <a:gd name="connsiteX8" fmla="*/ 170573 w 431102"/>
                  <a:gd name="connsiteY8" fmla="*/ 17543 h 431102"/>
                  <a:gd name="connsiteX9" fmla="*/ 209954 w 431102"/>
                  <a:gd name="connsiteY9" fmla="*/ 20 h 43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102" h="431102">
                    <a:moveTo>
                      <a:pt x="209954" y="20"/>
                    </a:moveTo>
                    <a:cubicBezTo>
                      <a:pt x="224362" y="-354"/>
                      <a:pt x="238912" y="4768"/>
                      <a:pt x="250191" y="15476"/>
                    </a:cubicBezTo>
                    <a:lnTo>
                      <a:pt x="413559" y="170573"/>
                    </a:lnTo>
                    <a:cubicBezTo>
                      <a:pt x="436117" y="191989"/>
                      <a:pt x="437042" y="227635"/>
                      <a:pt x="415627" y="250192"/>
                    </a:cubicBezTo>
                    <a:lnTo>
                      <a:pt x="260529" y="413560"/>
                    </a:lnTo>
                    <a:cubicBezTo>
                      <a:pt x="239113" y="436117"/>
                      <a:pt x="203467" y="437043"/>
                      <a:pt x="180910" y="415628"/>
                    </a:cubicBezTo>
                    <a:lnTo>
                      <a:pt x="17542" y="260530"/>
                    </a:lnTo>
                    <a:cubicBezTo>
                      <a:pt x="-5015" y="239114"/>
                      <a:pt x="-5941" y="203468"/>
                      <a:pt x="15475" y="180911"/>
                    </a:cubicBezTo>
                    <a:lnTo>
                      <a:pt x="170573" y="17543"/>
                    </a:lnTo>
                    <a:cubicBezTo>
                      <a:pt x="181280" y="6265"/>
                      <a:pt x="195546" y="394"/>
                      <a:pt x="209954" y="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48" name="Freeform: Shape 47">
                <a:extLst>
                  <a:ext uri="{FF2B5EF4-FFF2-40B4-BE49-F238E27FC236}">
                    <a16:creationId xmlns:a16="http://schemas.microsoft.com/office/drawing/2014/main" id="{8406C512-2726-4CA6-9405-E0894AEAB7EB}"/>
                  </a:ext>
                </a:extLst>
              </p:cNvPr>
              <p:cNvSpPr/>
              <p:nvPr/>
            </p:nvSpPr>
            <p:spPr bwMode="auto">
              <a:xfrm>
                <a:off x="4748862" y="2366375"/>
                <a:ext cx="98520" cy="126357"/>
              </a:xfrm>
              <a:custGeom>
                <a:avLst/>
                <a:gdLst>
                  <a:gd name="connsiteX0" fmla="*/ 232828 w 465657"/>
                  <a:gd name="connsiteY0" fmla="*/ 0 h 597228"/>
                  <a:gd name="connsiteX1" fmla="*/ 464455 w 465657"/>
                  <a:gd name="connsiteY1" fmla="*/ 85263 h 597228"/>
                  <a:gd name="connsiteX2" fmla="*/ 465301 w 465657"/>
                  <a:gd name="connsiteY2" fmla="*/ 92100 h 597228"/>
                  <a:gd name="connsiteX3" fmla="*/ 465657 w 465657"/>
                  <a:gd name="connsiteY3" fmla="*/ 92100 h 597228"/>
                  <a:gd name="connsiteX4" fmla="*/ 465657 w 465657"/>
                  <a:gd name="connsiteY4" fmla="*/ 94974 h 597228"/>
                  <a:gd name="connsiteX5" fmla="*/ 465657 w 465657"/>
                  <a:gd name="connsiteY5" fmla="*/ 502254 h 597228"/>
                  <a:gd name="connsiteX6" fmla="*/ 465657 w 465657"/>
                  <a:gd name="connsiteY6" fmla="*/ 502255 h 597228"/>
                  <a:gd name="connsiteX7" fmla="*/ 465657 w 465657"/>
                  <a:gd name="connsiteY7" fmla="*/ 502256 h 597228"/>
                  <a:gd name="connsiteX8" fmla="*/ 465657 w 465657"/>
                  <a:gd name="connsiteY8" fmla="*/ 505128 h 597228"/>
                  <a:gd name="connsiteX9" fmla="*/ 465301 w 465657"/>
                  <a:gd name="connsiteY9" fmla="*/ 505128 h 597228"/>
                  <a:gd name="connsiteX10" fmla="*/ 464455 w 465657"/>
                  <a:gd name="connsiteY10" fmla="*/ 511965 h 597228"/>
                  <a:gd name="connsiteX11" fmla="*/ 232828 w 465657"/>
                  <a:gd name="connsiteY11" fmla="*/ 597228 h 597228"/>
                  <a:gd name="connsiteX12" fmla="*/ 1202 w 465657"/>
                  <a:gd name="connsiteY12" fmla="*/ 511965 h 597228"/>
                  <a:gd name="connsiteX13" fmla="*/ 355 w 465657"/>
                  <a:gd name="connsiteY13" fmla="*/ 505128 h 597228"/>
                  <a:gd name="connsiteX14" fmla="*/ 0 w 465657"/>
                  <a:gd name="connsiteY14" fmla="*/ 505128 h 597228"/>
                  <a:gd name="connsiteX15" fmla="*/ 0 w 465657"/>
                  <a:gd name="connsiteY15" fmla="*/ 502255 h 597228"/>
                  <a:gd name="connsiteX16" fmla="*/ 0 w 465657"/>
                  <a:gd name="connsiteY16" fmla="*/ 94975 h 597228"/>
                  <a:gd name="connsiteX17" fmla="*/ 0 w 465657"/>
                  <a:gd name="connsiteY17" fmla="*/ 94973 h 597228"/>
                  <a:gd name="connsiteX18" fmla="*/ 1202 w 465657"/>
                  <a:gd name="connsiteY18" fmla="*/ 85263 h 597228"/>
                  <a:gd name="connsiteX19" fmla="*/ 232828 w 465657"/>
                  <a:gd name="connsiteY19" fmla="*/ 0 h 597228"/>
                  <a:gd name="connsiteX20" fmla="*/ 232828 w 465657"/>
                  <a:gd name="connsiteY20" fmla="*/ 34262 h 597228"/>
                  <a:gd name="connsiteX21" fmla="*/ 72120 w 465657"/>
                  <a:gd name="connsiteY21" fmla="*/ 81429 h 597228"/>
                  <a:gd name="connsiteX22" fmla="*/ 232828 w 465657"/>
                  <a:gd name="connsiteY22" fmla="*/ 128597 h 597228"/>
                  <a:gd name="connsiteX23" fmla="*/ 393537 w 465657"/>
                  <a:gd name="connsiteY23" fmla="*/ 81429 h 597228"/>
                  <a:gd name="connsiteX24" fmla="*/ 232828 w 465657"/>
                  <a:gd name="connsiteY24" fmla="*/ 34262 h 59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5657" h="597228">
                    <a:moveTo>
                      <a:pt x="232828" y="0"/>
                    </a:moveTo>
                    <a:cubicBezTo>
                      <a:pt x="353379" y="0"/>
                      <a:pt x="452532" y="37372"/>
                      <a:pt x="464455" y="85263"/>
                    </a:cubicBezTo>
                    <a:lnTo>
                      <a:pt x="465301" y="92100"/>
                    </a:lnTo>
                    <a:lnTo>
                      <a:pt x="465657" y="92100"/>
                    </a:lnTo>
                    <a:lnTo>
                      <a:pt x="465657" y="94974"/>
                    </a:lnTo>
                    <a:cubicBezTo>
                      <a:pt x="465657" y="163332"/>
                      <a:pt x="465657" y="434374"/>
                      <a:pt x="465657" y="502254"/>
                    </a:cubicBezTo>
                    <a:lnTo>
                      <a:pt x="465657" y="502255"/>
                    </a:lnTo>
                    <a:lnTo>
                      <a:pt x="465657" y="502256"/>
                    </a:lnTo>
                    <a:lnTo>
                      <a:pt x="465657" y="505128"/>
                    </a:lnTo>
                    <a:lnTo>
                      <a:pt x="465301" y="505128"/>
                    </a:lnTo>
                    <a:lnTo>
                      <a:pt x="464455" y="511965"/>
                    </a:lnTo>
                    <a:cubicBezTo>
                      <a:pt x="452532" y="559856"/>
                      <a:pt x="353379" y="597228"/>
                      <a:pt x="232828" y="597228"/>
                    </a:cubicBezTo>
                    <a:cubicBezTo>
                      <a:pt x="112277" y="597228"/>
                      <a:pt x="13125" y="559856"/>
                      <a:pt x="1202" y="511965"/>
                    </a:cubicBezTo>
                    <a:lnTo>
                      <a:pt x="355" y="505128"/>
                    </a:lnTo>
                    <a:lnTo>
                      <a:pt x="0" y="505128"/>
                    </a:lnTo>
                    <a:lnTo>
                      <a:pt x="0" y="502255"/>
                    </a:lnTo>
                    <a:lnTo>
                      <a:pt x="0" y="94975"/>
                    </a:lnTo>
                    <a:lnTo>
                      <a:pt x="0" y="94973"/>
                    </a:lnTo>
                    <a:lnTo>
                      <a:pt x="1202" y="85263"/>
                    </a:lnTo>
                    <a:cubicBezTo>
                      <a:pt x="13125" y="37372"/>
                      <a:pt x="112277" y="0"/>
                      <a:pt x="232828" y="0"/>
                    </a:cubicBezTo>
                    <a:close/>
                    <a:moveTo>
                      <a:pt x="232828" y="34262"/>
                    </a:moveTo>
                    <a:cubicBezTo>
                      <a:pt x="144072" y="34262"/>
                      <a:pt x="72120" y="55379"/>
                      <a:pt x="72120" y="81429"/>
                    </a:cubicBezTo>
                    <a:cubicBezTo>
                      <a:pt x="72120" y="107479"/>
                      <a:pt x="144072" y="128597"/>
                      <a:pt x="232828" y="128597"/>
                    </a:cubicBezTo>
                    <a:cubicBezTo>
                      <a:pt x="321585" y="128597"/>
                      <a:pt x="393537" y="107479"/>
                      <a:pt x="393537" y="81429"/>
                    </a:cubicBezTo>
                    <a:cubicBezTo>
                      <a:pt x="393537" y="55379"/>
                      <a:pt x="321585" y="34262"/>
                      <a:pt x="232828" y="34262"/>
                    </a:cubicBez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50" name="Freeform: Shape 49">
                <a:extLst>
                  <a:ext uri="{FF2B5EF4-FFF2-40B4-BE49-F238E27FC236}">
                    <a16:creationId xmlns:a16="http://schemas.microsoft.com/office/drawing/2014/main" id="{4B1D8A06-52CB-4516-90CD-0B2CB10C60DF}"/>
                  </a:ext>
                </a:extLst>
              </p:cNvPr>
              <p:cNvSpPr/>
              <p:nvPr/>
            </p:nvSpPr>
            <p:spPr bwMode="auto">
              <a:xfrm>
                <a:off x="4748862" y="2119840"/>
                <a:ext cx="98520" cy="126357"/>
              </a:xfrm>
              <a:custGeom>
                <a:avLst/>
                <a:gdLst>
                  <a:gd name="connsiteX0" fmla="*/ 232828 w 465657"/>
                  <a:gd name="connsiteY0" fmla="*/ 0 h 597228"/>
                  <a:gd name="connsiteX1" fmla="*/ 464455 w 465657"/>
                  <a:gd name="connsiteY1" fmla="*/ 85263 h 597228"/>
                  <a:gd name="connsiteX2" fmla="*/ 465301 w 465657"/>
                  <a:gd name="connsiteY2" fmla="*/ 92100 h 597228"/>
                  <a:gd name="connsiteX3" fmla="*/ 465657 w 465657"/>
                  <a:gd name="connsiteY3" fmla="*/ 92100 h 597228"/>
                  <a:gd name="connsiteX4" fmla="*/ 465657 w 465657"/>
                  <a:gd name="connsiteY4" fmla="*/ 94974 h 597228"/>
                  <a:gd name="connsiteX5" fmla="*/ 465657 w 465657"/>
                  <a:gd name="connsiteY5" fmla="*/ 502254 h 597228"/>
                  <a:gd name="connsiteX6" fmla="*/ 465657 w 465657"/>
                  <a:gd name="connsiteY6" fmla="*/ 502255 h 597228"/>
                  <a:gd name="connsiteX7" fmla="*/ 465657 w 465657"/>
                  <a:gd name="connsiteY7" fmla="*/ 502256 h 597228"/>
                  <a:gd name="connsiteX8" fmla="*/ 465657 w 465657"/>
                  <a:gd name="connsiteY8" fmla="*/ 505128 h 597228"/>
                  <a:gd name="connsiteX9" fmla="*/ 465301 w 465657"/>
                  <a:gd name="connsiteY9" fmla="*/ 505128 h 597228"/>
                  <a:gd name="connsiteX10" fmla="*/ 464455 w 465657"/>
                  <a:gd name="connsiteY10" fmla="*/ 511965 h 597228"/>
                  <a:gd name="connsiteX11" fmla="*/ 232828 w 465657"/>
                  <a:gd name="connsiteY11" fmla="*/ 597228 h 597228"/>
                  <a:gd name="connsiteX12" fmla="*/ 1202 w 465657"/>
                  <a:gd name="connsiteY12" fmla="*/ 511965 h 597228"/>
                  <a:gd name="connsiteX13" fmla="*/ 355 w 465657"/>
                  <a:gd name="connsiteY13" fmla="*/ 505128 h 597228"/>
                  <a:gd name="connsiteX14" fmla="*/ 0 w 465657"/>
                  <a:gd name="connsiteY14" fmla="*/ 505128 h 597228"/>
                  <a:gd name="connsiteX15" fmla="*/ 0 w 465657"/>
                  <a:gd name="connsiteY15" fmla="*/ 502255 h 597228"/>
                  <a:gd name="connsiteX16" fmla="*/ 0 w 465657"/>
                  <a:gd name="connsiteY16" fmla="*/ 94975 h 597228"/>
                  <a:gd name="connsiteX17" fmla="*/ 0 w 465657"/>
                  <a:gd name="connsiteY17" fmla="*/ 94973 h 597228"/>
                  <a:gd name="connsiteX18" fmla="*/ 1202 w 465657"/>
                  <a:gd name="connsiteY18" fmla="*/ 85263 h 597228"/>
                  <a:gd name="connsiteX19" fmla="*/ 232828 w 465657"/>
                  <a:gd name="connsiteY19" fmla="*/ 0 h 597228"/>
                  <a:gd name="connsiteX20" fmla="*/ 232828 w 465657"/>
                  <a:gd name="connsiteY20" fmla="*/ 34262 h 597228"/>
                  <a:gd name="connsiteX21" fmla="*/ 72120 w 465657"/>
                  <a:gd name="connsiteY21" fmla="*/ 81429 h 597228"/>
                  <a:gd name="connsiteX22" fmla="*/ 232828 w 465657"/>
                  <a:gd name="connsiteY22" fmla="*/ 128597 h 597228"/>
                  <a:gd name="connsiteX23" fmla="*/ 393537 w 465657"/>
                  <a:gd name="connsiteY23" fmla="*/ 81429 h 597228"/>
                  <a:gd name="connsiteX24" fmla="*/ 232828 w 465657"/>
                  <a:gd name="connsiteY24" fmla="*/ 34262 h 59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5657" h="597228">
                    <a:moveTo>
                      <a:pt x="232828" y="0"/>
                    </a:moveTo>
                    <a:cubicBezTo>
                      <a:pt x="353379" y="0"/>
                      <a:pt x="452532" y="37372"/>
                      <a:pt x="464455" y="85263"/>
                    </a:cubicBezTo>
                    <a:lnTo>
                      <a:pt x="465301" y="92100"/>
                    </a:lnTo>
                    <a:lnTo>
                      <a:pt x="465657" y="92100"/>
                    </a:lnTo>
                    <a:lnTo>
                      <a:pt x="465657" y="94974"/>
                    </a:lnTo>
                    <a:cubicBezTo>
                      <a:pt x="465657" y="163332"/>
                      <a:pt x="465657" y="434374"/>
                      <a:pt x="465657" y="502254"/>
                    </a:cubicBezTo>
                    <a:lnTo>
                      <a:pt x="465657" y="502255"/>
                    </a:lnTo>
                    <a:lnTo>
                      <a:pt x="465657" y="502256"/>
                    </a:lnTo>
                    <a:lnTo>
                      <a:pt x="465657" y="505128"/>
                    </a:lnTo>
                    <a:lnTo>
                      <a:pt x="465301" y="505128"/>
                    </a:lnTo>
                    <a:lnTo>
                      <a:pt x="464455" y="511965"/>
                    </a:lnTo>
                    <a:cubicBezTo>
                      <a:pt x="452532" y="559856"/>
                      <a:pt x="353379" y="597228"/>
                      <a:pt x="232828" y="597228"/>
                    </a:cubicBezTo>
                    <a:cubicBezTo>
                      <a:pt x="112277" y="597228"/>
                      <a:pt x="13125" y="559856"/>
                      <a:pt x="1202" y="511965"/>
                    </a:cubicBezTo>
                    <a:lnTo>
                      <a:pt x="355" y="505128"/>
                    </a:lnTo>
                    <a:lnTo>
                      <a:pt x="0" y="505128"/>
                    </a:lnTo>
                    <a:lnTo>
                      <a:pt x="0" y="502255"/>
                    </a:lnTo>
                    <a:lnTo>
                      <a:pt x="0" y="94975"/>
                    </a:lnTo>
                    <a:lnTo>
                      <a:pt x="0" y="94973"/>
                    </a:lnTo>
                    <a:lnTo>
                      <a:pt x="1202" y="85263"/>
                    </a:lnTo>
                    <a:cubicBezTo>
                      <a:pt x="13125" y="37372"/>
                      <a:pt x="112277" y="0"/>
                      <a:pt x="232828" y="0"/>
                    </a:cubicBezTo>
                    <a:close/>
                    <a:moveTo>
                      <a:pt x="232828" y="34262"/>
                    </a:moveTo>
                    <a:cubicBezTo>
                      <a:pt x="144072" y="34262"/>
                      <a:pt x="72120" y="55379"/>
                      <a:pt x="72120" y="81429"/>
                    </a:cubicBezTo>
                    <a:cubicBezTo>
                      <a:pt x="72120" y="107479"/>
                      <a:pt x="144072" y="128597"/>
                      <a:pt x="232828" y="128597"/>
                    </a:cubicBezTo>
                    <a:cubicBezTo>
                      <a:pt x="321585" y="128597"/>
                      <a:pt x="393537" y="107479"/>
                      <a:pt x="393537" y="81429"/>
                    </a:cubicBezTo>
                    <a:cubicBezTo>
                      <a:pt x="393537" y="55379"/>
                      <a:pt x="321585" y="34262"/>
                      <a:pt x="232828" y="34262"/>
                    </a:cubicBez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51" name="Freeform: Shape 50">
                <a:extLst>
                  <a:ext uri="{FF2B5EF4-FFF2-40B4-BE49-F238E27FC236}">
                    <a16:creationId xmlns:a16="http://schemas.microsoft.com/office/drawing/2014/main" id="{ACFC18C2-7367-4487-8FAC-F37217EA5EBD}"/>
                  </a:ext>
                </a:extLst>
              </p:cNvPr>
              <p:cNvSpPr/>
              <p:nvPr/>
            </p:nvSpPr>
            <p:spPr bwMode="auto">
              <a:xfrm>
                <a:off x="4604626" y="2249185"/>
                <a:ext cx="98520" cy="126357"/>
              </a:xfrm>
              <a:custGeom>
                <a:avLst/>
                <a:gdLst>
                  <a:gd name="connsiteX0" fmla="*/ 232828 w 465657"/>
                  <a:gd name="connsiteY0" fmla="*/ 0 h 597228"/>
                  <a:gd name="connsiteX1" fmla="*/ 464455 w 465657"/>
                  <a:gd name="connsiteY1" fmla="*/ 85263 h 597228"/>
                  <a:gd name="connsiteX2" fmla="*/ 465301 w 465657"/>
                  <a:gd name="connsiteY2" fmla="*/ 92100 h 597228"/>
                  <a:gd name="connsiteX3" fmla="*/ 465657 w 465657"/>
                  <a:gd name="connsiteY3" fmla="*/ 92100 h 597228"/>
                  <a:gd name="connsiteX4" fmla="*/ 465657 w 465657"/>
                  <a:gd name="connsiteY4" fmla="*/ 94974 h 597228"/>
                  <a:gd name="connsiteX5" fmla="*/ 465657 w 465657"/>
                  <a:gd name="connsiteY5" fmla="*/ 502254 h 597228"/>
                  <a:gd name="connsiteX6" fmla="*/ 465657 w 465657"/>
                  <a:gd name="connsiteY6" fmla="*/ 502255 h 597228"/>
                  <a:gd name="connsiteX7" fmla="*/ 465657 w 465657"/>
                  <a:gd name="connsiteY7" fmla="*/ 502256 h 597228"/>
                  <a:gd name="connsiteX8" fmla="*/ 465657 w 465657"/>
                  <a:gd name="connsiteY8" fmla="*/ 505128 h 597228"/>
                  <a:gd name="connsiteX9" fmla="*/ 465301 w 465657"/>
                  <a:gd name="connsiteY9" fmla="*/ 505128 h 597228"/>
                  <a:gd name="connsiteX10" fmla="*/ 464455 w 465657"/>
                  <a:gd name="connsiteY10" fmla="*/ 511965 h 597228"/>
                  <a:gd name="connsiteX11" fmla="*/ 232828 w 465657"/>
                  <a:gd name="connsiteY11" fmla="*/ 597228 h 597228"/>
                  <a:gd name="connsiteX12" fmla="*/ 1202 w 465657"/>
                  <a:gd name="connsiteY12" fmla="*/ 511965 h 597228"/>
                  <a:gd name="connsiteX13" fmla="*/ 355 w 465657"/>
                  <a:gd name="connsiteY13" fmla="*/ 505128 h 597228"/>
                  <a:gd name="connsiteX14" fmla="*/ 0 w 465657"/>
                  <a:gd name="connsiteY14" fmla="*/ 505128 h 597228"/>
                  <a:gd name="connsiteX15" fmla="*/ 0 w 465657"/>
                  <a:gd name="connsiteY15" fmla="*/ 502255 h 597228"/>
                  <a:gd name="connsiteX16" fmla="*/ 0 w 465657"/>
                  <a:gd name="connsiteY16" fmla="*/ 94975 h 597228"/>
                  <a:gd name="connsiteX17" fmla="*/ 0 w 465657"/>
                  <a:gd name="connsiteY17" fmla="*/ 94973 h 597228"/>
                  <a:gd name="connsiteX18" fmla="*/ 1202 w 465657"/>
                  <a:gd name="connsiteY18" fmla="*/ 85263 h 597228"/>
                  <a:gd name="connsiteX19" fmla="*/ 232828 w 465657"/>
                  <a:gd name="connsiteY19" fmla="*/ 0 h 597228"/>
                  <a:gd name="connsiteX20" fmla="*/ 232828 w 465657"/>
                  <a:gd name="connsiteY20" fmla="*/ 34262 h 597228"/>
                  <a:gd name="connsiteX21" fmla="*/ 72120 w 465657"/>
                  <a:gd name="connsiteY21" fmla="*/ 81429 h 597228"/>
                  <a:gd name="connsiteX22" fmla="*/ 232828 w 465657"/>
                  <a:gd name="connsiteY22" fmla="*/ 128597 h 597228"/>
                  <a:gd name="connsiteX23" fmla="*/ 393537 w 465657"/>
                  <a:gd name="connsiteY23" fmla="*/ 81429 h 597228"/>
                  <a:gd name="connsiteX24" fmla="*/ 232828 w 465657"/>
                  <a:gd name="connsiteY24" fmla="*/ 34262 h 59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5657" h="597228">
                    <a:moveTo>
                      <a:pt x="232828" y="0"/>
                    </a:moveTo>
                    <a:cubicBezTo>
                      <a:pt x="353379" y="0"/>
                      <a:pt x="452532" y="37372"/>
                      <a:pt x="464455" y="85263"/>
                    </a:cubicBezTo>
                    <a:lnTo>
                      <a:pt x="465301" y="92100"/>
                    </a:lnTo>
                    <a:lnTo>
                      <a:pt x="465657" y="92100"/>
                    </a:lnTo>
                    <a:lnTo>
                      <a:pt x="465657" y="94974"/>
                    </a:lnTo>
                    <a:cubicBezTo>
                      <a:pt x="465657" y="163332"/>
                      <a:pt x="465657" y="434374"/>
                      <a:pt x="465657" y="502254"/>
                    </a:cubicBezTo>
                    <a:lnTo>
                      <a:pt x="465657" y="502255"/>
                    </a:lnTo>
                    <a:lnTo>
                      <a:pt x="465657" y="502256"/>
                    </a:lnTo>
                    <a:lnTo>
                      <a:pt x="465657" y="505128"/>
                    </a:lnTo>
                    <a:lnTo>
                      <a:pt x="465301" y="505128"/>
                    </a:lnTo>
                    <a:lnTo>
                      <a:pt x="464455" y="511965"/>
                    </a:lnTo>
                    <a:cubicBezTo>
                      <a:pt x="452532" y="559856"/>
                      <a:pt x="353379" y="597228"/>
                      <a:pt x="232828" y="597228"/>
                    </a:cubicBezTo>
                    <a:cubicBezTo>
                      <a:pt x="112277" y="597228"/>
                      <a:pt x="13125" y="559856"/>
                      <a:pt x="1202" y="511965"/>
                    </a:cubicBezTo>
                    <a:lnTo>
                      <a:pt x="355" y="505128"/>
                    </a:lnTo>
                    <a:lnTo>
                      <a:pt x="0" y="505128"/>
                    </a:lnTo>
                    <a:lnTo>
                      <a:pt x="0" y="502255"/>
                    </a:lnTo>
                    <a:lnTo>
                      <a:pt x="0" y="94975"/>
                    </a:lnTo>
                    <a:lnTo>
                      <a:pt x="0" y="94973"/>
                    </a:lnTo>
                    <a:lnTo>
                      <a:pt x="1202" y="85263"/>
                    </a:lnTo>
                    <a:cubicBezTo>
                      <a:pt x="13125" y="37372"/>
                      <a:pt x="112277" y="0"/>
                      <a:pt x="232828" y="0"/>
                    </a:cubicBezTo>
                    <a:close/>
                    <a:moveTo>
                      <a:pt x="232828" y="34262"/>
                    </a:moveTo>
                    <a:cubicBezTo>
                      <a:pt x="144072" y="34262"/>
                      <a:pt x="72120" y="55379"/>
                      <a:pt x="72120" y="81429"/>
                    </a:cubicBezTo>
                    <a:cubicBezTo>
                      <a:pt x="72120" y="107479"/>
                      <a:pt x="144072" y="128597"/>
                      <a:pt x="232828" y="128597"/>
                    </a:cubicBezTo>
                    <a:cubicBezTo>
                      <a:pt x="321585" y="128597"/>
                      <a:pt x="393537" y="107479"/>
                      <a:pt x="393537" y="81429"/>
                    </a:cubicBezTo>
                    <a:cubicBezTo>
                      <a:pt x="393537" y="55379"/>
                      <a:pt x="321585" y="34262"/>
                      <a:pt x="232828" y="34262"/>
                    </a:cubicBez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52" name="Freeform: Shape 51">
                <a:extLst>
                  <a:ext uri="{FF2B5EF4-FFF2-40B4-BE49-F238E27FC236}">
                    <a16:creationId xmlns:a16="http://schemas.microsoft.com/office/drawing/2014/main" id="{A4AE20D3-FF40-45B2-8DC0-27811DABABDE}"/>
                  </a:ext>
                </a:extLst>
              </p:cNvPr>
              <p:cNvSpPr/>
              <p:nvPr/>
            </p:nvSpPr>
            <p:spPr bwMode="auto">
              <a:xfrm>
                <a:off x="4893098" y="2249185"/>
                <a:ext cx="98520" cy="126357"/>
              </a:xfrm>
              <a:custGeom>
                <a:avLst/>
                <a:gdLst>
                  <a:gd name="connsiteX0" fmla="*/ 232828 w 465657"/>
                  <a:gd name="connsiteY0" fmla="*/ 0 h 597228"/>
                  <a:gd name="connsiteX1" fmla="*/ 464455 w 465657"/>
                  <a:gd name="connsiteY1" fmla="*/ 85263 h 597228"/>
                  <a:gd name="connsiteX2" fmla="*/ 465301 w 465657"/>
                  <a:gd name="connsiteY2" fmla="*/ 92100 h 597228"/>
                  <a:gd name="connsiteX3" fmla="*/ 465657 w 465657"/>
                  <a:gd name="connsiteY3" fmla="*/ 92100 h 597228"/>
                  <a:gd name="connsiteX4" fmla="*/ 465657 w 465657"/>
                  <a:gd name="connsiteY4" fmla="*/ 94974 h 597228"/>
                  <a:gd name="connsiteX5" fmla="*/ 465657 w 465657"/>
                  <a:gd name="connsiteY5" fmla="*/ 502254 h 597228"/>
                  <a:gd name="connsiteX6" fmla="*/ 465657 w 465657"/>
                  <a:gd name="connsiteY6" fmla="*/ 502255 h 597228"/>
                  <a:gd name="connsiteX7" fmla="*/ 465657 w 465657"/>
                  <a:gd name="connsiteY7" fmla="*/ 502256 h 597228"/>
                  <a:gd name="connsiteX8" fmla="*/ 465657 w 465657"/>
                  <a:gd name="connsiteY8" fmla="*/ 505128 h 597228"/>
                  <a:gd name="connsiteX9" fmla="*/ 465301 w 465657"/>
                  <a:gd name="connsiteY9" fmla="*/ 505128 h 597228"/>
                  <a:gd name="connsiteX10" fmla="*/ 464455 w 465657"/>
                  <a:gd name="connsiteY10" fmla="*/ 511965 h 597228"/>
                  <a:gd name="connsiteX11" fmla="*/ 232828 w 465657"/>
                  <a:gd name="connsiteY11" fmla="*/ 597228 h 597228"/>
                  <a:gd name="connsiteX12" fmla="*/ 1202 w 465657"/>
                  <a:gd name="connsiteY12" fmla="*/ 511965 h 597228"/>
                  <a:gd name="connsiteX13" fmla="*/ 355 w 465657"/>
                  <a:gd name="connsiteY13" fmla="*/ 505128 h 597228"/>
                  <a:gd name="connsiteX14" fmla="*/ 0 w 465657"/>
                  <a:gd name="connsiteY14" fmla="*/ 505128 h 597228"/>
                  <a:gd name="connsiteX15" fmla="*/ 0 w 465657"/>
                  <a:gd name="connsiteY15" fmla="*/ 502255 h 597228"/>
                  <a:gd name="connsiteX16" fmla="*/ 0 w 465657"/>
                  <a:gd name="connsiteY16" fmla="*/ 94975 h 597228"/>
                  <a:gd name="connsiteX17" fmla="*/ 0 w 465657"/>
                  <a:gd name="connsiteY17" fmla="*/ 94973 h 597228"/>
                  <a:gd name="connsiteX18" fmla="*/ 1202 w 465657"/>
                  <a:gd name="connsiteY18" fmla="*/ 85263 h 597228"/>
                  <a:gd name="connsiteX19" fmla="*/ 232828 w 465657"/>
                  <a:gd name="connsiteY19" fmla="*/ 0 h 597228"/>
                  <a:gd name="connsiteX20" fmla="*/ 232828 w 465657"/>
                  <a:gd name="connsiteY20" fmla="*/ 34262 h 597228"/>
                  <a:gd name="connsiteX21" fmla="*/ 72120 w 465657"/>
                  <a:gd name="connsiteY21" fmla="*/ 81429 h 597228"/>
                  <a:gd name="connsiteX22" fmla="*/ 232828 w 465657"/>
                  <a:gd name="connsiteY22" fmla="*/ 128597 h 597228"/>
                  <a:gd name="connsiteX23" fmla="*/ 393537 w 465657"/>
                  <a:gd name="connsiteY23" fmla="*/ 81429 h 597228"/>
                  <a:gd name="connsiteX24" fmla="*/ 232828 w 465657"/>
                  <a:gd name="connsiteY24" fmla="*/ 34262 h 59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5657" h="597228">
                    <a:moveTo>
                      <a:pt x="232828" y="0"/>
                    </a:moveTo>
                    <a:cubicBezTo>
                      <a:pt x="353379" y="0"/>
                      <a:pt x="452532" y="37372"/>
                      <a:pt x="464455" y="85263"/>
                    </a:cubicBezTo>
                    <a:lnTo>
                      <a:pt x="465301" y="92100"/>
                    </a:lnTo>
                    <a:lnTo>
                      <a:pt x="465657" y="92100"/>
                    </a:lnTo>
                    <a:lnTo>
                      <a:pt x="465657" y="94974"/>
                    </a:lnTo>
                    <a:cubicBezTo>
                      <a:pt x="465657" y="163332"/>
                      <a:pt x="465657" y="434374"/>
                      <a:pt x="465657" y="502254"/>
                    </a:cubicBezTo>
                    <a:lnTo>
                      <a:pt x="465657" y="502255"/>
                    </a:lnTo>
                    <a:lnTo>
                      <a:pt x="465657" y="502256"/>
                    </a:lnTo>
                    <a:lnTo>
                      <a:pt x="465657" y="505128"/>
                    </a:lnTo>
                    <a:lnTo>
                      <a:pt x="465301" y="505128"/>
                    </a:lnTo>
                    <a:lnTo>
                      <a:pt x="464455" y="511965"/>
                    </a:lnTo>
                    <a:cubicBezTo>
                      <a:pt x="452532" y="559856"/>
                      <a:pt x="353379" y="597228"/>
                      <a:pt x="232828" y="597228"/>
                    </a:cubicBezTo>
                    <a:cubicBezTo>
                      <a:pt x="112277" y="597228"/>
                      <a:pt x="13125" y="559856"/>
                      <a:pt x="1202" y="511965"/>
                    </a:cubicBezTo>
                    <a:lnTo>
                      <a:pt x="355" y="505128"/>
                    </a:lnTo>
                    <a:lnTo>
                      <a:pt x="0" y="505128"/>
                    </a:lnTo>
                    <a:lnTo>
                      <a:pt x="0" y="502255"/>
                    </a:lnTo>
                    <a:lnTo>
                      <a:pt x="0" y="94975"/>
                    </a:lnTo>
                    <a:lnTo>
                      <a:pt x="0" y="94973"/>
                    </a:lnTo>
                    <a:lnTo>
                      <a:pt x="1202" y="85263"/>
                    </a:lnTo>
                    <a:cubicBezTo>
                      <a:pt x="13125" y="37372"/>
                      <a:pt x="112277" y="0"/>
                      <a:pt x="232828" y="0"/>
                    </a:cubicBezTo>
                    <a:close/>
                    <a:moveTo>
                      <a:pt x="232828" y="34262"/>
                    </a:moveTo>
                    <a:cubicBezTo>
                      <a:pt x="144072" y="34262"/>
                      <a:pt x="72120" y="55379"/>
                      <a:pt x="72120" y="81429"/>
                    </a:cubicBezTo>
                    <a:cubicBezTo>
                      <a:pt x="72120" y="107479"/>
                      <a:pt x="144072" y="128597"/>
                      <a:pt x="232828" y="128597"/>
                    </a:cubicBezTo>
                    <a:cubicBezTo>
                      <a:pt x="321585" y="128597"/>
                      <a:pt x="393537" y="107479"/>
                      <a:pt x="393537" y="81429"/>
                    </a:cubicBezTo>
                    <a:cubicBezTo>
                      <a:pt x="393537" y="55379"/>
                      <a:pt x="321585" y="34262"/>
                      <a:pt x="232828" y="34262"/>
                    </a:cubicBez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53586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4BE18-113E-437E-81A4-6DF3ACE57FF1}"/>
              </a:ext>
            </a:extLst>
          </p:cNvPr>
          <p:cNvSpPr>
            <a:spLocks noGrp="1"/>
          </p:cNvSpPr>
          <p:nvPr>
            <p:ph type="body" sz="quarter" idx="10"/>
          </p:nvPr>
        </p:nvSpPr>
        <p:spPr>
          <a:xfrm>
            <a:off x="586390" y="1860140"/>
            <a:ext cx="5168753" cy="2389500"/>
          </a:xfrm>
        </p:spPr>
        <p:txBody>
          <a:bodyPr vert="horz" wrap="square" lIns="0" tIns="0" rIns="0" bIns="0" rtlCol="0" anchor="t">
            <a:spAutoFit/>
          </a:bodyPr>
          <a:lstStyle/>
          <a:p>
            <a:pPr marL="115570" indent="-115570" fontAlgn="base">
              <a:spcBef>
                <a:spcPct val="0"/>
              </a:spcBef>
              <a:spcAft>
                <a:spcPts val="600"/>
              </a:spcAft>
              <a:buSzPct val="95000"/>
              <a:buFont typeface="Arial" panose="020B0604020202020204" pitchFamily="34" charset="0"/>
              <a:buChar char="•"/>
              <a:defRPr/>
            </a:pPr>
            <a:r>
              <a:rPr lang="en-US" sz="2000" kern="0">
                <a:gradFill>
                  <a:gsLst>
                    <a:gs pos="2917">
                      <a:prstClr val="black"/>
                    </a:gs>
                    <a:gs pos="30000">
                      <a:prstClr val="black"/>
                    </a:gs>
                  </a:gsLst>
                  <a:lin ang="5400000" scaled="0"/>
                </a:gradFill>
                <a:cs typeface="Segoe UI"/>
              </a:rPr>
              <a:t>Full SQL Server surface area </a:t>
            </a:r>
            <a:endParaRPr lang="en-US" sz="2000" kern="0">
              <a:gradFill>
                <a:gsLst>
                  <a:gs pos="2917">
                    <a:prstClr val="black"/>
                  </a:gs>
                  <a:gs pos="30000">
                    <a:prstClr val="black"/>
                  </a:gs>
                </a:gsLst>
                <a:lin ang="5400000" scaled="0"/>
              </a:gradFill>
            </a:endParaRPr>
          </a:p>
          <a:p>
            <a:pPr marL="115570" indent="-115570" fontAlgn="base">
              <a:spcBef>
                <a:spcPct val="0"/>
              </a:spcBef>
              <a:spcAft>
                <a:spcPts val="600"/>
              </a:spcAft>
              <a:buSzPct val="95000"/>
              <a:buFont typeface="Arial" panose="020B0604020202020204" pitchFamily="34" charset="0"/>
              <a:buChar char="•"/>
              <a:defRPr/>
            </a:pPr>
            <a:r>
              <a:rPr lang="en-US" sz="2000" kern="0">
                <a:gradFill>
                  <a:gsLst>
                    <a:gs pos="2917">
                      <a:prstClr val="black"/>
                    </a:gs>
                    <a:gs pos="30000">
                      <a:prstClr val="black"/>
                    </a:gs>
                  </a:gsLst>
                  <a:lin ang="5400000" scaled="0"/>
                </a:gradFill>
                <a:cs typeface="Segoe UI"/>
              </a:rPr>
              <a:t>Native VNET integration</a:t>
            </a:r>
          </a:p>
          <a:p>
            <a:pPr marL="115570" indent="-115570" fontAlgn="base">
              <a:spcBef>
                <a:spcPct val="0"/>
              </a:spcBef>
              <a:spcAft>
                <a:spcPts val="600"/>
              </a:spcAft>
              <a:buSzPct val="95000"/>
              <a:buFont typeface="Arial" panose="020B0604020202020204" pitchFamily="34" charset="0"/>
              <a:buChar char="•"/>
              <a:defRPr/>
            </a:pPr>
            <a:r>
              <a:rPr lang="en-US" sz="2000" kern="0">
                <a:gradFill>
                  <a:gsLst>
                    <a:gs pos="2917">
                      <a:prstClr val="black"/>
                    </a:gs>
                    <a:gs pos="30000">
                      <a:prstClr val="black"/>
                    </a:gs>
                  </a:gsLst>
                  <a:lin ang="5400000" scaled="0"/>
                </a:gradFill>
                <a:cs typeface="Segoe UI"/>
              </a:rPr>
              <a:t>Always up to date</a:t>
            </a:r>
          </a:p>
          <a:p>
            <a:pPr marL="115570" indent="-115570" fontAlgn="base">
              <a:spcBef>
                <a:spcPct val="0"/>
              </a:spcBef>
              <a:spcAft>
                <a:spcPts val="600"/>
              </a:spcAft>
              <a:buSzPct val="95000"/>
              <a:buFont typeface="Arial" panose="020B0604020202020204" pitchFamily="34" charset="0"/>
              <a:buChar char="•"/>
              <a:defRPr/>
            </a:pPr>
            <a:r>
              <a:rPr lang="en-US" sz="2000" kern="0">
                <a:gradFill>
                  <a:gsLst>
                    <a:gs pos="2917">
                      <a:prstClr val="black"/>
                    </a:gs>
                    <a:gs pos="30000">
                      <a:prstClr val="black"/>
                    </a:gs>
                  </a:gsLst>
                  <a:lin ang="5400000" scaled="0"/>
                </a:gradFill>
                <a:cs typeface="Segoe UI"/>
              </a:rPr>
              <a:t>Built-in HA with Always-on</a:t>
            </a:r>
          </a:p>
          <a:p>
            <a:pPr marL="115570" indent="-115570" fontAlgn="base">
              <a:spcBef>
                <a:spcPct val="0"/>
              </a:spcBef>
              <a:spcAft>
                <a:spcPts val="600"/>
              </a:spcAft>
              <a:buSzPct val="95000"/>
              <a:buFont typeface="Arial" panose="020B0604020202020204" pitchFamily="34" charset="0"/>
              <a:buChar char="•"/>
              <a:defRPr/>
            </a:pPr>
            <a:r>
              <a:rPr lang="en-US" sz="2000" kern="0">
                <a:gradFill>
                  <a:gsLst>
                    <a:gs pos="2917">
                      <a:prstClr val="black"/>
                    </a:gs>
                    <a:gs pos="30000">
                      <a:prstClr val="black"/>
                    </a:gs>
                  </a:gsLst>
                  <a:lin ang="5400000" scaled="0"/>
                </a:gradFill>
                <a:cs typeface="Segoe UI"/>
              </a:rPr>
              <a:t>99.99% SLA out of the box</a:t>
            </a:r>
          </a:p>
          <a:p>
            <a:pPr marL="115570" indent="-115570" fontAlgn="base">
              <a:spcBef>
                <a:spcPct val="0"/>
              </a:spcBef>
              <a:spcAft>
                <a:spcPts val="600"/>
              </a:spcAft>
              <a:buSzPct val="95000"/>
              <a:buFont typeface="Arial" panose="020B0604020202020204" pitchFamily="34" charset="0"/>
              <a:buChar char="•"/>
              <a:defRPr/>
            </a:pPr>
            <a:r>
              <a:rPr lang="en-US" sz="2000" kern="0">
                <a:gradFill>
                  <a:gsLst>
                    <a:gs pos="2917">
                      <a:prstClr val="black"/>
                    </a:gs>
                    <a:gs pos="30000">
                      <a:prstClr val="black"/>
                    </a:gs>
                  </a:gsLst>
                  <a:lin ang="5400000" scaled="0"/>
                </a:gradFill>
                <a:cs typeface="Segoe UI"/>
              </a:rPr>
              <a:t>Built-in intelligent performance and security</a:t>
            </a:r>
          </a:p>
        </p:txBody>
      </p:sp>
      <p:sp>
        <p:nvSpPr>
          <p:cNvPr id="2" name="Title 1">
            <a:extLst>
              <a:ext uri="{FF2B5EF4-FFF2-40B4-BE49-F238E27FC236}">
                <a16:creationId xmlns:a16="http://schemas.microsoft.com/office/drawing/2014/main" id="{2502B812-3BE3-4A5F-AC01-6C1B771E0423}"/>
              </a:ext>
            </a:extLst>
          </p:cNvPr>
          <p:cNvSpPr>
            <a:spLocks noGrp="1"/>
          </p:cNvSpPr>
          <p:nvPr>
            <p:ph type="title"/>
          </p:nvPr>
        </p:nvSpPr>
        <p:spPr>
          <a:xfrm>
            <a:off x="588263" y="457200"/>
            <a:ext cx="11018520" cy="553998"/>
          </a:xfrm>
        </p:spPr>
        <p:txBody>
          <a:bodyPr/>
          <a:lstStyle/>
          <a:p>
            <a:r>
              <a:rPr lang="en-US"/>
              <a:t>Azure SQL Database Managed Instance</a:t>
            </a:r>
          </a:p>
        </p:txBody>
      </p:sp>
      <p:grpSp>
        <p:nvGrpSpPr>
          <p:cNvPr id="5" name="Group 4">
            <a:extLst>
              <a:ext uri="{FF2B5EF4-FFF2-40B4-BE49-F238E27FC236}">
                <a16:creationId xmlns:a16="http://schemas.microsoft.com/office/drawing/2014/main" id="{D15F88DE-4B80-4AE8-A7F8-42DA6849A29E}"/>
              </a:ext>
            </a:extLst>
          </p:cNvPr>
          <p:cNvGrpSpPr/>
          <p:nvPr/>
        </p:nvGrpSpPr>
        <p:grpSpPr>
          <a:xfrm>
            <a:off x="8095484" y="1719814"/>
            <a:ext cx="1990772" cy="1897874"/>
            <a:chOff x="3587642" y="3891187"/>
            <a:chExt cx="757004" cy="721679"/>
          </a:xfrm>
        </p:grpSpPr>
        <p:sp>
          <p:nvSpPr>
            <p:cNvPr id="15" name="Freeform: Shape 14">
              <a:extLst>
                <a:ext uri="{FF2B5EF4-FFF2-40B4-BE49-F238E27FC236}">
                  <a16:creationId xmlns:a16="http://schemas.microsoft.com/office/drawing/2014/main" id="{AE0A3013-C47A-4C71-A2D7-F408ED0F64CB}"/>
                </a:ext>
              </a:extLst>
            </p:cNvPr>
            <p:cNvSpPr/>
            <p:nvPr/>
          </p:nvSpPr>
          <p:spPr bwMode="auto">
            <a:xfrm flipH="1">
              <a:off x="3587642" y="3891187"/>
              <a:ext cx="463635" cy="60559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Segoe UI Light"/>
                <a:ea typeface="Segoe UI" pitchFamily="34" charset="0"/>
                <a:cs typeface="Segoe UI" pitchFamily="34" charset="0"/>
              </a:endParaRPr>
            </a:p>
          </p:txBody>
        </p:sp>
        <p:sp>
          <p:nvSpPr>
            <p:cNvPr id="13" name="Freeform 146">
              <a:extLst>
                <a:ext uri="{FF2B5EF4-FFF2-40B4-BE49-F238E27FC236}">
                  <a16:creationId xmlns:a16="http://schemas.microsoft.com/office/drawing/2014/main" id="{F006495D-D81E-46D9-A99F-E81AFA46DC10}"/>
                </a:ext>
              </a:extLst>
            </p:cNvPr>
            <p:cNvSpPr>
              <a:spLocks noChangeAspect="1"/>
            </p:cNvSpPr>
            <p:nvPr/>
          </p:nvSpPr>
          <p:spPr bwMode="auto">
            <a:xfrm>
              <a:off x="3819459" y="4280261"/>
              <a:ext cx="525187" cy="33260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EE8FD5F0-DDD4-4BF3-B18C-5CE2961ECA7C}"/>
              </a:ext>
            </a:extLst>
          </p:cNvPr>
          <p:cNvGrpSpPr/>
          <p:nvPr/>
        </p:nvGrpSpPr>
        <p:grpSpPr>
          <a:xfrm>
            <a:off x="7836854" y="4749801"/>
            <a:ext cx="1240192" cy="1224740"/>
            <a:chOff x="7680825" y="4749801"/>
            <a:chExt cx="1240192" cy="1224740"/>
          </a:xfrm>
        </p:grpSpPr>
        <p:grpSp>
          <p:nvGrpSpPr>
            <p:cNvPr id="7" name="Group 6">
              <a:extLst>
                <a:ext uri="{FF2B5EF4-FFF2-40B4-BE49-F238E27FC236}">
                  <a16:creationId xmlns:a16="http://schemas.microsoft.com/office/drawing/2014/main" id="{37B876AE-D4B6-444E-90B3-C2D521466A75}"/>
                </a:ext>
              </a:extLst>
            </p:cNvPr>
            <p:cNvGrpSpPr/>
            <p:nvPr/>
          </p:nvGrpSpPr>
          <p:grpSpPr>
            <a:xfrm>
              <a:off x="7680825" y="4749801"/>
              <a:ext cx="612809" cy="1224740"/>
              <a:chOff x="7680825" y="4749801"/>
              <a:chExt cx="612809" cy="1224740"/>
            </a:xfrm>
          </p:grpSpPr>
          <p:sp>
            <p:nvSpPr>
              <p:cNvPr id="26" name="Rectangle 25">
                <a:extLst>
                  <a:ext uri="{FF2B5EF4-FFF2-40B4-BE49-F238E27FC236}">
                    <a16:creationId xmlns:a16="http://schemas.microsoft.com/office/drawing/2014/main" id="{BB0AC15C-3AF2-4D20-8CF0-AB9CEC54D178}"/>
                  </a:ext>
                </a:extLst>
              </p:cNvPr>
              <p:cNvSpPr/>
              <p:nvPr/>
            </p:nvSpPr>
            <p:spPr>
              <a:xfrm>
                <a:off x="7680825" y="4749801"/>
                <a:ext cx="612809" cy="12247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0B3105C0-06F4-44E8-BF9D-6122424A3FE1}"/>
                  </a:ext>
                </a:extLst>
              </p:cNvPr>
              <p:cNvSpPr/>
              <p:nvPr/>
            </p:nvSpPr>
            <p:spPr>
              <a:xfrm>
                <a:off x="7910874"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1B0789FB-7B8A-4544-BBD9-690F08A387A7}"/>
                </a:ext>
              </a:extLst>
            </p:cNvPr>
            <p:cNvGrpSpPr/>
            <p:nvPr/>
          </p:nvGrpSpPr>
          <p:grpSpPr>
            <a:xfrm>
              <a:off x="8361460" y="5010778"/>
              <a:ext cx="559557" cy="963763"/>
              <a:chOff x="8361460" y="5010778"/>
              <a:chExt cx="559557" cy="963763"/>
            </a:xfrm>
          </p:grpSpPr>
          <p:sp>
            <p:nvSpPr>
              <p:cNvPr id="27" name="Rectangle 26">
                <a:extLst>
                  <a:ext uri="{FF2B5EF4-FFF2-40B4-BE49-F238E27FC236}">
                    <a16:creationId xmlns:a16="http://schemas.microsoft.com/office/drawing/2014/main" id="{2AF72A2C-F784-451D-888C-7DC57F9D6D12}"/>
                  </a:ext>
                </a:extLst>
              </p:cNvPr>
              <p:cNvSpPr/>
              <p:nvPr/>
            </p:nvSpPr>
            <p:spPr>
              <a:xfrm>
                <a:off x="8361460" y="5010778"/>
                <a:ext cx="559557" cy="96376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6A638DD8-08FD-4919-B073-172E4841AFEA}"/>
                  </a:ext>
                </a:extLst>
              </p:cNvPr>
              <p:cNvSpPr/>
              <p:nvPr/>
            </p:nvSpPr>
            <p:spPr>
              <a:xfrm>
                <a:off x="8563908"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2" name="Group 31">
            <a:extLst>
              <a:ext uri="{FF2B5EF4-FFF2-40B4-BE49-F238E27FC236}">
                <a16:creationId xmlns:a16="http://schemas.microsoft.com/office/drawing/2014/main" id="{39089C1C-A1E6-4C5C-B7C9-116C367A49F9}"/>
              </a:ext>
            </a:extLst>
          </p:cNvPr>
          <p:cNvGrpSpPr/>
          <p:nvPr/>
        </p:nvGrpSpPr>
        <p:grpSpPr>
          <a:xfrm>
            <a:off x="9144872" y="5357761"/>
            <a:ext cx="623504" cy="616780"/>
            <a:chOff x="6712956" y="9045673"/>
            <a:chExt cx="464984" cy="459971"/>
          </a:xfrm>
        </p:grpSpPr>
        <p:sp>
          <p:nvSpPr>
            <p:cNvPr id="33" name="Rectangle 32">
              <a:extLst>
                <a:ext uri="{FF2B5EF4-FFF2-40B4-BE49-F238E27FC236}">
                  <a16:creationId xmlns:a16="http://schemas.microsoft.com/office/drawing/2014/main" id="{98DF7B96-B390-46BF-B3C0-113C48519656}"/>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D250C9A-6290-451E-A468-E6D5B02D29F8}"/>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3535A4E2-E450-4DB4-AC15-D452EA90195A}"/>
                </a:ext>
              </a:extLst>
            </p:cNvPr>
            <p:cNvGrpSpPr/>
            <p:nvPr/>
          </p:nvGrpSpPr>
          <p:grpSpPr>
            <a:xfrm>
              <a:off x="6712956" y="9045673"/>
              <a:ext cx="464984" cy="138505"/>
              <a:chOff x="551886" y="4922823"/>
              <a:chExt cx="508602" cy="151498"/>
            </a:xfrm>
          </p:grpSpPr>
          <p:sp>
            <p:nvSpPr>
              <p:cNvPr id="44" name="Rectangle 43">
                <a:extLst>
                  <a:ext uri="{FF2B5EF4-FFF2-40B4-BE49-F238E27FC236}">
                    <a16:creationId xmlns:a16="http://schemas.microsoft.com/office/drawing/2014/main" id="{6C9190AF-97C7-4DA7-BDA7-46DF84B6E61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76D0C322-0DAA-4C08-8270-E2D564739C72}"/>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719E46C-8757-4849-85C4-074A030C3301}"/>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AD977467-5D00-4227-8DB9-2993C7147944}"/>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213C19-E911-4ABE-A823-BDD0C7CE83A3}"/>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4435DE4-C8D8-42C4-9C5A-7B30BE02FA99}"/>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15CDAD1-0726-4FCD-82BB-FD59C0F68D3E}"/>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4234A1-E77A-4C49-9430-2F6D74B2D5A2}"/>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97DB821-B1EB-4E7E-9F28-586D0C5B082A}"/>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E979311-1E96-4439-BB9A-313558329262}"/>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B3A8404-C050-4EFD-8327-AB43382686BB}"/>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84469AA1-C822-4C0C-9D58-29CF43C75163}"/>
              </a:ext>
            </a:extLst>
          </p:cNvPr>
          <p:cNvGrpSpPr/>
          <p:nvPr/>
        </p:nvGrpSpPr>
        <p:grpSpPr>
          <a:xfrm>
            <a:off x="9836202" y="5357761"/>
            <a:ext cx="623504" cy="616780"/>
            <a:chOff x="6712956" y="9045673"/>
            <a:chExt cx="464984" cy="459971"/>
          </a:xfrm>
        </p:grpSpPr>
        <p:sp>
          <p:nvSpPr>
            <p:cNvPr id="48" name="Rectangle 47">
              <a:extLst>
                <a:ext uri="{FF2B5EF4-FFF2-40B4-BE49-F238E27FC236}">
                  <a16:creationId xmlns:a16="http://schemas.microsoft.com/office/drawing/2014/main" id="{3CC62D6A-8653-487A-96CC-53D46A43337B}"/>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D1F7FF1-F5BE-42DA-9FD6-A531E09975DA}"/>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2DB64E06-C4AA-4FA2-86B5-5F9D22DA0AF6}"/>
                </a:ext>
              </a:extLst>
            </p:cNvPr>
            <p:cNvGrpSpPr/>
            <p:nvPr/>
          </p:nvGrpSpPr>
          <p:grpSpPr>
            <a:xfrm>
              <a:off x="6712956" y="9045673"/>
              <a:ext cx="464984" cy="138505"/>
              <a:chOff x="551886" y="4922823"/>
              <a:chExt cx="508602" cy="151498"/>
            </a:xfrm>
          </p:grpSpPr>
          <p:sp>
            <p:nvSpPr>
              <p:cNvPr id="59" name="Rectangle 58">
                <a:extLst>
                  <a:ext uri="{FF2B5EF4-FFF2-40B4-BE49-F238E27FC236}">
                    <a16:creationId xmlns:a16="http://schemas.microsoft.com/office/drawing/2014/main" id="{EBE3236E-68FC-4C67-9EE1-806D8A7A3E02}"/>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EB93658D-D0E8-40A1-926D-9F96C7E331B3}"/>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77C14F82-F650-4E50-8AC2-2B1D653227EE}"/>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1" name="Straight Connector 50">
              <a:extLst>
                <a:ext uri="{FF2B5EF4-FFF2-40B4-BE49-F238E27FC236}">
                  <a16:creationId xmlns:a16="http://schemas.microsoft.com/office/drawing/2014/main" id="{AEAF4C7C-640F-43B4-9D1D-0764FAF98356}"/>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5C9F345-126E-4F64-A6F6-31906A36FD72}"/>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25C29FB-6D92-4EFB-A131-2605AAC8696A}"/>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B5D0A3E-1DDA-497C-A04E-7E51A7DCFE7C}"/>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99FCA42-BB0A-478B-A1A7-57A0A08AD947}"/>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C1A57F-B96F-4308-8C57-D282B73960C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949078-EE38-478C-8D2B-E0B2A13692A0}"/>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FF7A0D-C08C-4BD2-87DF-5A56E1DE4E1C}"/>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3" name="Arrow: Up 62">
            <a:extLst>
              <a:ext uri="{FF2B5EF4-FFF2-40B4-BE49-F238E27FC236}">
                <a16:creationId xmlns:a16="http://schemas.microsoft.com/office/drawing/2014/main" id="{B4A720FE-3708-4585-BC79-0AB190883B90}"/>
              </a:ext>
            </a:extLst>
          </p:cNvPr>
          <p:cNvSpPr/>
          <p:nvPr/>
        </p:nvSpPr>
        <p:spPr bwMode="auto">
          <a:xfrm>
            <a:off x="8872647" y="3839087"/>
            <a:ext cx="566262" cy="732913"/>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6543AECD-55B6-4B9E-9B1D-10DE28DE2430}"/>
              </a:ext>
            </a:extLst>
          </p:cNvPr>
          <p:cNvSpPr txBox="1"/>
          <p:nvPr/>
        </p:nvSpPr>
        <p:spPr>
          <a:xfrm>
            <a:off x="586390" y="967563"/>
            <a:ext cx="11322075" cy="307777"/>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mn-cs"/>
              </a:rPr>
              <a:t>Combining the best of SQL Server with the benefits of a fully-managed, intelligent service</a:t>
            </a:r>
            <a:endPar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bold"/>
            </a:endParaRPr>
          </a:p>
        </p:txBody>
      </p:sp>
      <p:sp>
        <p:nvSpPr>
          <p:cNvPr id="6" name="TextBox 5">
            <a:extLst>
              <a:ext uri="{FF2B5EF4-FFF2-40B4-BE49-F238E27FC236}">
                <a16:creationId xmlns:a16="http://schemas.microsoft.com/office/drawing/2014/main" id="{A8D4C61A-4327-48A8-B509-0845637C31B2}"/>
              </a:ext>
            </a:extLst>
          </p:cNvPr>
          <p:cNvSpPr txBox="1"/>
          <p:nvPr/>
        </p:nvSpPr>
        <p:spPr>
          <a:xfrm>
            <a:off x="586390" y="4829450"/>
            <a:ext cx="4551218"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Migrating to Managed Instance means virtually no code changes to your apps</a:t>
            </a:r>
          </a:p>
        </p:txBody>
      </p:sp>
    </p:spTree>
    <p:extLst>
      <p:ext uri="{BB962C8B-B14F-4D97-AF65-F5344CB8AC3E}">
        <p14:creationId xmlns:p14="http://schemas.microsoft.com/office/powerpoint/2010/main" val="8241900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E36BA-DDFA-4E9D-8F71-66855242748D}"/>
              </a:ext>
            </a:extLst>
          </p:cNvPr>
          <p:cNvSpPr>
            <a:spLocks noGrp="1"/>
          </p:cNvSpPr>
          <p:nvPr>
            <p:ph type="title"/>
          </p:nvPr>
        </p:nvSpPr>
        <p:spPr/>
        <p:txBody>
          <a:bodyPr>
            <a:normAutofit/>
          </a:bodyPr>
          <a:lstStyle/>
          <a:p>
            <a:r>
              <a:rPr lang="en-US"/>
              <a:t>Machine Learning Services in Azure SQL Database</a:t>
            </a:r>
          </a:p>
        </p:txBody>
      </p:sp>
      <p:cxnSp>
        <p:nvCxnSpPr>
          <p:cNvPr id="36" name="Straight Connector 35">
            <a:extLst>
              <a:ext uri="{FF2B5EF4-FFF2-40B4-BE49-F238E27FC236}">
                <a16:creationId xmlns:a16="http://schemas.microsoft.com/office/drawing/2014/main" id="{8AB048C9-0EEA-4A22-8EE9-AC3EFA72BE3D}"/>
              </a:ext>
            </a:extLst>
          </p:cNvPr>
          <p:cNvCxnSpPr>
            <a:cxnSpLocks/>
          </p:cNvCxnSpPr>
          <p:nvPr/>
        </p:nvCxnSpPr>
        <p:spPr>
          <a:xfrm>
            <a:off x="6096000" y="1491344"/>
            <a:ext cx="0" cy="4882243"/>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D8F4151-E217-47C4-A9F3-95A40A8EA5E4}"/>
              </a:ext>
            </a:extLst>
          </p:cNvPr>
          <p:cNvSpPr txBox="1"/>
          <p:nvPr/>
        </p:nvSpPr>
        <p:spPr>
          <a:xfrm>
            <a:off x="7399484" y="1400583"/>
            <a:ext cx="3557241" cy="2769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In-database machine learning</a:t>
            </a:r>
          </a:p>
        </p:txBody>
      </p:sp>
      <p:sp>
        <p:nvSpPr>
          <p:cNvPr id="111" name="TextBox 110">
            <a:extLst>
              <a:ext uri="{FF2B5EF4-FFF2-40B4-BE49-F238E27FC236}">
                <a16:creationId xmlns:a16="http://schemas.microsoft.com/office/drawing/2014/main" id="{F60713B3-79F0-4BAE-A760-CF4BFF188628}"/>
              </a:ext>
            </a:extLst>
          </p:cNvPr>
          <p:cNvSpPr txBox="1"/>
          <p:nvPr/>
        </p:nvSpPr>
        <p:spPr>
          <a:xfrm>
            <a:off x="271143" y="1402108"/>
            <a:ext cx="5411131"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Machine learning outside of database</a:t>
            </a:r>
          </a:p>
        </p:txBody>
      </p:sp>
      <p:sp>
        <p:nvSpPr>
          <p:cNvPr id="53" name="TextBox 52">
            <a:extLst>
              <a:ext uri="{FF2B5EF4-FFF2-40B4-BE49-F238E27FC236}">
                <a16:creationId xmlns:a16="http://schemas.microsoft.com/office/drawing/2014/main" id="{7BE732C0-8116-4CA6-B925-8F7758D5C240}"/>
              </a:ext>
            </a:extLst>
          </p:cNvPr>
          <p:cNvSpPr txBox="1"/>
          <p:nvPr/>
        </p:nvSpPr>
        <p:spPr>
          <a:xfrm>
            <a:off x="8173441" y="6087517"/>
            <a:ext cx="1702615" cy="584775"/>
          </a:xfrm>
          <a:prstGeom prst="rect">
            <a:avLst/>
          </a:prstGeom>
          <a:noFill/>
        </p:spPr>
        <p:txBody>
          <a:bodyPr wrap="square" rtlCol="0">
            <a:spAutoFit/>
          </a:bodyPr>
          <a:lstStyle>
            <a:defPPr>
              <a:defRPr lang="en-US"/>
            </a:defPPr>
            <a:lvl1pPr defTabSz="913874">
              <a:defRPr sz="1050">
                <a:latin typeface="Segoe UI"/>
              </a:defRPr>
            </a:lvl1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Azure SQL Database</a:t>
            </a:r>
          </a:p>
        </p:txBody>
      </p:sp>
      <p:sp>
        <p:nvSpPr>
          <p:cNvPr id="56" name="Freeform 182">
            <a:extLst>
              <a:ext uri="{FF2B5EF4-FFF2-40B4-BE49-F238E27FC236}">
                <a16:creationId xmlns:a16="http://schemas.microsoft.com/office/drawing/2014/main" id="{C3646FA3-4884-4E9D-8955-E4D87F06DE54}"/>
              </a:ext>
            </a:extLst>
          </p:cNvPr>
          <p:cNvSpPr/>
          <p:nvPr/>
        </p:nvSpPr>
        <p:spPr bwMode="auto">
          <a:xfrm>
            <a:off x="8001366" y="3571446"/>
            <a:ext cx="2052967" cy="245328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09" name="Group 208">
            <a:extLst>
              <a:ext uri="{FF2B5EF4-FFF2-40B4-BE49-F238E27FC236}">
                <a16:creationId xmlns:a16="http://schemas.microsoft.com/office/drawing/2014/main" id="{2F6549C0-4902-4D65-AAFE-3D5C40D147B0}"/>
              </a:ext>
            </a:extLst>
          </p:cNvPr>
          <p:cNvGrpSpPr/>
          <p:nvPr/>
        </p:nvGrpSpPr>
        <p:grpSpPr>
          <a:xfrm>
            <a:off x="8128013" y="4419284"/>
            <a:ext cx="1872635" cy="1181903"/>
            <a:chOff x="8128012" y="4419282"/>
            <a:chExt cx="1872635" cy="1181902"/>
          </a:xfrm>
        </p:grpSpPr>
        <p:grpSp>
          <p:nvGrpSpPr>
            <p:cNvPr id="12" name="Group 11">
              <a:extLst>
                <a:ext uri="{FF2B5EF4-FFF2-40B4-BE49-F238E27FC236}">
                  <a16:creationId xmlns:a16="http://schemas.microsoft.com/office/drawing/2014/main" id="{8EF23B98-BC09-4ECE-A2A5-FAD08AD0BB46}"/>
                </a:ext>
              </a:extLst>
            </p:cNvPr>
            <p:cNvGrpSpPr/>
            <p:nvPr/>
          </p:nvGrpSpPr>
          <p:grpSpPr>
            <a:xfrm>
              <a:off x="8128012" y="4419282"/>
              <a:ext cx="1071414" cy="1181902"/>
              <a:chOff x="8502624" y="4362730"/>
              <a:chExt cx="1115993" cy="1181902"/>
            </a:xfrm>
          </p:grpSpPr>
          <p:sp>
            <p:nvSpPr>
              <p:cNvPr id="57" name="TextBox 56">
                <a:extLst>
                  <a:ext uri="{FF2B5EF4-FFF2-40B4-BE49-F238E27FC236}">
                    <a16:creationId xmlns:a16="http://schemas.microsoft.com/office/drawing/2014/main" id="{B7EE95A5-DE1E-40F8-AC19-87049236FF82}"/>
                  </a:ext>
                </a:extLst>
              </p:cNvPr>
              <p:cNvSpPr txBox="1"/>
              <p:nvPr/>
            </p:nvSpPr>
            <p:spPr>
              <a:xfrm>
                <a:off x="8502624" y="4804532"/>
                <a:ext cx="1115993" cy="369332"/>
              </a:xfrm>
              <a:prstGeom prst="rect">
                <a:avLst/>
              </a:prstGeom>
              <a:solidFill>
                <a:schemeClr val="bg1"/>
              </a:solidFill>
              <a:ln w="12700">
                <a:solidFill>
                  <a:schemeClr val="tx1"/>
                </a:solidFill>
              </a:ln>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Model</a:t>
                </a:r>
                <a:br>
                  <a:rPr kumimoji="0" lang="en-US" sz="1000" b="0" i="0" u="none" strike="noStrike" kern="1200" cap="none" spc="0" normalizeH="0" baseline="0" noProof="0">
                    <a:ln>
                      <a:noFill/>
                    </a:ln>
                    <a:solidFill>
                      <a:srgbClr val="000000"/>
                    </a:solidFill>
                    <a:effectLst/>
                    <a:uLnTx/>
                    <a:uFillTx/>
                    <a:latin typeface="Segoe UI"/>
                    <a:ea typeface="+mn-ea"/>
                    <a:cs typeface="+mn-cs"/>
                  </a:rPr>
                </a:br>
                <a:r>
                  <a:rPr kumimoji="0" lang="en-US" sz="1000" b="0" i="0" u="none" strike="noStrike" kern="1200" cap="none" spc="0" normalizeH="0" baseline="0" noProof="0">
                    <a:ln>
                      <a:noFill/>
                    </a:ln>
                    <a:solidFill>
                      <a:srgbClr val="000000"/>
                    </a:solidFill>
                    <a:effectLst/>
                    <a:uLnTx/>
                    <a:uFillTx/>
                    <a:latin typeface="Segoe UI"/>
                    <a:ea typeface="+mn-ea"/>
                    <a:cs typeface="+mn-cs"/>
                  </a:rPr>
                  <a:t>training</a:t>
                </a:r>
              </a:p>
            </p:txBody>
          </p:sp>
          <p:sp>
            <p:nvSpPr>
              <p:cNvPr id="58" name="TextBox 57">
                <a:extLst>
                  <a:ext uri="{FF2B5EF4-FFF2-40B4-BE49-F238E27FC236}">
                    <a16:creationId xmlns:a16="http://schemas.microsoft.com/office/drawing/2014/main" id="{D28BB61D-B6CC-4931-B8F2-38ACE64D73E7}"/>
                  </a:ext>
                </a:extLst>
              </p:cNvPr>
              <p:cNvSpPr txBox="1"/>
              <p:nvPr/>
            </p:nvSpPr>
            <p:spPr>
              <a:xfrm>
                <a:off x="8502624" y="4362730"/>
                <a:ext cx="1115993" cy="369332"/>
              </a:xfrm>
              <a:prstGeom prst="rect">
                <a:avLst/>
              </a:prstGeom>
              <a:solidFill>
                <a:schemeClr val="bg1"/>
              </a:solidFill>
              <a:ln w="12700">
                <a:solidFill>
                  <a:schemeClr val="tx1"/>
                </a:solidFill>
              </a:ln>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Data transformations</a:t>
                </a:r>
              </a:p>
            </p:txBody>
          </p:sp>
          <p:sp>
            <p:nvSpPr>
              <p:cNvPr id="60" name="TextBox 59">
                <a:extLst>
                  <a:ext uri="{FF2B5EF4-FFF2-40B4-BE49-F238E27FC236}">
                    <a16:creationId xmlns:a16="http://schemas.microsoft.com/office/drawing/2014/main" id="{D63AD54C-EE36-44F5-9C7B-26DC16FDB5A5}"/>
                  </a:ext>
                </a:extLst>
              </p:cNvPr>
              <p:cNvSpPr txBox="1"/>
              <p:nvPr/>
            </p:nvSpPr>
            <p:spPr>
              <a:xfrm>
                <a:off x="8502624" y="5313800"/>
                <a:ext cx="1115993" cy="230832"/>
              </a:xfrm>
              <a:prstGeom prst="rect">
                <a:avLst/>
              </a:prstGeom>
              <a:solidFill>
                <a:schemeClr val="bg1"/>
              </a:solidFill>
              <a:ln w="12700">
                <a:solidFill>
                  <a:schemeClr val="tx1"/>
                </a:solidFill>
              </a:ln>
            </p:spPr>
            <p:txBody>
              <a:bodyPr wrap="square" lIns="91440" tIns="45720" rIns="91440" bIns="45720" rtlCol="0" anchor="ctr" anchorCtr="1">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Scoring</a:t>
                </a:r>
              </a:p>
            </p:txBody>
          </p:sp>
        </p:grpSp>
        <p:grpSp>
          <p:nvGrpSpPr>
            <p:cNvPr id="13" name="Group 12">
              <a:extLst>
                <a:ext uri="{FF2B5EF4-FFF2-40B4-BE49-F238E27FC236}">
                  <a16:creationId xmlns:a16="http://schemas.microsoft.com/office/drawing/2014/main" id="{89A115BD-7579-44D6-B137-1B18707E2C67}"/>
                </a:ext>
              </a:extLst>
            </p:cNvPr>
            <p:cNvGrpSpPr/>
            <p:nvPr/>
          </p:nvGrpSpPr>
          <p:grpSpPr>
            <a:xfrm>
              <a:off x="9381010" y="4965515"/>
              <a:ext cx="619637" cy="622865"/>
              <a:chOff x="9756833" y="4742548"/>
              <a:chExt cx="619637" cy="622865"/>
            </a:xfrm>
          </p:grpSpPr>
          <p:grpSp>
            <p:nvGrpSpPr>
              <p:cNvPr id="61" name="Group 60">
                <a:extLst>
                  <a:ext uri="{FF2B5EF4-FFF2-40B4-BE49-F238E27FC236}">
                    <a16:creationId xmlns:a16="http://schemas.microsoft.com/office/drawing/2014/main" id="{4E4EF06A-6651-47A8-97DB-4F3D87B30F86}"/>
                  </a:ext>
                </a:extLst>
              </p:cNvPr>
              <p:cNvGrpSpPr/>
              <p:nvPr/>
            </p:nvGrpSpPr>
            <p:grpSpPr>
              <a:xfrm>
                <a:off x="9828536" y="4742548"/>
                <a:ext cx="476230" cy="378010"/>
                <a:chOff x="10661560" y="1764391"/>
                <a:chExt cx="998393" cy="792477"/>
              </a:xfrm>
              <a:solidFill>
                <a:srgbClr val="50E6FF"/>
              </a:solidFill>
            </p:grpSpPr>
            <p:grpSp>
              <p:nvGrpSpPr>
                <p:cNvPr id="64" name="Group 63">
                  <a:extLst>
                    <a:ext uri="{FF2B5EF4-FFF2-40B4-BE49-F238E27FC236}">
                      <a16:creationId xmlns:a16="http://schemas.microsoft.com/office/drawing/2014/main" id="{20A677FB-8A4B-43CB-89C4-3442375B7693}"/>
                    </a:ext>
                  </a:extLst>
                </p:cNvPr>
                <p:cNvGrpSpPr/>
                <p:nvPr/>
              </p:nvGrpSpPr>
              <p:grpSpPr>
                <a:xfrm>
                  <a:off x="10704017" y="1806090"/>
                  <a:ext cx="918051" cy="714634"/>
                  <a:chOff x="4273550" y="2402418"/>
                  <a:chExt cx="1079500" cy="840315"/>
                </a:xfrm>
                <a:grpFill/>
              </p:grpSpPr>
              <p:cxnSp>
                <p:nvCxnSpPr>
                  <p:cNvPr id="93" name="Straight Connector 92">
                    <a:extLst>
                      <a:ext uri="{FF2B5EF4-FFF2-40B4-BE49-F238E27FC236}">
                        <a16:creationId xmlns:a16="http://schemas.microsoft.com/office/drawing/2014/main" id="{DE340244-1E8C-4022-8A45-251548719C04}"/>
                      </a:ext>
                    </a:extLst>
                  </p:cNvPr>
                  <p:cNvCxnSpPr>
                    <a:cxnSpLocks/>
                  </p:cNvCxnSpPr>
                  <p:nvPr/>
                </p:nvCxnSpPr>
                <p:spPr>
                  <a:xfrm>
                    <a:off x="4997450" y="2413000"/>
                    <a:ext cx="355600" cy="232833"/>
                  </a:xfrm>
                  <a:prstGeom prst="line">
                    <a:avLst/>
                  </a:prstGeom>
                  <a:grpFill/>
                  <a:ln w="12700" cap="rnd">
                    <a:solidFill>
                      <a:srgbClr val="50E6FF"/>
                    </a:solidFill>
                    <a:prstDash val="solid"/>
                    <a:miter lim="800000"/>
                    <a:headEnd/>
                    <a:tailEnd/>
                  </a:ln>
                </p:spPr>
              </p:cxnSp>
              <p:cxnSp>
                <p:nvCxnSpPr>
                  <p:cNvPr id="94" name="Straight Connector 93">
                    <a:extLst>
                      <a:ext uri="{FF2B5EF4-FFF2-40B4-BE49-F238E27FC236}">
                        <a16:creationId xmlns:a16="http://schemas.microsoft.com/office/drawing/2014/main" id="{C605ACC9-8CC5-4469-9987-D5CAC830069C}"/>
                      </a:ext>
                    </a:extLst>
                  </p:cNvPr>
                  <p:cNvCxnSpPr>
                    <a:cxnSpLocks/>
                  </p:cNvCxnSpPr>
                  <p:nvPr/>
                </p:nvCxnSpPr>
                <p:spPr>
                  <a:xfrm>
                    <a:off x="4997450" y="2413000"/>
                    <a:ext cx="296333" cy="721783"/>
                  </a:xfrm>
                  <a:prstGeom prst="line">
                    <a:avLst/>
                  </a:prstGeom>
                  <a:grpFill/>
                  <a:ln w="12700" cap="rnd">
                    <a:solidFill>
                      <a:srgbClr val="50E6FF"/>
                    </a:solidFill>
                    <a:prstDash val="solid"/>
                    <a:miter lim="800000"/>
                    <a:headEnd/>
                    <a:tailEnd/>
                  </a:ln>
                </p:spPr>
              </p:cxnSp>
              <p:cxnSp>
                <p:nvCxnSpPr>
                  <p:cNvPr id="95" name="Straight Connector 94">
                    <a:extLst>
                      <a:ext uri="{FF2B5EF4-FFF2-40B4-BE49-F238E27FC236}">
                        <a16:creationId xmlns:a16="http://schemas.microsoft.com/office/drawing/2014/main" id="{3E61ACB8-F3AE-4CF0-9472-12EFB2D24F26}"/>
                      </a:ext>
                    </a:extLst>
                  </p:cNvPr>
                  <p:cNvCxnSpPr>
                    <a:cxnSpLocks/>
                  </p:cNvCxnSpPr>
                  <p:nvPr/>
                </p:nvCxnSpPr>
                <p:spPr>
                  <a:xfrm flipV="1">
                    <a:off x="4762500" y="3143250"/>
                    <a:ext cx="520700" cy="86783"/>
                  </a:xfrm>
                  <a:prstGeom prst="line">
                    <a:avLst/>
                  </a:prstGeom>
                  <a:grpFill/>
                  <a:ln w="12700" cap="rnd">
                    <a:solidFill>
                      <a:srgbClr val="50E6FF"/>
                    </a:solidFill>
                    <a:prstDash val="solid"/>
                    <a:miter lim="800000"/>
                    <a:headEnd/>
                    <a:tailEnd/>
                  </a:ln>
                </p:spPr>
              </p:cxnSp>
              <p:cxnSp>
                <p:nvCxnSpPr>
                  <p:cNvPr id="96" name="Straight Connector 95">
                    <a:extLst>
                      <a:ext uri="{FF2B5EF4-FFF2-40B4-BE49-F238E27FC236}">
                        <a16:creationId xmlns:a16="http://schemas.microsoft.com/office/drawing/2014/main" id="{3B6435DF-68AF-454B-9849-C64F3F3E67F0}"/>
                      </a:ext>
                    </a:extLst>
                  </p:cNvPr>
                  <p:cNvCxnSpPr>
                    <a:cxnSpLocks/>
                  </p:cNvCxnSpPr>
                  <p:nvPr/>
                </p:nvCxnSpPr>
                <p:spPr>
                  <a:xfrm flipV="1">
                    <a:off x="5039783" y="2641600"/>
                    <a:ext cx="300567" cy="241300"/>
                  </a:xfrm>
                  <a:prstGeom prst="line">
                    <a:avLst/>
                  </a:prstGeom>
                  <a:grpFill/>
                  <a:ln w="12700" cap="rnd">
                    <a:solidFill>
                      <a:srgbClr val="50E6FF"/>
                    </a:solidFill>
                    <a:prstDash val="solid"/>
                    <a:miter lim="800000"/>
                    <a:headEnd/>
                    <a:tailEnd/>
                  </a:ln>
                </p:spPr>
              </p:cxnSp>
              <p:cxnSp>
                <p:nvCxnSpPr>
                  <p:cNvPr id="97" name="Straight Connector 96">
                    <a:extLst>
                      <a:ext uri="{FF2B5EF4-FFF2-40B4-BE49-F238E27FC236}">
                        <a16:creationId xmlns:a16="http://schemas.microsoft.com/office/drawing/2014/main" id="{99503684-69E0-4A27-B845-42FF852DCC0A}"/>
                      </a:ext>
                    </a:extLst>
                  </p:cNvPr>
                  <p:cNvCxnSpPr>
                    <a:cxnSpLocks/>
                  </p:cNvCxnSpPr>
                  <p:nvPr/>
                </p:nvCxnSpPr>
                <p:spPr>
                  <a:xfrm flipV="1">
                    <a:off x="4413250" y="2413001"/>
                    <a:ext cx="571500" cy="126999"/>
                  </a:xfrm>
                  <a:prstGeom prst="line">
                    <a:avLst/>
                  </a:prstGeom>
                  <a:grpFill/>
                  <a:ln w="12700" cap="rnd">
                    <a:solidFill>
                      <a:srgbClr val="50E6FF"/>
                    </a:solidFill>
                    <a:prstDash val="solid"/>
                    <a:miter lim="800000"/>
                    <a:headEnd/>
                    <a:tailEnd/>
                  </a:ln>
                </p:spPr>
              </p:cxnSp>
              <p:cxnSp>
                <p:nvCxnSpPr>
                  <p:cNvPr id="98" name="Straight Connector 97">
                    <a:extLst>
                      <a:ext uri="{FF2B5EF4-FFF2-40B4-BE49-F238E27FC236}">
                        <a16:creationId xmlns:a16="http://schemas.microsoft.com/office/drawing/2014/main" id="{A0D72B4E-9FCB-4A58-8469-E4E9AFA2EEA3}"/>
                      </a:ext>
                    </a:extLst>
                  </p:cNvPr>
                  <p:cNvCxnSpPr>
                    <a:cxnSpLocks/>
                  </p:cNvCxnSpPr>
                  <p:nvPr/>
                </p:nvCxnSpPr>
                <p:spPr>
                  <a:xfrm flipV="1">
                    <a:off x="4703233" y="2450099"/>
                    <a:ext cx="251425" cy="248651"/>
                  </a:xfrm>
                  <a:prstGeom prst="line">
                    <a:avLst/>
                  </a:prstGeom>
                  <a:grpFill/>
                  <a:ln w="12700" cap="rnd">
                    <a:solidFill>
                      <a:srgbClr val="50E6FF"/>
                    </a:solidFill>
                    <a:prstDash val="solid"/>
                    <a:miter lim="800000"/>
                    <a:headEnd/>
                    <a:tailEnd/>
                  </a:ln>
                </p:spPr>
              </p:cxnSp>
              <p:cxnSp>
                <p:nvCxnSpPr>
                  <p:cNvPr id="99" name="Straight Connector 98">
                    <a:extLst>
                      <a:ext uri="{FF2B5EF4-FFF2-40B4-BE49-F238E27FC236}">
                        <a16:creationId xmlns:a16="http://schemas.microsoft.com/office/drawing/2014/main" id="{B8101929-2581-404C-B358-5597A7CA2499}"/>
                      </a:ext>
                    </a:extLst>
                  </p:cNvPr>
                  <p:cNvCxnSpPr>
                    <a:cxnSpLocks/>
                  </p:cNvCxnSpPr>
                  <p:nvPr/>
                </p:nvCxnSpPr>
                <p:spPr>
                  <a:xfrm flipV="1">
                    <a:off x="4762500" y="2402418"/>
                    <a:ext cx="232833" cy="821265"/>
                  </a:xfrm>
                  <a:prstGeom prst="line">
                    <a:avLst/>
                  </a:prstGeom>
                  <a:grpFill/>
                  <a:ln w="12700" cap="rnd">
                    <a:solidFill>
                      <a:srgbClr val="50E6FF"/>
                    </a:solidFill>
                    <a:prstDash val="solid"/>
                    <a:miter lim="800000"/>
                    <a:headEnd/>
                    <a:tailEnd/>
                  </a:ln>
                </p:spPr>
              </p:cxnSp>
              <p:cxnSp>
                <p:nvCxnSpPr>
                  <p:cNvPr id="100" name="Straight Connector 99">
                    <a:extLst>
                      <a:ext uri="{FF2B5EF4-FFF2-40B4-BE49-F238E27FC236}">
                        <a16:creationId xmlns:a16="http://schemas.microsoft.com/office/drawing/2014/main" id="{BDF64D25-6298-41E1-AA77-E113DCE7EA08}"/>
                      </a:ext>
                    </a:extLst>
                  </p:cNvPr>
                  <p:cNvCxnSpPr>
                    <a:cxnSpLocks/>
                  </p:cNvCxnSpPr>
                  <p:nvPr/>
                </p:nvCxnSpPr>
                <p:spPr>
                  <a:xfrm flipH="1" flipV="1">
                    <a:off x="4273550" y="2984500"/>
                    <a:ext cx="495300" cy="251883"/>
                  </a:xfrm>
                  <a:prstGeom prst="line">
                    <a:avLst/>
                  </a:prstGeom>
                  <a:grpFill/>
                  <a:ln w="12700" cap="rnd">
                    <a:solidFill>
                      <a:srgbClr val="50E6FF"/>
                    </a:solidFill>
                    <a:prstDash val="solid"/>
                    <a:miter lim="800000"/>
                    <a:headEnd/>
                    <a:tailEnd/>
                  </a:ln>
                </p:spPr>
              </p:cxnSp>
              <p:cxnSp>
                <p:nvCxnSpPr>
                  <p:cNvPr id="101" name="Straight Connector 100">
                    <a:extLst>
                      <a:ext uri="{FF2B5EF4-FFF2-40B4-BE49-F238E27FC236}">
                        <a16:creationId xmlns:a16="http://schemas.microsoft.com/office/drawing/2014/main" id="{7C8C6DD4-180C-4530-81F1-29A30B701E1B}"/>
                      </a:ext>
                    </a:extLst>
                  </p:cNvPr>
                  <p:cNvCxnSpPr>
                    <a:cxnSpLocks/>
                  </p:cNvCxnSpPr>
                  <p:nvPr/>
                </p:nvCxnSpPr>
                <p:spPr>
                  <a:xfrm flipH="1" flipV="1">
                    <a:off x="4417483" y="2537884"/>
                    <a:ext cx="647700" cy="338666"/>
                  </a:xfrm>
                  <a:prstGeom prst="line">
                    <a:avLst/>
                  </a:prstGeom>
                  <a:grpFill/>
                  <a:ln w="12700" cap="rnd">
                    <a:solidFill>
                      <a:srgbClr val="50E6FF"/>
                    </a:solidFill>
                    <a:prstDash val="solid"/>
                    <a:miter lim="800000"/>
                    <a:headEnd/>
                    <a:tailEnd/>
                  </a:ln>
                </p:spPr>
              </p:cxnSp>
              <p:cxnSp>
                <p:nvCxnSpPr>
                  <p:cNvPr id="102" name="Straight Connector 101">
                    <a:extLst>
                      <a:ext uri="{FF2B5EF4-FFF2-40B4-BE49-F238E27FC236}">
                        <a16:creationId xmlns:a16="http://schemas.microsoft.com/office/drawing/2014/main" id="{2E1101CA-397D-43B3-9580-DB81EBF2AFAC}"/>
                      </a:ext>
                    </a:extLst>
                  </p:cNvPr>
                  <p:cNvCxnSpPr>
                    <a:cxnSpLocks/>
                  </p:cNvCxnSpPr>
                  <p:nvPr/>
                </p:nvCxnSpPr>
                <p:spPr>
                  <a:xfrm flipV="1">
                    <a:off x="4277783" y="2874433"/>
                    <a:ext cx="770467" cy="107950"/>
                  </a:xfrm>
                  <a:prstGeom prst="line">
                    <a:avLst/>
                  </a:prstGeom>
                  <a:grpFill/>
                  <a:ln w="12700" cap="rnd">
                    <a:solidFill>
                      <a:srgbClr val="50E6FF"/>
                    </a:solidFill>
                    <a:prstDash val="solid"/>
                    <a:miter lim="800000"/>
                    <a:headEnd/>
                    <a:tailEnd/>
                  </a:ln>
                </p:spPr>
              </p:cxnSp>
              <p:cxnSp>
                <p:nvCxnSpPr>
                  <p:cNvPr id="103" name="Straight Connector 102">
                    <a:extLst>
                      <a:ext uri="{FF2B5EF4-FFF2-40B4-BE49-F238E27FC236}">
                        <a16:creationId xmlns:a16="http://schemas.microsoft.com/office/drawing/2014/main" id="{99A47F43-4CF8-471C-B990-637471714931}"/>
                      </a:ext>
                    </a:extLst>
                  </p:cNvPr>
                  <p:cNvCxnSpPr>
                    <a:cxnSpLocks/>
                  </p:cNvCxnSpPr>
                  <p:nvPr/>
                </p:nvCxnSpPr>
                <p:spPr>
                  <a:xfrm flipH="1" flipV="1">
                    <a:off x="4413250" y="2531533"/>
                    <a:ext cx="353483" cy="698500"/>
                  </a:xfrm>
                  <a:prstGeom prst="line">
                    <a:avLst/>
                  </a:prstGeom>
                  <a:grpFill/>
                  <a:ln w="12700" cap="rnd">
                    <a:solidFill>
                      <a:srgbClr val="50E6FF"/>
                    </a:solidFill>
                    <a:prstDash val="solid"/>
                    <a:miter lim="800000"/>
                    <a:headEnd/>
                    <a:tailEnd/>
                  </a:ln>
                </p:spPr>
              </p:cxnSp>
              <p:cxnSp>
                <p:nvCxnSpPr>
                  <p:cNvPr id="110" name="Straight Connector 109">
                    <a:extLst>
                      <a:ext uri="{FF2B5EF4-FFF2-40B4-BE49-F238E27FC236}">
                        <a16:creationId xmlns:a16="http://schemas.microsoft.com/office/drawing/2014/main" id="{FF204C4B-EDAE-425A-BC35-EC074E60BF92}"/>
                      </a:ext>
                    </a:extLst>
                  </p:cNvPr>
                  <p:cNvCxnSpPr>
                    <a:cxnSpLocks/>
                  </p:cNvCxnSpPr>
                  <p:nvPr/>
                </p:nvCxnSpPr>
                <p:spPr>
                  <a:xfrm flipH="1" flipV="1">
                    <a:off x="4715933" y="2698750"/>
                    <a:ext cx="50800" cy="543983"/>
                  </a:xfrm>
                  <a:prstGeom prst="line">
                    <a:avLst/>
                  </a:prstGeom>
                  <a:grpFill/>
                  <a:ln w="12700" cap="rnd">
                    <a:solidFill>
                      <a:srgbClr val="50E6FF"/>
                    </a:solidFill>
                    <a:prstDash val="solid"/>
                    <a:miter lim="800000"/>
                    <a:headEnd/>
                    <a:tailEnd/>
                  </a:ln>
                </p:spPr>
              </p:cxnSp>
              <p:cxnSp>
                <p:nvCxnSpPr>
                  <p:cNvPr id="112" name="Straight Connector 111">
                    <a:extLst>
                      <a:ext uri="{FF2B5EF4-FFF2-40B4-BE49-F238E27FC236}">
                        <a16:creationId xmlns:a16="http://schemas.microsoft.com/office/drawing/2014/main" id="{C2DD1A88-9B25-417D-A213-C2A9F17D54F6}"/>
                      </a:ext>
                    </a:extLst>
                  </p:cNvPr>
                  <p:cNvCxnSpPr>
                    <a:cxnSpLocks/>
                  </p:cNvCxnSpPr>
                  <p:nvPr/>
                </p:nvCxnSpPr>
                <p:spPr>
                  <a:xfrm flipH="1" flipV="1">
                    <a:off x="5052483" y="2899834"/>
                    <a:ext cx="234950" cy="218016"/>
                  </a:xfrm>
                  <a:prstGeom prst="line">
                    <a:avLst/>
                  </a:prstGeom>
                  <a:grpFill/>
                  <a:ln w="12700" cap="rnd">
                    <a:solidFill>
                      <a:srgbClr val="50E6FF"/>
                    </a:solidFill>
                    <a:prstDash val="solid"/>
                    <a:miter lim="800000"/>
                    <a:headEnd/>
                    <a:tailEnd/>
                  </a:ln>
                </p:spPr>
              </p:cxnSp>
              <p:cxnSp>
                <p:nvCxnSpPr>
                  <p:cNvPr id="113" name="Straight Connector 112">
                    <a:extLst>
                      <a:ext uri="{FF2B5EF4-FFF2-40B4-BE49-F238E27FC236}">
                        <a16:creationId xmlns:a16="http://schemas.microsoft.com/office/drawing/2014/main" id="{AF9FB57C-7417-4553-AA24-6730BE1D619F}"/>
                      </a:ext>
                    </a:extLst>
                  </p:cNvPr>
                  <p:cNvCxnSpPr>
                    <a:cxnSpLocks/>
                  </p:cNvCxnSpPr>
                  <p:nvPr/>
                </p:nvCxnSpPr>
                <p:spPr>
                  <a:xfrm flipV="1">
                    <a:off x="4762500" y="2876550"/>
                    <a:ext cx="292101" cy="340783"/>
                  </a:xfrm>
                  <a:prstGeom prst="line">
                    <a:avLst/>
                  </a:prstGeom>
                  <a:grpFill/>
                  <a:ln w="12700" cap="rnd">
                    <a:solidFill>
                      <a:srgbClr val="50E6FF"/>
                    </a:solidFill>
                    <a:prstDash val="solid"/>
                    <a:miter lim="800000"/>
                    <a:headEnd/>
                    <a:tailEnd/>
                  </a:ln>
                </p:spPr>
              </p:cxnSp>
            </p:grpSp>
            <p:sp>
              <p:nvSpPr>
                <p:cNvPr id="67" name="Oval 19">
                  <a:extLst>
                    <a:ext uri="{FF2B5EF4-FFF2-40B4-BE49-F238E27FC236}">
                      <a16:creationId xmlns:a16="http://schemas.microsoft.com/office/drawing/2014/main" id="{0C0E01D7-BCD3-4058-B4F2-578A5544672F}"/>
                    </a:ext>
                  </a:extLst>
                </p:cNvPr>
                <p:cNvSpPr>
                  <a:spLocks noChangeArrowheads="1"/>
                </p:cNvSpPr>
                <p:nvPr/>
              </p:nvSpPr>
              <p:spPr bwMode="auto">
                <a:xfrm>
                  <a:off x="11269148" y="1764391"/>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71" name="Oval 19">
                  <a:extLst>
                    <a:ext uri="{FF2B5EF4-FFF2-40B4-BE49-F238E27FC236}">
                      <a16:creationId xmlns:a16="http://schemas.microsoft.com/office/drawing/2014/main" id="{92767081-A5FF-4AA5-B253-69AC9DC837B9}"/>
                    </a:ext>
                  </a:extLst>
                </p:cNvPr>
                <p:cNvSpPr>
                  <a:spLocks noChangeArrowheads="1"/>
                </p:cNvSpPr>
                <p:nvPr/>
              </p:nvSpPr>
              <p:spPr bwMode="auto">
                <a:xfrm>
                  <a:off x="11563592" y="1959419"/>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75" name="Oval 19">
                  <a:extLst>
                    <a:ext uri="{FF2B5EF4-FFF2-40B4-BE49-F238E27FC236}">
                      <a16:creationId xmlns:a16="http://schemas.microsoft.com/office/drawing/2014/main" id="{B7F1545E-1C4D-494E-B944-9C57DFE0ACCD}"/>
                    </a:ext>
                  </a:extLst>
                </p:cNvPr>
                <p:cNvSpPr>
                  <a:spLocks noChangeArrowheads="1"/>
                </p:cNvSpPr>
                <p:nvPr/>
              </p:nvSpPr>
              <p:spPr bwMode="auto">
                <a:xfrm>
                  <a:off x="11315502" y="2164791"/>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81" name="Oval 19">
                  <a:extLst>
                    <a:ext uri="{FF2B5EF4-FFF2-40B4-BE49-F238E27FC236}">
                      <a16:creationId xmlns:a16="http://schemas.microsoft.com/office/drawing/2014/main" id="{9B2A515D-8077-4B0D-B70E-4E656F49A29D}"/>
                    </a:ext>
                  </a:extLst>
                </p:cNvPr>
                <p:cNvSpPr>
                  <a:spLocks noChangeArrowheads="1"/>
                </p:cNvSpPr>
                <p:nvPr/>
              </p:nvSpPr>
              <p:spPr bwMode="auto">
                <a:xfrm>
                  <a:off x="11515412" y="2375262"/>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84" name="Oval 19">
                  <a:extLst>
                    <a:ext uri="{FF2B5EF4-FFF2-40B4-BE49-F238E27FC236}">
                      <a16:creationId xmlns:a16="http://schemas.microsoft.com/office/drawing/2014/main" id="{A1A44BD3-E8CC-445A-83E1-25BB89246E20}"/>
                    </a:ext>
                  </a:extLst>
                </p:cNvPr>
                <p:cNvSpPr>
                  <a:spLocks noChangeArrowheads="1"/>
                </p:cNvSpPr>
                <p:nvPr/>
              </p:nvSpPr>
              <p:spPr bwMode="auto">
                <a:xfrm>
                  <a:off x="11069702" y="2460508"/>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85" name="Oval 19">
                  <a:extLst>
                    <a:ext uri="{FF2B5EF4-FFF2-40B4-BE49-F238E27FC236}">
                      <a16:creationId xmlns:a16="http://schemas.microsoft.com/office/drawing/2014/main" id="{4FBEAFCD-A838-423E-BFBA-EE108AC73230}"/>
                    </a:ext>
                  </a:extLst>
                </p:cNvPr>
                <p:cNvSpPr>
                  <a:spLocks noChangeArrowheads="1"/>
                </p:cNvSpPr>
                <p:nvPr/>
              </p:nvSpPr>
              <p:spPr bwMode="auto">
                <a:xfrm>
                  <a:off x="10661560" y="2249717"/>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89" name="Oval 19">
                  <a:extLst>
                    <a:ext uri="{FF2B5EF4-FFF2-40B4-BE49-F238E27FC236}">
                      <a16:creationId xmlns:a16="http://schemas.microsoft.com/office/drawing/2014/main" id="{A1519230-4A08-421E-894F-16405B93B28D}"/>
                    </a:ext>
                  </a:extLst>
                </p:cNvPr>
                <p:cNvSpPr>
                  <a:spLocks noChangeArrowheads="1"/>
                </p:cNvSpPr>
                <p:nvPr/>
              </p:nvSpPr>
              <p:spPr bwMode="auto">
                <a:xfrm>
                  <a:off x="11028880" y="2006634"/>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90" name="Oval 19">
                  <a:extLst>
                    <a:ext uri="{FF2B5EF4-FFF2-40B4-BE49-F238E27FC236}">
                      <a16:creationId xmlns:a16="http://schemas.microsoft.com/office/drawing/2014/main" id="{01CA0A61-4072-48C8-A47F-5504DEE02257}"/>
                    </a:ext>
                  </a:extLst>
                </p:cNvPr>
                <p:cNvSpPr>
                  <a:spLocks noChangeArrowheads="1"/>
                </p:cNvSpPr>
                <p:nvPr/>
              </p:nvSpPr>
              <p:spPr bwMode="auto">
                <a:xfrm>
                  <a:off x="10780418" y="1874551"/>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grpSp>
          <p:sp>
            <p:nvSpPr>
              <p:cNvPr id="114" name="TextBox 113">
                <a:extLst>
                  <a:ext uri="{FF2B5EF4-FFF2-40B4-BE49-F238E27FC236}">
                    <a16:creationId xmlns:a16="http://schemas.microsoft.com/office/drawing/2014/main" id="{5162DAEF-67C7-4722-BECC-08C319A26A8F}"/>
                  </a:ext>
                </a:extLst>
              </p:cNvPr>
              <p:cNvSpPr txBox="1"/>
              <p:nvPr/>
            </p:nvSpPr>
            <p:spPr>
              <a:xfrm>
                <a:off x="9756833" y="5119192"/>
                <a:ext cx="619637" cy="246221"/>
              </a:xfrm>
              <a:prstGeom prst="rect">
                <a:avLst/>
              </a:prstGeom>
              <a:noFill/>
            </p:spPr>
            <p:txBody>
              <a:bodyPr wrap="square" rtlCol="0">
                <a:spAutoFit/>
              </a:bodyPr>
              <a:lstStyle>
                <a:defPPr>
                  <a:defRPr lang="en-US"/>
                </a:defPPr>
                <a:lvl1pPr defTabSz="913874">
                  <a:defRPr sz="1050">
                    <a:latin typeface="Segoe UI"/>
                  </a:defRPr>
                </a:lvl1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Model</a:t>
                </a:r>
              </a:p>
            </p:txBody>
          </p:sp>
        </p:grpSp>
        <p:cxnSp>
          <p:nvCxnSpPr>
            <p:cNvPr id="15" name="Straight Arrow Connector 14">
              <a:extLst>
                <a:ext uri="{FF2B5EF4-FFF2-40B4-BE49-F238E27FC236}">
                  <a16:creationId xmlns:a16="http://schemas.microsoft.com/office/drawing/2014/main" id="{0CA9494E-8C26-4C24-BBF1-ABAD3DF36164}"/>
                </a:ext>
              </a:extLst>
            </p:cNvPr>
            <p:cNvCxnSpPr>
              <a:cxnSpLocks/>
            </p:cNvCxnSpPr>
            <p:nvPr/>
          </p:nvCxnSpPr>
          <p:spPr>
            <a:xfrm>
              <a:off x="9205551" y="5046780"/>
              <a:ext cx="23960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31B229A-23DA-4D0B-AEE4-C6102F65D89F}"/>
                </a:ext>
              </a:extLst>
            </p:cNvPr>
            <p:cNvCxnSpPr>
              <a:cxnSpLocks/>
            </p:cNvCxnSpPr>
            <p:nvPr/>
          </p:nvCxnSpPr>
          <p:spPr>
            <a:xfrm flipH="1">
              <a:off x="9195305" y="5465268"/>
              <a:ext cx="23960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16" name="TextBox 115">
            <a:extLst>
              <a:ext uri="{FF2B5EF4-FFF2-40B4-BE49-F238E27FC236}">
                <a16:creationId xmlns:a16="http://schemas.microsoft.com/office/drawing/2014/main" id="{1B852F8C-9940-4EA4-A678-3DF037F03465}"/>
              </a:ext>
            </a:extLst>
          </p:cNvPr>
          <p:cNvSpPr txBox="1"/>
          <p:nvPr/>
        </p:nvSpPr>
        <p:spPr>
          <a:xfrm>
            <a:off x="1145435" y="6036904"/>
            <a:ext cx="997932" cy="338554"/>
          </a:xfrm>
          <a:prstGeom prst="rect">
            <a:avLst/>
          </a:prstGeom>
          <a:noFill/>
        </p:spPr>
        <p:txBody>
          <a:bodyPr wrap="square" rtlCol="0">
            <a:spAutoFit/>
          </a:bodyPr>
          <a:lstStyle>
            <a:defPPr>
              <a:defRPr lang="en-US"/>
            </a:defPPr>
            <a:lvl1pPr defTabSz="913874">
              <a:defRPr sz="1050">
                <a:latin typeface="Segoe UI"/>
              </a:defRPr>
            </a:lvl1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DB</a:t>
            </a:r>
          </a:p>
        </p:txBody>
      </p:sp>
      <p:sp>
        <p:nvSpPr>
          <p:cNvPr id="141" name="Freeform 182">
            <a:extLst>
              <a:ext uri="{FF2B5EF4-FFF2-40B4-BE49-F238E27FC236}">
                <a16:creationId xmlns:a16="http://schemas.microsoft.com/office/drawing/2014/main" id="{3E2BE204-F29E-4E65-BD5C-AFD2C43F39AB}"/>
              </a:ext>
            </a:extLst>
          </p:cNvPr>
          <p:cNvSpPr/>
          <p:nvPr/>
        </p:nvSpPr>
        <p:spPr bwMode="auto">
          <a:xfrm>
            <a:off x="1268854" y="5057219"/>
            <a:ext cx="751095" cy="9633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TextBox 141">
            <a:extLst>
              <a:ext uri="{FF2B5EF4-FFF2-40B4-BE49-F238E27FC236}">
                <a16:creationId xmlns:a16="http://schemas.microsoft.com/office/drawing/2014/main" id="{F43C390F-3BD3-4DE0-A9B6-E8E7E45D4974}"/>
              </a:ext>
            </a:extLst>
          </p:cNvPr>
          <p:cNvSpPr txBox="1"/>
          <p:nvPr/>
        </p:nvSpPr>
        <p:spPr>
          <a:xfrm>
            <a:off x="8357559" y="2688692"/>
            <a:ext cx="1341069" cy="338554"/>
          </a:xfrm>
          <a:prstGeom prst="rect">
            <a:avLst/>
          </a:prstGeom>
          <a:noFill/>
        </p:spPr>
        <p:txBody>
          <a:bodyPr wrap="square" rtlCol="0">
            <a:spAutoFit/>
          </a:bodyPr>
          <a:lstStyle>
            <a:defPPr>
              <a:defRPr lang="en-US"/>
            </a:defPPr>
            <a:lvl1pPr algn="ctr" defTabSz="913874">
              <a:defRPr sz="1200">
                <a:latin typeface="+mj-lt"/>
              </a:defRPr>
            </a:lvl1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Applications</a:t>
            </a:r>
          </a:p>
        </p:txBody>
      </p:sp>
      <p:grpSp>
        <p:nvGrpSpPr>
          <p:cNvPr id="143" name="Group 142">
            <a:extLst>
              <a:ext uri="{FF2B5EF4-FFF2-40B4-BE49-F238E27FC236}">
                <a16:creationId xmlns:a16="http://schemas.microsoft.com/office/drawing/2014/main" id="{477897A1-B81F-45CB-BE14-A5FEF921B865}"/>
              </a:ext>
            </a:extLst>
          </p:cNvPr>
          <p:cNvGrpSpPr/>
          <p:nvPr/>
        </p:nvGrpSpPr>
        <p:grpSpPr>
          <a:xfrm>
            <a:off x="8688996" y="2002528"/>
            <a:ext cx="650980" cy="630708"/>
            <a:chOff x="7157554" y="1735934"/>
            <a:chExt cx="397423" cy="398542"/>
          </a:xfrm>
        </p:grpSpPr>
        <p:grpSp>
          <p:nvGrpSpPr>
            <p:cNvPr id="144" name="Group 143">
              <a:extLst>
                <a:ext uri="{FF2B5EF4-FFF2-40B4-BE49-F238E27FC236}">
                  <a16:creationId xmlns:a16="http://schemas.microsoft.com/office/drawing/2014/main" id="{04FAA0ED-CD22-419F-AD5E-FBDED251526A}"/>
                </a:ext>
              </a:extLst>
            </p:cNvPr>
            <p:cNvGrpSpPr/>
            <p:nvPr/>
          </p:nvGrpSpPr>
          <p:grpSpPr>
            <a:xfrm>
              <a:off x="7157554" y="1735934"/>
              <a:ext cx="397423" cy="398542"/>
              <a:chOff x="2107244" y="1575258"/>
              <a:chExt cx="310993" cy="264555"/>
            </a:xfrm>
            <a:solidFill>
              <a:srgbClr val="0078D7"/>
            </a:solidFill>
          </p:grpSpPr>
          <p:sp>
            <p:nvSpPr>
              <p:cNvPr id="149" name="Rectangle 9">
                <a:extLst>
                  <a:ext uri="{FF2B5EF4-FFF2-40B4-BE49-F238E27FC236}">
                    <a16:creationId xmlns:a16="http://schemas.microsoft.com/office/drawing/2014/main" id="{3BC564FC-4839-411A-B62E-93597726BF80}"/>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Segoe UI"/>
                  <a:ea typeface="+mn-ea"/>
                  <a:cs typeface="+mn-cs"/>
                </a:endParaRPr>
              </a:p>
            </p:txBody>
          </p:sp>
          <p:sp>
            <p:nvSpPr>
              <p:cNvPr id="150" name="Line 10">
                <a:extLst>
                  <a:ext uri="{FF2B5EF4-FFF2-40B4-BE49-F238E27FC236}">
                    <a16:creationId xmlns:a16="http://schemas.microsoft.com/office/drawing/2014/main" id="{98EB92A1-0539-4466-AE12-E5F413CEEC4C}"/>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145" name="Group 144">
              <a:extLst>
                <a:ext uri="{FF2B5EF4-FFF2-40B4-BE49-F238E27FC236}">
                  <a16:creationId xmlns:a16="http://schemas.microsoft.com/office/drawing/2014/main" id="{C0A92FAF-DC92-4D4C-9B9A-492D8D31F3DF}"/>
                </a:ext>
              </a:extLst>
            </p:cNvPr>
            <p:cNvGrpSpPr/>
            <p:nvPr/>
          </p:nvGrpSpPr>
          <p:grpSpPr>
            <a:xfrm>
              <a:off x="7264761" y="1903738"/>
              <a:ext cx="191394" cy="180132"/>
              <a:chOff x="2202934" y="1701907"/>
              <a:chExt cx="95690" cy="90061"/>
            </a:xfrm>
            <a:solidFill>
              <a:srgbClr val="50E6FF"/>
            </a:solidFill>
          </p:grpSpPr>
          <p:sp>
            <p:nvSpPr>
              <p:cNvPr id="147" name="Freeform 14">
                <a:extLst>
                  <a:ext uri="{FF2B5EF4-FFF2-40B4-BE49-F238E27FC236}">
                    <a16:creationId xmlns:a16="http://schemas.microsoft.com/office/drawing/2014/main" id="{97F2B409-EC08-42E3-90DD-885CE8044607}"/>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sp>
            <p:nvSpPr>
              <p:cNvPr id="148" name="Line 15">
                <a:extLst>
                  <a:ext uri="{FF2B5EF4-FFF2-40B4-BE49-F238E27FC236}">
                    <a16:creationId xmlns:a16="http://schemas.microsoft.com/office/drawing/2014/main" id="{89518B8D-A6B1-4F4A-91B7-D538336A1FB7}"/>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146" name="Oval 145">
              <a:extLst>
                <a:ext uri="{FF2B5EF4-FFF2-40B4-BE49-F238E27FC236}">
                  <a16:creationId xmlns:a16="http://schemas.microsoft.com/office/drawing/2014/main" id="{5A17EB9D-2CE8-463D-AF3D-64C1E3FD799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19" name="Straight Arrow Connector 18">
            <a:extLst>
              <a:ext uri="{FF2B5EF4-FFF2-40B4-BE49-F238E27FC236}">
                <a16:creationId xmlns:a16="http://schemas.microsoft.com/office/drawing/2014/main" id="{27557BA0-6CD0-49BE-87AF-E7E2FC8834DF}"/>
              </a:ext>
            </a:extLst>
          </p:cNvPr>
          <p:cNvCxnSpPr/>
          <p:nvPr/>
        </p:nvCxnSpPr>
        <p:spPr>
          <a:xfrm flipH="1" flipV="1">
            <a:off x="9213317" y="3017942"/>
            <a:ext cx="0" cy="46331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02D6F1B9-AC34-4825-963B-1A99E3A1C187}"/>
              </a:ext>
            </a:extLst>
          </p:cNvPr>
          <p:cNvCxnSpPr>
            <a:cxnSpLocks/>
          </p:cNvCxnSpPr>
          <p:nvPr/>
        </p:nvCxnSpPr>
        <p:spPr>
          <a:xfrm flipH="1">
            <a:off x="8879747" y="3017942"/>
            <a:ext cx="0" cy="46331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F5F0D99B-A349-4FD6-BCA8-5D5D3284B569}"/>
              </a:ext>
            </a:extLst>
          </p:cNvPr>
          <p:cNvSpPr txBox="1"/>
          <p:nvPr/>
        </p:nvSpPr>
        <p:spPr>
          <a:xfrm>
            <a:off x="9215364" y="3151582"/>
            <a:ext cx="973204" cy="244682"/>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Predictions</a:t>
            </a:r>
          </a:p>
        </p:txBody>
      </p:sp>
      <p:sp>
        <p:nvSpPr>
          <p:cNvPr id="153" name="TextBox 152">
            <a:extLst>
              <a:ext uri="{FF2B5EF4-FFF2-40B4-BE49-F238E27FC236}">
                <a16:creationId xmlns:a16="http://schemas.microsoft.com/office/drawing/2014/main" id="{25EF8D9A-A983-4018-B15D-1A0D4D2F7C12}"/>
              </a:ext>
            </a:extLst>
          </p:cNvPr>
          <p:cNvSpPr txBox="1"/>
          <p:nvPr/>
        </p:nvSpPr>
        <p:spPr>
          <a:xfrm>
            <a:off x="7898301" y="3095792"/>
            <a:ext cx="981446" cy="244682"/>
          </a:xfrm>
          <a:prstGeom prst="rect">
            <a:avLst/>
          </a:prstGeom>
          <a:noFill/>
        </p:spPr>
        <p:txBody>
          <a:bodyPr wrap="square" lIns="91440" tIns="45720" rIns="91440" bIns="45720"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Transactions</a:t>
            </a:r>
          </a:p>
        </p:txBody>
      </p:sp>
      <p:sp>
        <p:nvSpPr>
          <p:cNvPr id="154" name="TextBox 153">
            <a:extLst>
              <a:ext uri="{FF2B5EF4-FFF2-40B4-BE49-F238E27FC236}">
                <a16:creationId xmlns:a16="http://schemas.microsoft.com/office/drawing/2014/main" id="{C500E4FB-30A9-4E4D-886E-058AB5E79A0E}"/>
              </a:ext>
            </a:extLst>
          </p:cNvPr>
          <p:cNvSpPr txBox="1"/>
          <p:nvPr/>
        </p:nvSpPr>
        <p:spPr>
          <a:xfrm>
            <a:off x="957353" y="2688692"/>
            <a:ext cx="1386426" cy="338554"/>
          </a:xfrm>
          <a:prstGeom prst="rect">
            <a:avLst/>
          </a:prstGeom>
          <a:noFill/>
        </p:spPr>
        <p:txBody>
          <a:bodyPr wrap="square" rtlCol="0">
            <a:spAutoFit/>
          </a:bodyPr>
          <a:lstStyle>
            <a:defPPr>
              <a:defRPr lang="en-US"/>
            </a:defPPr>
            <a:lvl1pPr algn="ctr" defTabSz="913874">
              <a:defRPr sz="1200">
                <a:latin typeface="+mj-lt"/>
              </a:defRPr>
            </a:lvl1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Applications</a:t>
            </a:r>
          </a:p>
        </p:txBody>
      </p:sp>
      <p:grpSp>
        <p:nvGrpSpPr>
          <p:cNvPr id="155" name="Group 154">
            <a:extLst>
              <a:ext uri="{FF2B5EF4-FFF2-40B4-BE49-F238E27FC236}">
                <a16:creationId xmlns:a16="http://schemas.microsoft.com/office/drawing/2014/main" id="{771B1A00-C400-471B-A635-C33452C5D163}"/>
              </a:ext>
            </a:extLst>
          </p:cNvPr>
          <p:cNvGrpSpPr/>
          <p:nvPr/>
        </p:nvGrpSpPr>
        <p:grpSpPr>
          <a:xfrm>
            <a:off x="1316006" y="2008130"/>
            <a:ext cx="650980" cy="630708"/>
            <a:chOff x="7157554" y="1735934"/>
            <a:chExt cx="397423" cy="398542"/>
          </a:xfrm>
        </p:grpSpPr>
        <p:grpSp>
          <p:nvGrpSpPr>
            <p:cNvPr id="156" name="Group 155">
              <a:extLst>
                <a:ext uri="{FF2B5EF4-FFF2-40B4-BE49-F238E27FC236}">
                  <a16:creationId xmlns:a16="http://schemas.microsoft.com/office/drawing/2014/main" id="{F14ECF8C-BF5C-4AA0-BF96-5CA06A479B15}"/>
                </a:ext>
              </a:extLst>
            </p:cNvPr>
            <p:cNvGrpSpPr/>
            <p:nvPr/>
          </p:nvGrpSpPr>
          <p:grpSpPr>
            <a:xfrm>
              <a:off x="7157554" y="1735934"/>
              <a:ext cx="397423" cy="398542"/>
              <a:chOff x="2107244" y="1575258"/>
              <a:chExt cx="310993" cy="264555"/>
            </a:xfrm>
            <a:solidFill>
              <a:srgbClr val="0078D7"/>
            </a:solidFill>
          </p:grpSpPr>
          <p:sp>
            <p:nvSpPr>
              <p:cNvPr id="161" name="Rectangle 9">
                <a:extLst>
                  <a:ext uri="{FF2B5EF4-FFF2-40B4-BE49-F238E27FC236}">
                    <a16:creationId xmlns:a16="http://schemas.microsoft.com/office/drawing/2014/main" id="{45C44007-D9D8-4E21-98DA-090B0A8EE042}"/>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Segoe UI"/>
                  <a:ea typeface="+mn-ea"/>
                  <a:cs typeface="+mn-cs"/>
                </a:endParaRPr>
              </a:p>
            </p:txBody>
          </p:sp>
          <p:sp>
            <p:nvSpPr>
              <p:cNvPr id="162" name="Line 10">
                <a:extLst>
                  <a:ext uri="{FF2B5EF4-FFF2-40B4-BE49-F238E27FC236}">
                    <a16:creationId xmlns:a16="http://schemas.microsoft.com/office/drawing/2014/main" id="{CF3FA302-3D4B-4E82-BB50-881F7F34E4C0}"/>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6FEB93B5-E202-40F8-8E32-6DA6DB0224C0}"/>
                </a:ext>
              </a:extLst>
            </p:cNvPr>
            <p:cNvGrpSpPr/>
            <p:nvPr/>
          </p:nvGrpSpPr>
          <p:grpSpPr>
            <a:xfrm>
              <a:off x="7264761" y="1903738"/>
              <a:ext cx="191394" cy="180132"/>
              <a:chOff x="2202934" y="1701907"/>
              <a:chExt cx="95690" cy="90061"/>
            </a:xfrm>
            <a:solidFill>
              <a:srgbClr val="50E6FF"/>
            </a:solidFill>
          </p:grpSpPr>
          <p:sp>
            <p:nvSpPr>
              <p:cNvPr id="159" name="Freeform 14">
                <a:extLst>
                  <a:ext uri="{FF2B5EF4-FFF2-40B4-BE49-F238E27FC236}">
                    <a16:creationId xmlns:a16="http://schemas.microsoft.com/office/drawing/2014/main" id="{75D1C72E-E303-46BE-9466-95AD5F48F607}"/>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sp>
            <p:nvSpPr>
              <p:cNvPr id="160" name="Line 15">
                <a:extLst>
                  <a:ext uri="{FF2B5EF4-FFF2-40B4-BE49-F238E27FC236}">
                    <a16:creationId xmlns:a16="http://schemas.microsoft.com/office/drawing/2014/main" id="{81CC4034-E46B-4364-AAAE-A9DED0179E94}"/>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158" name="Oval 157">
              <a:extLst>
                <a:ext uri="{FF2B5EF4-FFF2-40B4-BE49-F238E27FC236}">
                  <a16:creationId xmlns:a16="http://schemas.microsoft.com/office/drawing/2014/main" id="{6ABB99EF-F3B4-4880-8D7C-2DE12A7F3D97}"/>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163" name="Straight Arrow Connector 162">
            <a:extLst>
              <a:ext uri="{FF2B5EF4-FFF2-40B4-BE49-F238E27FC236}">
                <a16:creationId xmlns:a16="http://schemas.microsoft.com/office/drawing/2014/main" id="{0C94830C-FD14-47D9-B250-890EE1C0BB81}"/>
              </a:ext>
            </a:extLst>
          </p:cNvPr>
          <p:cNvCxnSpPr>
            <a:cxnSpLocks/>
          </p:cNvCxnSpPr>
          <p:nvPr/>
        </p:nvCxnSpPr>
        <p:spPr>
          <a:xfrm>
            <a:off x="1543044" y="3017941"/>
            <a:ext cx="0" cy="19138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78487261-469D-44CA-82B6-58A8C47BBC90}"/>
              </a:ext>
            </a:extLst>
          </p:cNvPr>
          <p:cNvSpPr txBox="1"/>
          <p:nvPr/>
        </p:nvSpPr>
        <p:spPr>
          <a:xfrm>
            <a:off x="534381" y="3681514"/>
            <a:ext cx="963303" cy="244682"/>
          </a:xfrm>
          <a:prstGeom prst="rect">
            <a:avLst/>
          </a:prstGeom>
          <a:noFill/>
        </p:spPr>
        <p:txBody>
          <a:bodyPr wrap="square" lIns="91440" tIns="45720" rIns="91440" bIns="45720"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Transactions</a:t>
            </a:r>
          </a:p>
        </p:txBody>
      </p:sp>
      <p:sp>
        <p:nvSpPr>
          <p:cNvPr id="165" name="TextBox 164">
            <a:extLst>
              <a:ext uri="{FF2B5EF4-FFF2-40B4-BE49-F238E27FC236}">
                <a16:creationId xmlns:a16="http://schemas.microsoft.com/office/drawing/2014/main" id="{669AE143-5489-4418-82EF-7B5E272EB3C3}"/>
              </a:ext>
            </a:extLst>
          </p:cNvPr>
          <p:cNvSpPr txBox="1"/>
          <p:nvPr/>
        </p:nvSpPr>
        <p:spPr>
          <a:xfrm>
            <a:off x="2359789" y="2087050"/>
            <a:ext cx="908875" cy="244682"/>
          </a:xfrm>
          <a:prstGeom prst="rect">
            <a:avLst/>
          </a:prstGeom>
          <a:noFill/>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Predictions</a:t>
            </a:r>
          </a:p>
        </p:txBody>
      </p:sp>
      <p:sp>
        <p:nvSpPr>
          <p:cNvPr id="166" name="TextBox 165">
            <a:extLst>
              <a:ext uri="{FF2B5EF4-FFF2-40B4-BE49-F238E27FC236}">
                <a16:creationId xmlns:a16="http://schemas.microsoft.com/office/drawing/2014/main" id="{A61524AF-D95D-4EDD-A2C8-FB9E9CF443F7}"/>
              </a:ext>
            </a:extLst>
          </p:cNvPr>
          <p:cNvSpPr txBox="1"/>
          <p:nvPr/>
        </p:nvSpPr>
        <p:spPr>
          <a:xfrm>
            <a:off x="2594507" y="3376854"/>
            <a:ext cx="746828" cy="230832"/>
          </a:xfrm>
          <a:prstGeom prst="rect">
            <a:avLst/>
          </a:prstGeom>
          <a:noFill/>
        </p:spPr>
        <p:txBody>
          <a:bodyPr wrap="square" lIns="91440" tIns="45720" rIns="91440" bIns="45720"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New data</a:t>
            </a:r>
          </a:p>
        </p:txBody>
      </p:sp>
      <p:sp>
        <p:nvSpPr>
          <p:cNvPr id="167" name="TextBox 166">
            <a:extLst>
              <a:ext uri="{FF2B5EF4-FFF2-40B4-BE49-F238E27FC236}">
                <a16:creationId xmlns:a16="http://schemas.microsoft.com/office/drawing/2014/main" id="{C7834A15-6C9C-48BA-AAE8-BCC43E03738A}"/>
              </a:ext>
            </a:extLst>
          </p:cNvPr>
          <p:cNvSpPr txBox="1"/>
          <p:nvPr/>
        </p:nvSpPr>
        <p:spPr>
          <a:xfrm>
            <a:off x="4420226" y="3296587"/>
            <a:ext cx="1339266" cy="397032"/>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Model operationalization</a:t>
            </a:r>
          </a:p>
        </p:txBody>
      </p:sp>
      <p:sp>
        <p:nvSpPr>
          <p:cNvPr id="168" name="TextBox 167">
            <a:extLst>
              <a:ext uri="{FF2B5EF4-FFF2-40B4-BE49-F238E27FC236}">
                <a16:creationId xmlns:a16="http://schemas.microsoft.com/office/drawing/2014/main" id="{48521435-FE3C-47B5-8695-03E90D9F7407}"/>
              </a:ext>
            </a:extLst>
          </p:cNvPr>
          <p:cNvSpPr txBox="1"/>
          <p:nvPr/>
        </p:nvSpPr>
        <p:spPr>
          <a:xfrm>
            <a:off x="2276061" y="5493244"/>
            <a:ext cx="1287183" cy="244682"/>
          </a:xfrm>
          <a:prstGeom prst="rect">
            <a:avLst/>
          </a:prstGeom>
          <a:noFill/>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Data movement</a:t>
            </a:r>
          </a:p>
        </p:txBody>
      </p:sp>
      <p:cxnSp>
        <p:nvCxnSpPr>
          <p:cNvPr id="29" name="Connector: Elbow 28">
            <a:extLst>
              <a:ext uri="{FF2B5EF4-FFF2-40B4-BE49-F238E27FC236}">
                <a16:creationId xmlns:a16="http://schemas.microsoft.com/office/drawing/2014/main" id="{D5E0691D-E1F1-465A-B478-915A9CE0DCED}"/>
              </a:ext>
            </a:extLst>
          </p:cNvPr>
          <p:cNvCxnSpPr>
            <a:cxnSpLocks/>
            <a:endCxn id="200" idx="2"/>
          </p:cNvCxnSpPr>
          <p:nvPr/>
        </p:nvCxnSpPr>
        <p:spPr>
          <a:xfrm flipV="1">
            <a:off x="2144584" y="5461278"/>
            <a:ext cx="2162182" cy="29476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272623" y="4153989"/>
            <a:ext cx="2068285" cy="1307289"/>
            <a:chOff x="3272622" y="4153988"/>
            <a:chExt cx="2068285" cy="1307288"/>
          </a:xfrm>
        </p:grpSpPr>
        <p:sp>
          <p:nvSpPr>
            <p:cNvPr id="24" name="Rectangle 23">
              <a:extLst>
                <a:ext uri="{FF2B5EF4-FFF2-40B4-BE49-F238E27FC236}">
                  <a16:creationId xmlns:a16="http://schemas.microsoft.com/office/drawing/2014/main" id="{1BA94BE1-32FD-4973-90AA-278162FB68B1}"/>
                </a:ext>
              </a:extLst>
            </p:cNvPr>
            <p:cNvSpPr/>
            <p:nvPr/>
          </p:nvSpPr>
          <p:spPr bwMode="auto">
            <a:xfrm>
              <a:off x="3272622" y="4153988"/>
              <a:ext cx="2068285" cy="981906"/>
            </a:xfrm>
            <a:prstGeom prst="rect">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69" name="Group 168">
              <a:extLst>
                <a:ext uri="{FF2B5EF4-FFF2-40B4-BE49-F238E27FC236}">
                  <a16:creationId xmlns:a16="http://schemas.microsoft.com/office/drawing/2014/main" id="{36DC5029-5A40-4EB5-9A1F-867C5DCF986B}"/>
                </a:ext>
              </a:extLst>
            </p:cNvPr>
            <p:cNvGrpSpPr/>
            <p:nvPr/>
          </p:nvGrpSpPr>
          <p:grpSpPr>
            <a:xfrm>
              <a:off x="3367866" y="4244045"/>
              <a:ext cx="1071414" cy="811134"/>
              <a:chOff x="8502624" y="4362730"/>
              <a:chExt cx="1115993" cy="811134"/>
            </a:xfrm>
          </p:grpSpPr>
          <p:sp>
            <p:nvSpPr>
              <p:cNvPr id="170" name="TextBox 169">
                <a:extLst>
                  <a:ext uri="{FF2B5EF4-FFF2-40B4-BE49-F238E27FC236}">
                    <a16:creationId xmlns:a16="http://schemas.microsoft.com/office/drawing/2014/main" id="{26E99327-4C5E-4D43-B130-588C619EE9B4}"/>
                  </a:ext>
                </a:extLst>
              </p:cNvPr>
              <p:cNvSpPr txBox="1"/>
              <p:nvPr/>
            </p:nvSpPr>
            <p:spPr>
              <a:xfrm>
                <a:off x="8502624" y="4804532"/>
                <a:ext cx="1115993" cy="369332"/>
              </a:xfrm>
              <a:prstGeom prst="rect">
                <a:avLst/>
              </a:prstGeom>
              <a:solidFill>
                <a:schemeClr val="bg1"/>
              </a:solidFill>
              <a:ln w="12700">
                <a:solidFill>
                  <a:schemeClr val="accent1"/>
                </a:solidFill>
              </a:ln>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Model</a:t>
                </a:r>
                <a:br>
                  <a:rPr kumimoji="0" lang="en-US" sz="1000" b="0" i="0" u="none" strike="noStrike" kern="1200" cap="none" spc="0" normalizeH="0" baseline="0" noProof="0">
                    <a:ln>
                      <a:noFill/>
                    </a:ln>
                    <a:solidFill>
                      <a:srgbClr val="000000"/>
                    </a:solidFill>
                    <a:effectLst/>
                    <a:uLnTx/>
                    <a:uFillTx/>
                    <a:latin typeface="Segoe UI"/>
                    <a:ea typeface="+mn-ea"/>
                    <a:cs typeface="+mn-cs"/>
                  </a:rPr>
                </a:br>
                <a:r>
                  <a:rPr kumimoji="0" lang="en-US" sz="1000" b="0" i="0" u="none" strike="noStrike" kern="1200" cap="none" spc="0" normalizeH="0" baseline="0" noProof="0">
                    <a:ln>
                      <a:noFill/>
                    </a:ln>
                    <a:solidFill>
                      <a:srgbClr val="000000"/>
                    </a:solidFill>
                    <a:effectLst/>
                    <a:uLnTx/>
                    <a:uFillTx/>
                    <a:latin typeface="Segoe UI"/>
                    <a:ea typeface="+mn-ea"/>
                    <a:cs typeface="+mn-cs"/>
                  </a:rPr>
                  <a:t>training</a:t>
                </a:r>
              </a:p>
            </p:txBody>
          </p:sp>
          <p:sp>
            <p:nvSpPr>
              <p:cNvPr id="171" name="TextBox 170">
                <a:extLst>
                  <a:ext uri="{FF2B5EF4-FFF2-40B4-BE49-F238E27FC236}">
                    <a16:creationId xmlns:a16="http://schemas.microsoft.com/office/drawing/2014/main" id="{BFB7E6CA-0CF1-4878-BF5C-100C8572F3E1}"/>
                  </a:ext>
                </a:extLst>
              </p:cNvPr>
              <p:cNvSpPr txBox="1"/>
              <p:nvPr/>
            </p:nvSpPr>
            <p:spPr>
              <a:xfrm>
                <a:off x="8502624" y="4362730"/>
                <a:ext cx="1115993" cy="369332"/>
              </a:xfrm>
              <a:prstGeom prst="rect">
                <a:avLst/>
              </a:prstGeom>
              <a:solidFill>
                <a:schemeClr val="bg1"/>
              </a:solidFill>
              <a:ln w="12700">
                <a:solidFill>
                  <a:schemeClr val="accent1"/>
                </a:solidFill>
              </a:ln>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Data transformations</a:t>
                </a:r>
              </a:p>
            </p:txBody>
          </p:sp>
        </p:grpSp>
        <p:grpSp>
          <p:nvGrpSpPr>
            <p:cNvPr id="174" name="Group 173">
              <a:extLst>
                <a:ext uri="{FF2B5EF4-FFF2-40B4-BE49-F238E27FC236}">
                  <a16:creationId xmlns:a16="http://schemas.microsoft.com/office/drawing/2014/main" id="{1382EE59-3111-4BA8-945F-1FA07FC689F2}"/>
                </a:ext>
              </a:extLst>
            </p:cNvPr>
            <p:cNvGrpSpPr/>
            <p:nvPr/>
          </p:nvGrpSpPr>
          <p:grpSpPr>
            <a:xfrm>
              <a:off x="4699284" y="4402736"/>
              <a:ext cx="476230" cy="378010"/>
              <a:chOff x="10661560" y="1764391"/>
              <a:chExt cx="998393" cy="792477"/>
            </a:xfrm>
            <a:solidFill>
              <a:schemeClr val="accent1"/>
            </a:solidFill>
          </p:grpSpPr>
          <p:grpSp>
            <p:nvGrpSpPr>
              <p:cNvPr id="176" name="Group 175">
                <a:extLst>
                  <a:ext uri="{FF2B5EF4-FFF2-40B4-BE49-F238E27FC236}">
                    <a16:creationId xmlns:a16="http://schemas.microsoft.com/office/drawing/2014/main" id="{7EA0967F-159C-41B0-B92F-FBF31419D8E1}"/>
                  </a:ext>
                </a:extLst>
              </p:cNvPr>
              <p:cNvGrpSpPr/>
              <p:nvPr/>
            </p:nvGrpSpPr>
            <p:grpSpPr>
              <a:xfrm>
                <a:off x="10704017" y="1806090"/>
                <a:ext cx="918051" cy="714634"/>
                <a:chOff x="4273550" y="2402418"/>
                <a:chExt cx="1079500" cy="840315"/>
              </a:xfrm>
              <a:grpFill/>
            </p:grpSpPr>
            <p:cxnSp>
              <p:nvCxnSpPr>
                <p:cNvPr id="185" name="Straight Connector 184">
                  <a:extLst>
                    <a:ext uri="{FF2B5EF4-FFF2-40B4-BE49-F238E27FC236}">
                      <a16:creationId xmlns:a16="http://schemas.microsoft.com/office/drawing/2014/main" id="{5F3A777E-8653-4393-8FF4-A774077C091F}"/>
                    </a:ext>
                  </a:extLst>
                </p:cNvPr>
                <p:cNvCxnSpPr>
                  <a:cxnSpLocks/>
                </p:cNvCxnSpPr>
                <p:nvPr/>
              </p:nvCxnSpPr>
              <p:spPr>
                <a:xfrm>
                  <a:off x="4997449" y="2413001"/>
                  <a:ext cx="355601" cy="232833"/>
                </a:xfrm>
                <a:prstGeom prst="line">
                  <a:avLst/>
                </a:prstGeom>
                <a:grpFill/>
                <a:ln w="12700" cap="rnd">
                  <a:solidFill>
                    <a:schemeClr val="accent1"/>
                  </a:solidFill>
                  <a:prstDash val="solid"/>
                  <a:miter lim="800000"/>
                  <a:headEnd/>
                  <a:tailEnd/>
                </a:ln>
              </p:spPr>
            </p:cxnSp>
            <p:cxnSp>
              <p:nvCxnSpPr>
                <p:cNvPr id="186" name="Straight Connector 185">
                  <a:extLst>
                    <a:ext uri="{FF2B5EF4-FFF2-40B4-BE49-F238E27FC236}">
                      <a16:creationId xmlns:a16="http://schemas.microsoft.com/office/drawing/2014/main" id="{37A18DC2-A5A3-43BF-B765-B67F4E6716E1}"/>
                    </a:ext>
                  </a:extLst>
                </p:cNvPr>
                <p:cNvCxnSpPr>
                  <a:cxnSpLocks/>
                </p:cNvCxnSpPr>
                <p:nvPr/>
              </p:nvCxnSpPr>
              <p:spPr>
                <a:xfrm>
                  <a:off x="4997450" y="2413000"/>
                  <a:ext cx="296333" cy="721783"/>
                </a:xfrm>
                <a:prstGeom prst="line">
                  <a:avLst/>
                </a:prstGeom>
                <a:grpFill/>
                <a:ln w="12700" cap="rnd">
                  <a:solidFill>
                    <a:schemeClr val="accent1"/>
                  </a:solidFill>
                  <a:prstDash val="solid"/>
                  <a:miter lim="800000"/>
                  <a:headEnd/>
                  <a:tailEnd/>
                </a:ln>
              </p:spPr>
            </p:cxnSp>
            <p:cxnSp>
              <p:nvCxnSpPr>
                <p:cNvPr id="187" name="Straight Connector 186">
                  <a:extLst>
                    <a:ext uri="{FF2B5EF4-FFF2-40B4-BE49-F238E27FC236}">
                      <a16:creationId xmlns:a16="http://schemas.microsoft.com/office/drawing/2014/main" id="{763454E5-369B-40E5-B8F3-45D02DA7B323}"/>
                    </a:ext>
                  </a:extLst>
                </p:cNvPr>
                <p:cNvCxnSpPr>
                  <a:cxnSpLocks/>
                </p:cNvCxnSpPr>
                <p:nvPr/>
              </p:nvCxnSpPr>
              <p:spPr>
                <a:xfrm flipV="1">
                  <a:off x="4762500" y="3143250"/>
                  <a:ext cx="520700" cy="86783"/>
                </a:xfrm>
                <a:prstGeom prst="line">
                  <a:avLst/>
                </a:prstGeom>
                <a:grpFill/>
                <a:ln w="12700" cap="rnd">
                  <a:solidFill>
                    <a:schemeClr val="accent1"/>
                  </a:solidFill>
                  <a:prstDash val="solid"/>
                  <a:miter lim="800000"/>
                  <a:headEnd/>
                  <a:tailEnd/>
                </a:ln>
              </p:spPr>
            </p:cxnSp>
            <p:cxnSp>
              <p:nvCxnSpPr>
                <p:cNvPr id="188" name="Straight Connector 187">
                  <a:extLst>
                    <a:ext uri="{FF2B5EF4-FFF2-40B4-BE49-F238E27FC236}">
                      <a16:creationId xmlns:a16="http://schemas.microsoft.com/office/drawing/2014/main" id="{10FE2045-6DA1-4553-88CB-BE21A49196A2}"/>
                    </a:ext>
                  </a:extLst>
                </p:cNvPr>
                <p:cNvCxnSpPr>
                  <a:cxnSpLocks/>
                </p:cNvCxnSpPr>
                <p:nvPr/>
              </p:nvCxnSpPr>
              <p:spPr>
                <a:xfrm flipV="1">
                  <a:off x="5039783" y="2641600"/>
                  <a:ext cx="300567" cy="241300"/>
                </a:xfrm>
                <a:prstGeom prst="line">
                  <a:avLst/>
                </a:prstGeom>
                <a:grpFill/>
                <a:ln w="12700" cap="rnd">
                  <a:solidFill>
                    <a:schemeClr val="accent1"/>
                  </a:solidFill>
                  <a:prstDash val="solid"/>
                  <a:miter lim="800000"/>
                  <a:headEnd/>
                  <a:tailEnd/>
                </a:ln>
              </p:spPr>
            </p:cxnSp>
            <p:cxnSp>
              <p:nvCxnSpPr>
                <p:cNvPr id="189" name="Straight Connector 188">
                  <a:extLst>
                    <a:ext uri="{FF2B5EF4-FFF2-40B4-BE49-F238E27FC236}">
                      <a16:creationId xmlns:a16="http://schemas.microsoft.com/office/drawing/2014/main" id="{8ED2BCF7-391D-4A4E-970A-DFC1FE933C93}"/>
                    </a:ext>
                  </a:extLst>
                </p:cNvPr>
                <p:cNvCxnSpPr>
                  <a:cxnSpLocks/>
                </p:cNvCxnSpPr>
                <p:nvPr/>
              </p:nvCxnSpPr>
              <p:spPr>
                <a:xfrm flipV="1">
                  <a:off x="4413250" y="2413001"/>
                  <a:ext cx="571500" cy="126999"/>
                </a:xfrm>
                <a:prstGeom prst="line">
                  <a:avLst/>
                </a:prstGeom>
                <a:grpFill/>
                <a:ln w="12700" cap="rnd">
                  <a:solidFill>
                    <a:schemeClr val="accent1"/>
                  </a:solidFill>
                  <a:prstDash val="solid"/>
                  <a:miter lim="800000"/>
                  <a:headEnd/>
                  <a:tailEnd/>
                </a:ln>
              </p:spPr>
            </p:cxnSp>
            <p:cxnSp>
              <p:nvCxnSpPr>
                <p:cNvPr id="190" name="Straight Connector 189">
                  <a:extLst>
                    <a:ext uri="{FF2B5EF4-FFF2-40B4-BE49-F238E27FC236}">
                      <a16:creationId xmlns:a16="http://schemas.microsoft.com/office/drawing/2014/main" id="{2B62AE09-EB9F-4087-900F-8C5960DACA1D}"/>
                    </a:ext>
                  </a:extLst>
                </p:cNvPr>
                <p:cNvCxnSpPr>
                  <a:cxnSpLocks/>
                </p:cNvCxnSpPr>
                <p:nvPr/>
              </p:nvCxnSpPr>
              <p:spPr>
                <a:xfrm flipV="1">
                  <a:off x="4703233" y="2450099"/>
                  <a:ext cx="251425" cy="248651"/>
                </a:xfrm>
                <a:prstGeom prst="line">
                  <a:avLst/>
                </a:prstGeom>
                <a:grpFill/>
                <a:ln w="12700" cap="rnd">
                  <a:solidFill>
                    <a:schemeClr val="accent1"/>
                  </a:solidFill>
                  <a:prstDash val="solid"/>
                  <a:miter lim="800000"/>
                  <a:headEnd/>
                  <a:tailEnd/>
                </a:ln>
              </p:spPr>
            </p:cxnSp>
            <p:cxnSp>
              <p:nvCxnSpPr>
                <p:cNvPr id="191" name="Straight Connector 190">
                  <a:extLst>
                    <a:ext uri="{FF2B5EF4-FFF2-40B4-BE49-F238E27FC236}">
                      <a16:creationId xmlns:a16="http://schemas.microsoft.com/office/drawing/2014/main" id="{3E52AB54-BD9D-4940-8510-A1DA64AEF63F}"/>
                    </a:ext>
                  </a:extLst>
                </p:cNvPr>
                <p:cNvCxnSpPr>
                  <a:cxnSpLocks/>
                </p:cNvCxnSpPr>
                <p:nvPr/>
              </p:nvCxnSpPr>
              <p:spPr>
                <a:xfrm flipV="1">
                  <a:off x="4762500" y="2402418"/>
                  <a:ext cx="232833" cy="821265"/>
                </a:xfrm>
                <a:prstGeom prst="line">
                  <a:avLst/>
                </a:prstGeom>
                <a:grpFill/>
                <a:ln w="12700" cap="rnd">
                  <a:solidFill>
                    <a:schemeClr val="accent1"/>
                  </a:solidFill>
                  <a:prstDash val="solid"/>
                  <a:miter lim="800000"/>
                  <a:headEnd/>
                  <a:tailEnd/>
                </a:ln>
              </p:spPr>
            </p:cxnSp>
            <p:cxnSp>
              <p:nvCxnSpPr>
                <p:cNvPr id="192" name="Straight Connector 191">
                  <a:extLst>
                    <a:ext uri="{FF2B5EF4-FFF2-40B4-BE49-F238E27FC236}">
                      <a16:creationId xmlns:a16="http://schemas.microsoft.com/office/drawing/2014/main" id="{BAD3166B-7D78-49FD-BDDD-0E118BCFA803}"/>
                    </a:ext>
                  </a:extLst>
                </p:cNvPr>
                <p:cNvCxnSpPr>
                  <a:cxnSpLocks/>
                </p:cNvCxnSpPr>
                <p:nvPr/>
              </p:nvCxnSpPr>
              <p:spPr>
                <a:xfrm flipH="1" flipV="1">
                  <a:off x="4273550" y="2984500"/>
                  <a:ext cx="495300" cy="251883"/>
                </a:xfrm>
                <a:prstGeom prst="line">
                  <a:avLst/>
                </a:prstGeom>
                <a:grpFill/>
                <a:ln w="12700" cap="rnd">
                  <a:solidFill>
                    <a:schemeClr val="accent1"/>
                  </a:solidFill>
                  <a:prstDash val="solid"/>
                  <a:miter lim="800000"/>
                  <a:headEnd/>
                  <a:tailEnd/>
                </a:ln>
              </p:spPr>
            </p:cxnSp>
            <p:cxnSp>
              <p:nvCxnSpPr>
                <p:cNvPr id="193" name="Straight Connector 192">
                  <a:extLst>
                    <a:ext uri="{FF2B5EF4-FFF2-40B4-BE49-F238E27FC236}">
                      <a16:creationId xmlns:a16="http://schemas.microsoft.com/office/drawing/2014/main" id="{D1E4BA22-D9C9-4EDF-A516-CF171F8953AF}"/>
                    </a:ext>
                  </a:extLst>
                </p:cNvPr>
                <p:cNvCxnSpPr>
                  <a:cxnSpLocks/>
                </p:cNvCxnSpPr>
                <p:nvPr/>
              </p:nvCxnSpPr>
              <p:spPr>
                <a:xfrm flipH="1" flipV="1">
                  <a:off x="4417483" y="2537884"/>
                  <a:ext cx="647700" cy="338666"/>
                </a:xfrm>
                <a:prstGeom prst="line">
                  <a:avLst/>
                </a:prstGeom>
                <a:grpFill/>
                <a:ln w="12700" cap="rnd">
                  <a:solidFill>
                    <a:schemeClr val="accent1"/>
                  </a:solidFill>
                  <a:prstDash val="solid"/>
                  <a:miter lim="800000"/>
                  <a:headEnd/>
                  <a:tailEnd/>
                </a:ln>
              </p:spPr>
            </p:cxnSp>
            <p:cxnSp>
              <p:nvCxnSpPr>
                <p:cNvPr id="194" name="Straight Connector 193">
                  <a:extLst>
                    <a:ext uri="{FF2B5EF4-FFF2-40B4-BE49-F238E27FC236}">
                      <a16:creationId xmlns:a16="http://schemas.microsoft.com/office/drawing/2014/main" id="{CF508E27-29F5-4C47-B116-B9868E805949}"/>
                    </a:ext>
                  </a:extLst>
                </p:cNvPr>
                <p:cNvCxnSpPr>
                  <a:cxnSpLocks/>
                </p:cNvCxnSpPr>
                <p:nvPr/>
              </p:nvCxnSpPr>
              <p:spPr>
                <a:xfrm flipV="1">
                  <a:off x="4277783" y="2874433"/>
                  <a:ext cx="770468" cy="107951"/>
                </a:xfrm>
                <a:prstGeom prst="line">
                  <a:avLst/>
                </a:prstGeom>
                <a:grpFill/>
                <a:ln w="12700" cap="rnd">
                  <a:solidFill>
                    <a:schemeClr val="accent1"/>
                  </a:solidFill>
                  <a:prstDash val="solid"/>
                  <a:miter lim="800000"/>
                  <a:headEnd/>
                  <a:tailEnd/>
                </a:ln>
              </p:spPr>
            </p:cxnSp>
            <p:cxnSp>
              <p:nvCxnSpPr>
                <p:cNvPr id="195" name="Straight Connector 194">
                  <a:extLst>
                    <a:ext uri="{FF2B5EF4-FFF2-40B4-BE49-F238E27FC236}">
                      <a16:creationId xmlns:a16="http://schemas.microsoft.com/office/drawing/2014/main" id="{BF444324-3879-4C2E-A0A5-1D0697E719C4}"/>
                    </a:ext>
                  </a:extLst>
                </p:cNvPr>
                <p:cNvCxnSpPr>
                  <a:cxnSpLocks/>
                </p:cNvCxnSpPr>
                <p:nvPr/>
              </p:nvCxnSpPr>
              <p:spPr>
                <a:xfrm flipH="1" flipV="1">
                  <a:off x="4413250" y="2531533"/>
                  <a:ext cx="353483" cy="698500"/>
                </a:xfrm>
                <a:prstGeom prst="line">
                  <a:avLst/>
                </a:prstGeom>
                <a:grpFill/>
                <a:ln w="12700" cap="rnd">
                  <a:solidFill>
                    <a:schemeClr val="accent1"/>
                  </a:solidFill>
                  <a:prstDash val="solid"/>
                  <a:miter lim="800000"/>
                  <a:headEnd/>
                  <a:tailEnd/>
                </a:ln>
              </p:spPr>
            </p:cxnSp>
            <p:cxnSp>
              <p:nvCxnSpPr>
                <p:cNvPr id="196" name="Straight Connector 195">
                  <a:extLst>
                    <a:ext uri="{FF2B5EF4-FFF2-40B4-BE49-F238E27FC236}">
                      <a16:creationId xmlns:a16="http://schemas.microsoft.com/office/drawing/2014/main" id="{B8460EBF-D2D8-4284-A5D7-DF7B26F50E8D}"/>
                    </a:ext>
                  </a:extLst>
                </p:cNvPr>
                <p:cNvCxnSpPr>
                  <a:cxnSpLocks/>
                </p:cNvCxnSpPr>
                <p:nvPr/>
              </p:nvCxnSpPr>
              <p:spPr>
                <a:xfrm flipH="1" flipV="1">
                  <a:off x="4715933" y="2698750"/>
                  <a:ext cx="50800" cy="543983"/>
                </a:xfrm>
                <a:prstGeom prst="line">
                  <a:avLst/>
                </a:prstGeom>
                <a:grpFill/>
                <a:ln w="12700" cap="rnd">
                  <a:solidFill>
                    <a:schemeClr val="accent1"/>
                  </a:solidFill>
                  <a:prstDash val="solid"/>
                  <a:miter lim="800000"/>
                  <a:headEnd/>
                  <a:tailEnd/>
                </a:ln>
              </p:spPr>
            </p:cxnSp>
            <p:cxnSp>
              <p:nvCxnSpPr>
                <p:cNvPr id="197" name="Straight Connector 196">
                  <a:extLst>
                    <a:ext uri="{FF2B5EF4-FFF2-40B4-BE49-F238E27FC236}">
                      <a16:creationId xmlns:a16="http://schemas.microsoft.com/office/drawing/2014/main" id="{C3997480-00B5-4515-92C1-DEC4CFA6C1AB}"/>
                    </a:ext>
                  </a:extLst>
                </p:cNvPr>
                <p:cNvCxnSpPr>
                  <a:cxnSpLocks/>
                </p:cNvCxnSpPr>
                <p:nvPr/>
              </p:nvCxnSpPr>
              <p:spPr>
                <a:xfrm flipH="1" flipV="1">
                  <a:off x="5052483" y="2899834"/>
                  <a:ext cx="234950" cy="218016"/>
                </a:xfrm>
                <a:prstGeom prst="line">
                  <a:avLst/>
                </a:prstGeom>
                <a:grpFill/>
                <a:ln w="12700" cap="rnd">
                  <a:solidFill>
                    <a:schemeClr val="accent1"/>
                  </a:solidFill>
                  <a:prstDash val="solid"/>
                  <a:miter lim="800000"/>
                  <a:headEnd/>
                  <a:tailEnd/>
                </a:ln>
              </p:spPr>
            </p:cxnSp>
            <p:cxnSp>
              <p:nvCxnSpPr>
                <p:cNvPr id="198" name="Straight Connector 197">
                  <a:extLst>
                    <a:ext uri="{FF2B5EF4-FFF2-40B4-BE49-F238E27FC236}">
                      <a16:creationId xmlns:a16="http://schemas.microsoft.com/office/drawing/2014/main" id="{2EBCA380-150D-4FCD-B52B-03515DEE278E}"/>
                    </a:ext>
                  </a:extLst>
                </p:cNvPr>
                <p:cNvCxnSpPr>
                  <a:cxnSpLocks/>
                </p:cNvCxnSpPr>
                <p:nvPr/>
              </p:nvCxnSpPr>
              <p:spPr>
                <a:xfrm flipV="1">
                  <a:off x="4762500" y="2876550"/>
                  <a:ext cx="292101" cy="340783"/>
                </a:xfrm>
                <a:prstGeom prst="line">
                  <a:avLst/>
                </a:prstGeom>
                <a:grpFill/>
                <a:ln w="12700" cap="rnd">
                  <a:solidFill>
                    <a:schemeClr val="accent1"/>
                  </a:solidFill>
                  <a:prstDash val="solid"/>
                  <a:miter lim="800000"/>
                  <a:headEnd/>
                  <a:tailEnd/>
                </a:ln>
              </p:spPr>
            </p:cxnSp>
          </p:grpSp>
          <p:sp>
            <p:nvSpPr>
              <p:cNvPr id="177" name="Oval 19">
                <a:extLst>
                  <a:ext uri="{FF2B5EF4-FFF2-40B4-BE49-F238E27FC236}">
                    <a16:creationId xmlns:a16="http://schemas.microsoft.com/office/drawing/2014/main" id="{B7DF5ABE-B340-4C26-98B6-4F13B0948C69}"/>
                  </a:ext>
                </a:extLst>
              </p:cNvPr>
              <p:cNvSpPr>
                <a:spLocks noChangeArrowheads="1"/>
              </p:cNvSpPr>
              <p:nvPr/>
            </p:nvSpPr>
            <p:spPr bwMode="auto">
              <a:xfrm>
                <a:off x="11269148" y="1764391"/>
                <a:ext cx="96361" cy="96360"/>
              </a:xfrm>
              <a:prstGeom prst="ellipse">
                <a:avLst/>
              </a:prstGeom>
              <a:solidFill>
                <a:srgbClr val="50E6FF"/>
              </a:solid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178" name="Oval 19">
                <a:extLst>
                  <a:ext uri="{FF2B5EF4-FFF2-40B4-BE49-F238E27FC236}">
                    <a16:creationId xmlns:a16="http://schemas.microsoft.com/office/drawing/2014/main" id="{A8E342CD-B3AC-4257-838A-75275C4DED89}"/>
                  </a:ext>
                </a:extLst>
              </p:cNvPr>
              <p:cNvSpPr>
                <a:spLocks noChangeArrowheads="1"/>
              </p:cNvSpPr>
              <p:nvPr/>
            </p:nvSpPr>
            <p:spPr bwMode="auto">
              <a:xfrm>
                <a:off x="11563592" y="1959419"/>
                <a:ext cx="96361" cy="96360"/>
              </a:xfrm>
              <a:prstGeom prst="ellipse">
                <a:avLst/>
              </a:prstGeom>
              <a:solidFill>
                <a:srgbClr val="50E6FF"/>
              </a:solid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179" name="Oval 19">
                <a:extLst>
                  <a:ext uri="{FF2B5EF4-FFF2-40B4-BE49-F238E27FC236}">
                    <a16:creationId xmlns:a16="http://schemas.microsoft.com/office/drawing/2014/main" id="{F382FD77-3B85-430E-8AC4-4CB4ED6613A7}"/>
                  </a:ext>
                </a:extLst>
              </p:cNvPr>
              <p:cNvSpPr>
                <a:spLocks noChangeArrowheads="1"/>
              </p:cNvSpPr>
              <p:nvPr/>
            </p:nvSpPr>
            <p:spPr bwMode="auto">
              <a:xfrm>
                <a:off x="11315502" y="2164791"/>
                <a:ext cx="96361" cy="96360"/>
              </a:xfrm>
              <a:prstGeom prst="ellipse">
                <a:avLst/>
              </a:prstGeom>
              <a:solidFill>
                <a:srgbClr val="50E6FF"/>
              </a:solid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180" name="Oval 19">
                <a:extLst>
                  <a:ext uri="{FF2B5EF4-FFF2-40B4-BE49-F238E27FC236}">
                    <a16:creationId xmlns:a16="http://schemas.microsoft.com/office/drawing/2014/main" id="{03F60DFC-1515-402E-BB1D-1283CAA7A142}"/>
                  </a:ext>
                </a:extLst>
              </p:cNvPr>
              <p:cNvSpPr>
                <a:spLocks noChangeArrowheads="1"/>
              </p:cNvSpPr>
              <p:nvPr/>
            </p:nvSpPr>
            <p:spPr bwMode="auto">
              <a:xfrm>
                <a:off x="11515412" y="2375262"/>
                <a:ext cx="96361" cy="96360"/>
              </a:xfrm>
              <a:prstGeom prst="ellipse">
                <a:avLst/>
              </a:prstGeom>
              <a:solidFill>
                <a:srgbClr val="50E6FF"/>
              </a:solid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181" name="Oval 19">
                <a:extLst>
                  <a:ext uri="{FF2B5EF4-FFF2-40B4-BE49-F238E27FC236}">
                    <a16:creationId xmlns:a16="http://schemas.microsoft.com/office/drawing/2014/main" id="{CC0C4FB1-1DF7-464A-A310-B568215E0099}"/>
                  </a:ext>
                </a:extLst>
              </p:cNvPr>
              <p:cNvSpPr>
                <a:spLocks noChangeArrowheads="1"/>
              </p:cNvSpPr>
              <p:nvPr/>
            </p:nvSpPr>
            <p:spPr bwMode="auto">
              <a:xfrm>
                <a:off x="11069702" y="2460508"/>
                <a:ext cx="96361" cy="96360"/>
              </a:xfrm>
              <a:prstGeom prst="ellipse">
                <a:avLst/>
              </a:prstGeom>
              <a:solidFill>
                <a:srgbClr val="50E6FF"/>
              </a:solid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182" name="Oval 19">
                <a:extLst>
                  <a:ext uri="{FF2B5EF4-FFF2-40B4-BE49-F238E27FC236}">
                    <a16:creationId xmlns:a16="http://schemas.microsoft.com/office/drawing/2014/main" id="{CBC1ED0B-1FF7-40FA-838D-1298A42CFE17}"/>
                  </a:ext>
                </a:extLst>
              </p:cNvPr>
              <p:cNvSpPr>
                <a:spLocks noChangeArrowheads="1"/>
              </p:cNvSpPr>
              <p:nvPr/>
            </p:nvSpPr>
            <p:spPr bwMode="auto">
              <a:xfrm>
                <a:off x="10661560" y="2249717"/>
                <a:ext cx="96361" cy="96360"/>
              </a:xfrm>
              <a:prstGeom prst="ellipse">
                <a:avLst/>
              </a:prstGeom>
              <a:solidFill>
                <a:srgbClr val="50E6FF"/>
              </a:solid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183" name="Oval 19">
                <a:extLst>
                  <a:ext uri="{FF2B5EF4-FFF2-40B4-BE49-F238E27FC236}">
                    <a16:creationId xmlns:a16="http://schemas.microsoft.com/office/drawing/2014/main" id="{4A82160A-F8C5-4521-9423-1BF461F4A3D1}"/>
                  </a:ext>
                </a:extLst>
              </p:cNvPr>
              <p:cNvSpPr>
                <a:spLocks noChangeArrowheads="1"/>
              </p:cNvSpPr>
              <p:nvPr/>
            </p:nvSpPr>
            <p:spPr bwMode="auto">
              <a:xfrm>
                <a:off x="11028880" y="2006634"/>
                <a:ext cx="96361" cy="96360"/>
              </a:xfrm>
              <a:prstGeom prst="ellipse">
                <a:avLst/>
              </a:prstGeom>
              <a:solidFill>
                <a:srgbClr val="50E6FF"/>
              </a:solid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184" name="Oval 19">
                <a:extLst>
                  <a:ext uri="{FF2B5EF4-FFF2-40B4-BE49-F238E27FC236}">
                    <a16:creationId xmlns:a16="http://schemas.microsoft.com/office/drawing/2014/main" id="{6812D662-5C37-4082-85BD-D0F2D192EDF1}"/>
                  </a:ext>
                </a:extLst>
              </p:cNvPr>
              <p:cNvSpPr>
                <a:spLocks noChangeArrowheads="1"/>
              </p:cNvSpPr>
              <p:nvPr/>
            </p:nvSpPr>
            <p:spPr bwMode="auto">
              <a:xfrm>
                <a:off x="10780418" y="1874551"/>
                <a:ext cx="96361" cy="96361"/>
              </a:xfrm>
              <a:prstGeom prst="ellipse">
                <a:avLst/>
              </a:prstGeom>
              <a:solidFill>
                <a:srgbClr val="50E6FF"/>
              </a:solid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grpSp>
        <p:sp>
          <p:nvSpPr>
            <p:cNvPr id="175" name="TextBox 174">
              <a:extLst>
                <a:ext uri="{FF2B5EF4-FFF2-40B4-BE49-F238E27FC236}">
                  <a16:creationId xmlns:a16="http://schemas.microsoft.com/office/drawing/2014/main" id="{680AC2D4-C26D-4B16-84C5-92361B403CC5}"/>
                </a:ext>
              </a:extLst>
            </p:cNvPr>
            <p:cNvSpPr txBox="1"/>
            <p:nvPr/>
          </p:nvSpPr>
          <p:spPr>
            <a:xfrm>
              <a:off x="4627580" y="4774639"/>
              <a:ext cx="619637" cy="246221"/>
            </a:xfrm>
            <a:prstGeom prst="rect">
              <a:avLst/>
            </a:prstGeom>
            <a:noFill/>
            <a:ln>
              <a:solidFill>
                <a:schemeClr val="accent1"/>
              </a:solidFill>
            </a:ln>
          </p:spPr>
          <p:txBody>
            <a:bodyPr wrap="square" rtlCol="0">
              <a:spAutoFit/>
            </a:bodyPr>
            <a:lstStyle>
              <a:defPPr>
                <a:defRPr lang="en-US"/>
              </a:defPPr>
              <a:lvl1pPr defTabSz="913874">
                <a:defRPr sz="1050">
                  <a:latin typeface="Segoe UI"/>
                </a:defRPr>
              </a:lvl1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Model</a:t>
              </a:r>
            </a:p>
          </p:txBody>
        </p:sp>
        <p:cxnSp>
          <p:nvCxnSpPr>
            <p:cNvPr id="199" name="Straight Arrow Connector 198">
              <a:extLst>
                <a:ext uri="{FF2B5EF4-FFF2-40B4-BE49-F238E27FC236}">
                  <a16:creationId xmlns:a16="http://schemas.microsoft.com/office/drawing/2014/main" id="{054D2420-6BD6-4471-B240-1984026CF02D}"/>
                </a:ext>
              </a:extLst>
            </p:cNvPr>
            <p:cNvCxnSpPr>
              <a:cxnSpLocks/>
            </p:cNvCxnSpPr>
            <p:nvPr/>
          </p:nvCxnSpPr>
          <p:spPr>
            <a:xfrm>
              <a:off x="4441876" y="4848418"/>
              <a:ext cx="2396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75A3C4E7-3DE9-46AA-BEB2-29F0915C8B48}"/>
                </a:ext>
              </a:extLst>
            </p:cNvPr>
            <p:cNvSpPr txBox="1"/>
            <p:nvPr/>
          </p:nvSpPr>
          <p:spPr>
            <a:xfrm>
              <a:off x="3618277" y="5184277"/>
              <a:ext cx="1376976" cy="276999"/>
            </a:xfrm>
            <a:prstGeom prst="rect">
              <a:avLst/>
            </a:prstGeom>
            <a:noFill/>
            <a:ln>
              <a:solidFill>
                <a:schemeClr val="accent1"/>
              </a:solidFill>
            </a:ln>
          </p:spPr>
          <p:txBody>
            <a:bodyPr wrap="square" rtlCol="0">
              <a:spAutoFit/>
            </a:bodyPr>
            <a:lstStyle>
              <a:defPPr>
                <a:defRPr lang="en-US"/>
              </a:defPPr>
              <a:lvl1pPr algn="ctr" defTabSz="913874">
                <a:defRPr sz="1200">
                  <a:latin typeface="+mj-lt"/>
                </a:defRPr>
              </a:lvl1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Analytics service</a:t>
              </a:r>
            </a:p>
          </p:txBody>
        </p:sp>
      </p:grpSp>
      <p:cxnSp>
        <p:nvCxnSpPr>
          <p:cNvPr id="32" name="Straight Arrow Connector 31">
            <a:extLst>
              <a:ext uri="{FF2B5EF4-FFF2-40B4-BE49-F238E27FC236}">
                <a16:creationId xmlns:a16="http://schemas.microsoft.com/office/drawing/2014/main" id="{166FFC03-044B-4091-95CC-AF31C43F8AFE}"/>
              </a:ext>
            </a:extLst>
          </p:cNvPr>
          <p:cNvCxnSpPr>
            <a:cxnSpLocks/>
          </p:cNvCxnSpPr>
          <p:nvPr/>
        </p:nvCxnSpPr>
        <p:spPr>
          <a:xfrm flipV="1">
            <a:off x="4415983" y="3160653"/>
            <a:ext cx="0" cy="92149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0E5A98B-1002-4344-B34F-C0492DB0BFDE}"/>
              </a:ext>
            </a:extLst>
          </p:cNvPr>
          <p:cNvCxnSpPr>
            <a:cxnSpLocks/>
          </p:cNvCxnSpPr>
          <p:nvPr/>
        </p:nvCxnSpPr>
        <p:spPr>
          <a:xfrm rot="5400000" flipH="1" flipV="1">
            <a:off x="2090047" y="2835177"/>
            <a:ext cx="1773324" cy="2419899"/>
          </a:xfrm>
          <a:prstGeom prst="bentConnector3">
            <a:avLst>
              <a:gd name="adj1" fmla="val 7179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C505B-714F-49BC-BBFB-A8242A444EA6}"/>
              </a:ext>
            </a:extLst>
          </p:cNvPr>
          <p:cNvCxnSpPr>
            <a:cxnSpLocks/>
          </p:cNvCxnSpPr>
          <p:nvPr/>
        </p:nvCxnSpPr>
        <p:spPr>
          <a:xfrm flipH="1">
            <a:off x="2123253" y="2334211"/>
            <a:ext cx="138194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473233" y="2009554"/>
            <a:ext cx="2033024" cy="1088449"/>
            <a:chOff x="3473233" y="2009553"/>
            <a:chExt cx="2033024" cy="1088449"/>
          </a:xfrm>
        </p:grpSpPr>
        <p:grpSp>
          <p:nvGrpSpPr>
            <p:cNvPr id="208" name="Group 207">
              <a:extLst>
                <a:ext uri="{FF2B5EF4-FFF2-40B4-BE49-F238E27FC236}">
                  <a16:creationId xmlns:a16="http://schemas.microsoft.com/office/drawing/2014/main" id="{32A259FD-1659-4D62-9847-3ECF4E02DF3B}"/>
                </a:ext>
              </a:extLst>
            </p:cNvPr>
            <p:cNvGrpSpPr/>
            <p:nvPr/>
          </p:nvGrpSpPr>
          <p:grpSpPr>
            <a:xfrm>
              <a:off x="3473233" y="2009553"/>
              <a:ext cx="2033024" cy="1088449"/>
              <a:chOff x="3473233" y="2009553"/>
              <a:chExt cx="2033024" cy="1088449"/>
            </a:xfrm>
          </p:grpSpPr>
          <p:sp>
            <p:nvSpPr>
              <p:cNvPr id="201" name="Rectangle 200">
                <a:extLst>
                  <a:ext uri="{FF2B5EF4-FFF2-40B4-BE49-F238E27FC236}">
                    <a16:creationId xmlns:a16="http://schemas.microsoft.com/office/drawing/2014/main" id="{92F45CA3-DBE6-4235-AE47-D7FE9399E873}"/>
                  </a:ext>
                </a:extLst>
              </p:cNvPr>
              <p:cNvSpPr/>
              <p:nvPr/>
            </p:nvSpPr>
            <p:spPr bwMode="auto">
              <a:xfrm>
                <a:off x="3675148" y="2009553"/>
                <a:ext cx="1831109" cy="557070"/>
              </a:xfrm>
              <a:prstGeom prst="rect">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2" name="TextBox 201">
                <a:extLst>
                  <a:ext uri="{FF2B5EF4-FFF2-40B4-BE49-F238E27FC236}">
                    <a16:creationId xmlns:a16="http://schemas.microsoft.com/office/drawing/2014/main" id="{83562860-CDFF-402E-BACD-96810F95105F}"/>
                  </a:ext>
                </a:extLst>
              </p:cNvPr>
              <p:cNvSpPr txBox="1"/>
              <p:nvPr/>
            </p:nvSpPr>
            <p:spPr>
              <a:xfrm>
                <a:off x="3473233" y="2636337"/>
                <a:ext cx="1667063" cy="461665"/>
              </a:xfrm>
              <a:prstGeom prst="rect">
                <a:avLst/>
              </a:prstGeom>
              <a:noFill/>
              <a:ln>
                <a:noFill/>
              </a:ln>
            </p:spPr>
            <p:txBody>
              <a:bodyPr wrap="square" rtlCol="0">
                <a:spAutoFit/>
              </a:bodyPr>
              <a:lstStyle>
                <a:defPPr>
                  <a:defRPr lang="en-US"/>
                </a:defPPr>
                <a:lvl1pPr algn="ctr" defTabSz="913874">
                  <a:defRPr sz="1200">
                    <a:latin typeface="+mj-lt"/>
                  </a:defRPr>
                </a:lvl1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Separate service or embedded logic</a:t>
                </a:r>
              </a:p>
            </p:txBody>
          </p:sp>
          <p:sp>
            <p:nvSpPr>
              <p:cNvPr id="203" name="TextBox 202">
                <a:extLst>
                  <a:ext uri="{FF2B5EF4-FFF2-40B4-BE49-F238E27FC236}">
                    <a16:creationId xmlns:a16="http://schemas.microsoft.com/office/drawing/2014/main" id="{8F52541A-2BBA-40F2-8440-E73A147A8687}"/>
                  </a:ext>
                </a:extLst>
              </p:cNvPr>
              <p:cNvSpPr txBox="1"/>
              <p:nvPr/>
            </p:nvSpPr>
            <p:spPr>
              <a:xfrm>
                <a:off x="3771057" y="2162888"/>
                <a:ext cx="1071415" cy="230832"/>
              </a:xfrm>
              <a:prstGeom prst="rect">
                <a:avLst/>
              </a:prstGeom>
              <a:solidFill>
                <a:schemeClr val="bg1"/>
              </a:solidFill>
              <a:ln w="12700">
                <a:solidFill>
                  <a:schemeClr val="tx1"/>
                </a:solidFill>
              </a:ln>
            </p:spPr>
            <p:txBody>
              <a:bodyPr wrap="square" lIns="91440" tIns="45720" rIns="91440" bIns="45720" rtlCol="0" anchor="ctr" anchorCtr="1">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Scoring</a:t>
                </a:r>
              </a:p>
            </p:txBody>
          </p:sp>
        </p:grpSp>
        <p:grpSp>
          <p:nvGrpSpPr>
            <p:cNvPr id="117" name="Group 116"/>
            <p:cNvGrpSpPr/>
            <p:nvPr/>
          </p:nvGrpSpPr>
          <p:grpSpPr>
            <a:xfrm>
              <a:off x="4914176" y="2080929"/>
              <a:ext cx="476230" cy="378010"/>
              <a:chOff x="10661560" y="1764391"/>
              <a:chExt cx="998393" cy="792477"/>
            </a:xfrm>
            <a:solidFill>
              <a:schemeClr val="accent1"/>
            </a:solidFill>
          </p:grpSpPr>
          <p:grpSp>
            <p:nvGrpSpPr>
              <p:cNvPr id="118" name="Group 117"/>
              <p:cNvGrpSpPr/>
              <p:nvPr/>
            </p:nvGrpSpPr>
            <p:grpSpPr>
              <a:xfrm>
                <a:off x="10704017" y="1806090"/>
                <a:ext cx="918051" cy="714634"/>
                <a:chOff x="4273550" y="2402418"/>
                <a:chExt cx="1079500" cy="840315"/>
              </a:xfrm>
              <a:grpFill/>
            </p:grpSpPr>
            <p:cxnSp>
              <p:nvCxnSpPr>
                <p:cNvPr id="127" name="Straight Connector 126"/>
                <p:cNvCxnSpPr>
                  <a:cxnSpLocks/>
                </p:cNvCxnSpPr>
                <p:nvPr/>
              </p:nvCxnSpPr>
              <p:spPr>
                <a:xfrm>
                  <a:off x="4997449" y="2413001"/>
                  <a:ext cx="355601" cy="232833"/>
                </a:xfrm>
                <a:prstGeom prst="line">
                  <a:avLst/>
                </a:prstGeom>
                <a:grpFill/>
                <a:ln w="12700" cap="rnd">
                  <a:solidFill>
                    <a:schemeClr val="accent1"/>
                  </a:solidFill>
                  <a:prstDash val="solid"/>
                  <a:miter lim="800000"/>
                  <a:headEnd/>
                  <a:tailEnd/>
                </a:ln>
              </p:spPr>
            </p:cxnSp>
            <p:cxnSp>
              <p:nvCxnSpPr>
                <p:cNvPr id="128" name="Straight Connector 127"/>
                <p:cNvCxnSpPr>
                  <a:cxnSpLocks/>
                </p:cNvCxnSpPr>
                <p:nvPr/>
              </p:nvCxnSpPr>
              <p:spPr>
                <a:xfrm>
                  <a:off x="4997450" y="2413000"/>
                  <a:ext cx="296333" cy="721783"/>
                </a:xfrm>
                <a:prstGeom prst="line">
                  <a:avLst/>
                </a:prstGeom>
                <a:grpFill/>
                <a:ln w="12700" cap="rnd">
                  <a:solidFill>
                    <a:schemeClr val="accent1"/>
                  </a:solidFill>
                  <a:prstDash val="solid"/>
                  <a:miter lim="800000"/>
                  <a:headEnd/>
                  <a:tailEnd/>
                </a:ln>
              </p:spPr>
            </p:cxnSp>
            <p:cxnSp>
              <p:nvCxnSpPr>
                <p:cNvPr id="129" name="Straight Connector 128"/>
                <p:cNvCxnSpPr>
                  <a:cxnSpLocks/>
                </p:cNvCxnSpPr>
                <p:nvPr/>
              </p:nvCxnSpPr>
              <p:spPr>
                <a:xfrm flipV="1">
                  <a:off x="4762500" y="3143250"/>
                  <a:ext cx="520700" cy="86783"/>
                </a:xfrm>
                <a:prstGeom prst="line">
                  <a:avLst/>
                </a:prstGeom>
                <a:grpFill/>
                <a:ln w="12700" cap="rnd">
                  <a:solidFill>
                    <a:schemeClr val="accent1"/>
                  </a:solidFill>
                  <a:prstDash val="solid"/>
                  <a:miter lim="800000"/>
                  <a:headEnd/>
                  <a:tailEnd/>
                </a:ln>
              </p:spPr>
            </p:cxnSp>
            <p:cxnSp>
              <p:nvCxnSpPr>
                <p:cNvPr id="130" name="Straight Connector 129"/>
                <p:cNvCxnSpPr>
                  <a:cxnSpLocks/>
                </p:cNvCxnSpPr>
                <p:nvPr/>
              </p:nvCxnSpPr>
              <p:spPr>
                <a:xfrm flipV="1">
                  <a:off x="5039783" y="2641600"/>
                  <a:ext cx="300567" cy="241300"/>
                </a:xfrm>
                <a:prstGeom prst="line">
                  <a:avLst/>
                </a:prstGeom>
                <a:grpFill/>
                <a:ln w="12700" cap="rnd">
                  <a:solidFill>
                    <a:schemeClr val="accent1"/>
                  </a:solidFill>
                  <a:prstDash val="solid"/>
                  <a:miter lim="800000"/>
                  <a:headEnd/>
                  <a:tailEnd/>
                </a:ln>
              </p:spPr>
            </p:cxnSp>
            <p:cxnSp>
              <p:nvCxnSpPr>
                <p:cNvPr id="131" name="Straight Connector 130"/>
                <p:cNvCxnSpPr>
                  <a:cxnSpLocks/>
                </p:cNvCxnSpPr>
                <p:nvPr/>
              </p:nvCxnSpPr>
              <p:spPr>
                <a:xfrm flipV="1">
                  <a:off x="4413250" y="2413001"/>
                  <a:ext cx="571500" cy="126999"/>
                </a:xfrm>
                <a:prstGeom prst="line">
                  <a:avLst/>
                </a:prstGeom>
                <a:grpFill/>
                <a:ln w="12700" cap="rnd">
                  <a:solidFill>
                    <a:schemeClr val="accent1"/>
                  </a:solidFill>
                  <a:prstDash val="solid"/>
                  <a:miter lim="800000"/>
                  <a:headEnd/>
                  <a:tailEnd/>
                </a:ln>
              </p:spPr>
            </p:cxnSp>
            <p:cxnSp>
              <p:nvCxnSpPr>
                <p:cNvPr id="132" name="Straight Connector 131"/>
                <p:cNvCxnSpPr>
                  <a:cxnSpLocks/>
                </p:cNvCxnSpPr>
                <p:nvPr/>
              </p:nvCxnSpPr>
              <p:spPr>
                <a:xfrm flipV="1">
                  <a:off x="4703233" y="2450099"/>
                  <a:ext cx="251425" cy="248651"/>
                </a:xfrm>
                <a:prstGeom prst="line">
                  <a:avLst/>
                </a:prstGeom>
                <a:grpFill/>
                <a:ln w="12700" cap="rnd">
                  <a:solidFill>
                    <a:schemeClr val="accent1"/>
                  </a:solidFill>
                  <a:prstDash val="solid"/>
                  <a:miter lim="800000"/>
                  <a:headEnd/>
                  <a:tailEnd/>
                </a:ln>
              </p:spPr>
            </p:cxnSp>
            <p:cxnSp>
              <p:nvCxnSpPr>
                <p:cNvPr id="133" name="Straight Connector 132"/>
                <p:cNvCxnSpPr>
                  <a:cxnSpLocks/>
                </p:cNvCxnSpPr>
                <p:nvPr/>
              </p:nvCxnSpPr>
              <p:spPr>
                <a:xfrm flipV="1">
                  <a:off x="4762500" y="2402418"/>
                  <a:ext cx="232833" cy="821265"/>
                </a:xfrm>
                <a:prstGeom prst="line">
                  <a:avLst/>
                </a:prstGeom>
                <a:grpFill/>
                <a:ln w="12700" cap="rnd">
                  <a:solidFill>
                    <a:schemeClr val="accent1"/>
                  </a:solidFill>
                  <a:prstDash val="solid"/>
                  <a:miter lim="800000"/>
                  <a:headEnd/>
                  <a:tailEnd/>
                </a:ln>
              </p:spPr>
            </p:cxnSp>
            <p:cxnSp>
              <p:nvCxnSpPr>
                <p:cNvPr id="134" name="Straight Connector 133"/>
                <p:cNvCxnSpPr>
                  <a:cxnSpLocks/>
                </p:cNvCxnSpPr>
                <p:nvPr/>
              </p:nvCxnSpPr>
              <p:spPr>
                <a:xfrm flipH="1" flipV="1">
                  <a:off x="4273550" y="2984500"/>
                  <a:ext cx="495300" cy="251883"/>
                </a:xfrm>
                <a:prstGeom prst="line">
                  <a:avLst/>
                </a:prstGeom>
                <a:grpFill/>
                <a:ln w="12700" cap="rnd">
                  <a:solidFill>
                    <a:schemeClr val="accent1"/>
                  </a:solidFill>
                  <a:prstDash val="solid"/>
                  <a:miter lim="800000"/>
                  <a:headEnd/>
                  <a:tailEnd/>
                </a:ln>
              </p:spPr>
            </p:cxnSp>
            <p:cxnSp>
              <p:nvCxnSpPr>
                <p:cNvPr id="135" name="Straight Connector 134"/>
                <p:cNvCxnSpPr>
                  <a:cxnSpLocks/>
                </p:cNvCxnSpPr>
                <p:nvPr/>
              </p:nvCxnSpPr>
              <p:spPr>
                <a:xfrm flipH="1" flipV="1">
                  <a:off x="4417483" y="2537884"/>
                  <a:ext cx="647700" cy="338666"/>
                </a:xfrm>
                <a:prstGeom prst="line">
                  <a:avLst/>
                </a:prstGeom>
                <a:grpFill/>
                <a:ln w="12700" cap="rnd">
                  <a:solidFill>
                    <a:schemeClr val="accent1"/>
                  </a:solidFill>
                  <a:prstDash val="solid"/>
                  <a:miter lim="800000"/>
                  <a:headEnd/>
                  <a:tailEnd/>
                </a:ln>
              </p:spPr>
            </p:cxnSp>
            <p:cxnSp>
              <p:nvCxnSpPr>
                <p:cNvPr id="136" name="Straight Connector 135"/>
                <p:cNvCxnSpPr>
                  <a:cxnSpLocks/>
                </p:cNvCxnSpPr>
                <p:nvPr/>
              </p:nvCxnSpPr>
              <p:spPr>
                <a:xfrm flipV="1">
                  <a:off x="4277783" y="2874433"/>
                  <a:ext cx="770468" cy="107951"/>
                </a:xfrm>
                <a:prstGeom prst="line">
                  <a:avLst/>
                </a:prstGeom>
                <a:grpFill/>
                <a:ln w="12700" cap="rnd">
                  <a:solidFill>
                    <a:schemeClr val="accent1"/>
                  </a:solidFill>
                  <a:prstDash val="solid"/>
                  <a:miter lim="800000"/>
                  <a:headEnd/>
                  <a:tailEnd/>
                </a:ln>
              </p:spPr>
            </p:cxnSp>
            <p:cxnSp>
              <p:nvCxnSpPr>
                <p:cNvPr id="137" name="Straight Connector 136"/>
                <p:cNvCxnSpPr>
                  <a:cxnSpLocks/>
                </p:cNvCxnSpPr>
                <p:nvPr/>
              </p:nvCxnSpPr>
              <p:spPr>
                <a:xfrm flipH="1" flipV="1">
                  <a:off x="4413250" y="2531533"/>
                  <a:ext cx="353483" cy="698500"/>
                </a:xfrm>
                <a:prstGeom prst="line">
                  <a:avLst/>
                </a:prstGeom>
                <a:grpFill/>
                <a:ln w="12700" cap="rnd">
                  <a:solidFill>
                    <a:schemeClr val="accent1"/>
                  </a:solidFill>
                  <a:prstDash val="solid"/>
                  <a:miter lim="800000"/>
                  <a:headEnd/>
                  <a:tailEnd/>
                </a:ln>
              </p:spPr>
            </p:cxnSp>
            <p:cxnSp>
              <p:nvCxnSpPr>
                <p:cNvPr id="138" name="Straight Connector 137"/>
                <p:cNvCxnSpPr>
                  <a:cxnSpLocks/>
                </p:cNvCxnSpPr>
                <p:nvPr/>
              </p:nvCxnSpPr>
              <p:spPr>
                <a:xfrm flipH="1" flipV="1">
                  <a:off x="4715933" y="2698750"/>
                  <a:ext cx="50800" cy="543983"/>
                </a:xfrm>
                <a:prstGeom prst="line">
                  <a:avLst/>
                </a:prstGeom>
                <a:grpFill/>
                <a:ln w="12700" cap="rnd">
                  <a:solidFill>
                    <a:schemeClr val="accent1"/>
                  </a:solidFill>
                  <a:prstDash val="solid"/>
                  <a:miter lim="800000"/>
                  <a:headEnd/>
                  <a:tailEnd/>
                </a:ln>
              </p:spPr>
            </p:cxnSp>
            <p:cxnSp>
              <p:nvCxnSpPr>
                <p:cNvPr id="139" name="Straight Connector 138"/>
                <p:cNvCxnSpPr>
                  <a:cxnSpLocks/>
                </p:cNvCxnSpPr>
                <p:nvPr/>
              </p:nvCxnSpPr>
              <p:spPr>
                <a:xfrm flipH="1" flipV="1">
                  <a:off x="5052483" y="2899834"/>
                  <a:ext cx="234950" cy="218016"/>
                </a:xfrm>
                <a:prstGeom prst="line">
                  <a:avLst/>
                </a:prstGeom>
                <a:grpFill/>
                <a:ln w="12700" cap="rnd">
                  <a:solidFill>
                    <a:schemeClr val="accent1"/>
                  </a:solidFill>
                  <a:prstDash val="solid"/>
                  <a:miter lim="800000"/>
                  <a:headEnd/>
                  <a:tailEnd/>
                </a:ln>
              </p:spPr>
            </p:cxnSp>
            <p:cxnSp>
              <p:nvCxnSpPr>
                <p:cNvPr id="140" name="Straight Connector 139"/>
                <p:cNvCxnSpPr>
                  <a:cxnSpLocks/>
                </p:cNvCxnSpPr>
                <p:nvPr/>
              </p:nvCxnSpPr>
              <p:spPr>
                <a:xfrm flipV="1">
                  <a:off x="4762500" y="2876550"/>
                  <a:ext cx="292101" cy="340783"/>
                </a:xfrm>
                <a:prstGeom prst="line">
                  <a:avLst/>
                </a:prstGeom>
                <a:grpFill/>
                <a:ln w="12700" cap="rnd">
                  <a:solidFill>
                    <a:schemeClr val="accent1"/>
                  </a:solidFill>
                  <a:prstDash val="solid"/>
                  <a:miter lim="800000"/>
                  <a:headEnd/>
                  <a:tailEnd/>
                </a:ln>
              </p:spPr>
            </p:cxnSp>
          </p:grpSp>
          <p:sp>
            <p:nvSpPr>
              <p:cNvPr id="119" name="Oval 19"/>
              <p:cNvSpPr>
                <a:spLocks noChangeArrowheads="1"/>
              </p:cNvSpPr>
              <p:nvPr/>
            </p:nvSpPr>
            <p:spPr bwMode="auto">
              <a:xfrm>
                <a:off x="11269148" y="1764391"/>
                <a:ext cx="96361" cy="96360"/>
              </a:xfrm>
              <a:prstGeom prst="ellipse">
                <a:avLst/>
              </a:prstGeom>
              <a:solidFill>
                <a:srgbClr val="50E6FF"/>
              </a:solid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120" name="Oval 19"/>
              <p:cNvSpPr>
                <a:spLocks noChangeArrowheads="1"/>
              </p:cNvSpPr>
              <p:nvPr/>
            </p:nvSpPr>
            <p:spPr bwMode="auto">
              <a:xfrm>
                <a:off x="11563592" y="1959419"/>
                <a:ext cx="96361" cy="96360"/>
              </a:xfrm>
              <a:prstGeom prst="ellipse">
                <a:avLst/>
              </a:prstGeom>
              <a:solidFill>
                <a:srgbClr val="50E6FF"/>
              </a:solid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121" name="Oval 19"/>
              <p:cNvSpPr>
                <a:spLocks noChangeArrowheads="1"/>
              </p:cNvSpPr>
              <p:nvPr/>
            </p:nvSpPr>
            <p:spPr bwMode="auto">
              <a:xfrm>
                <a:off x="11315502" y="2164791"/>
                <a:ext cx="96361" cy="96360"/>
              </a:xfrm>
              <a:prstGeom prst="ellipse">
                <a:avLst/>
              </a:prstGeom>
              <a:solidFill>
                <a:srgbClr val="50E6FF"/>
              </a:solid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122" name="Oval 19"/>
              <p:cNvSpPr>
                <a:spLocks noChangeArrowheads="1"/>
              </p:cNvSpPr>
              <p:nvPr/>
            </p:nvSpPr>
            <p:spPr bwMode="auto">
              <a:xfrm>
                <a:off x="11515412" y="2375262"/>
                <a:ext cx="96361" cy="96360"/>
              </a:xfrm>
              <a:prstGeom prst="ellipse">
                <a:avLst/>
              </a:prstGeom>
              <a:solidFill>
                <a:srgbClr val="50E6FF"/>
              </a:solid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123" name="Oval 19"/>
              <p:cNvSpPr>
                <a:spLocks noChangeArrowheads="1"/>
              </p:cNvSpPr>
              <p:nvPr/>
            </p:nvSpPr>
            <p:spPr bwMode="auto">
              <a:xfrm>
                <a:off x="11069702" y="2460508"/>
                <a:ext cx="96361" cy="96360"/>
              </a:xfrm>
              <a:prstGeom prst="ellipse">
                <a:avLst/>
              </a:prstGeom>
              <a:solidFill>
                <a:srgbClr val="50E6FF"/>
              </a:solid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124" name="Oval 19"/>
              <p:cNvSpPr>
                <a:spLocks noChangeArrowheads="1"/>
              </p:cNvSpPr>
              <p:nvPr/>
            </p:nvSpPr>
            <p:spPr bwMode="auto">
              <a:xfrm>
                <a:off x="10661560" y="2249717"/>
                <a:ext cx="96361" cy="96360"/>
              </a:xfrm>
              <a:prstGeom prst="ellipse">
                <a:avLst/>
              </a:prstGeom>
              <a:solidFill>
                <a:srgbClr val="50E6FF"/>
              </a:solid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125" name="Oval 19"/>
              <p:cNvSpPr>
                <a:spLocks noChangeArrowheads="1"/>
              </p:cNvSpPr>
              <p:nvPr/>
            </p:nvSpPr>
            <p:spPr bwMode="auto">
              <a:xfrm>
                <a:off x="11028880" y="2006634"/>
                <a:ext cx="96361" cy="96360"/>
              </a:xfrm>
              <a:prstGeom prst="ellipse">
                <a:avLst/>
              </a:prstGeom>
              <a:solidFill>
                <a:srgbClr val="50E6FF"/>
              </a:solid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126" name="Oval 19"/>
              <p:cNvSpPr>
                <a:spLocks noChangeArrowheads="1"/>
              </p:cNvSpPr>
              <p:nvPr/>
            </p:nvSpPr>
            <p:spPr bwMode="auto">
              <a:xfrm>
                <a:off x="10780418" y="1874551"/>
                <a:ext cx="96361" cy="96361"/>
              </a:xfrm>
              <a:prstGeom prst="ellipse">
                <a:avLst/>
              </a:prstGeom>
              <a:solidFill>
                <a:srgbClr val="50E6FF"/>
              </a:solid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grpSp>
      </p:grpSp>
      <p:sp>
        <p:nvSpPr>
          <p:cNvPr id="172" name="Freeform: Shape 171">
            <a:extLst>
              <a:ext uri="{FF2B5EF4-FFF2-40B4-BE49-F238E27FC236}">
                <a16:creationId xmlns:a16="http://schemas.microsoft.com/office/drawing/2014/main" id="{65179F58-4BFC-4A25-BA83-F4F41491A533}"/>
              </a:ext>
            </a:extLst>
          </p:cNvPr>
          <p:cNvSpPr/>
          <p:nvPr/>
        </p:nvSpPr>
        <p:spPr bwMode="auto">
          <a:xfrm flipH="1">
            <a:off x="9445151" y="5660238"/>
            <a:ext cx="988799" cy="544456"/>
          </a:xfrm>
          <a:custGeom>
            <a:avLst/>
            <a:gdLst>
              <a:gd name="connsiteX0" fmla="*/ 337376 w 720373"/>
              <a:gd name="connsiteY0" fmla="*/ 0 h 449032"/>
              <a:gd name="connsiteX1" fmla="*/ 387801 w 720373"/>
              <a:gd name="connsiteY1" fmla="*/ 6004 h 449032"/>
              <a:gd name="connsiteX2" fmla="*/ 434626 w 720373"/>
              <a:gd name="connsiteY2" fmla="*/ 24013 h 449032"/>
              <a:gd name="connsiteX3" fmla="*/ 475446 w 720373"/>
              <a:gd name="connsiteY3" fmla="*/ 52827 h 449032"/>
              <a:gd name="connsiteX4" fmla="*/ 507864 w 720373"/>
              <a:gd name="connsiteY4" fmla="*/ 92448 h 449032"/>
              <a:gd name="connsiteX5" fmla="*/ 540281 w 720373"/>
              <a:gd name="connsiteY5" fmla="*/ 88846 h 449032"/>
              <a:gd name="connsiteX6" fmla="*/ 609916 w 720373"/>
              <a:gd name="connsiteY6" fmla="*/ 103254 h 449032"/>
              <a:gd name="connsiteX7" fmla="*/ 667546 w 720373"/>
              <a:gd name="connsiteY7" fmla="*/ 141675 h 449032"/>
              <a:gd name="connsiteX8" fmla="*/ 705966 w 720373"/>
              <a:gd name="connsiteY8" fmla="*/ 199303 h 449032"/>
              <a:gd name="connsiteX9" fmla="*/ 720373 w 720373"/>
              <a:gd name="connsiteY9" fmla="*/ 268940 h 449032"/>
              <a:gd name="connsiteX10" fmla="*/ 705966 w 720373"/>
              <a:gd name="connsiteY10" fmla="*/ 338575 h 449032"/>
              <a:gd name="connsiteX11" fmla="*/ 667546 w 720373"/>
              <a:gd name="connsiteY11" fmla="*/ 396205 h 449032"/>
              <a:gd name="connsiteX12" fmla="*/ 609916 w 720373"/>
              <a:gd name="connsiteY12" fmla="*/ 434625 h 449032"/>
              <a:gd name="connsiteX13" fmla="*/ 540281 w 720373"/>
              <a:gd name="connsiteY13" fmla="*/ 449032 h 449032"/>
              <a:gd name="connsiteX14" fmla="*/ 134470 w 720373"/>
              <a:gd name="connsiteY14" fmla="*/ 449032 h 449032"/>
              <a:gd name="connsiteX15" fmla="*/ 81643 w 720373"/>
              <a:gd name="connsiteY15" fmla="*/ 438226 h 449032"/>
              <a:gd name="connsiteX16" fmla="*/ 38420 w 720373"/>
              <a:gd name="connsiteY16" fmla="*/ 409412 h 449032"/>
              <a:gd name="connsiteX17" fmla="*/ 10805 w 720373"/>
              <a:gd name="connsiteY17" fmla="*/ 367390 h 449032"/>
              <a:gd name="connsiteX18" fmla="*/ 0 w 720373"/>
              <a:gd name="connsiteY18" fmla="*/ 314563 h 449032"/>
              <a:gd name="connsiteX19" fmla="*/ 10805 w 720373"/>
              <a:gd name="connsiteY19" fmla="*/ 261736 h 449032"/>
              <a:gd name="connsiteX20" fmla="*/ 39621 w 720373"/>
              <a:gd name="connsiteY20" fmla="*/ 218513 h 449032"/>
              <a:gd name="connsiteX21" fmla="*/ 82844 w 720373"/>
              <a:gd name="connsiteY21" fmla="*/ 189699 h 449032"/>
              <a:gd name="connsiteX22" fmla="*/ 135671 w 720373"/>
              <a:gd name="connsiteY22" fmla="*/ 178892 h 449032"/>
              <a:gd name="connsiteX23" fmla="*/ 158482 w 720373"/>
              <a:gd name="connsiteY23" fmla="*/ 108056 h 449032"/>
              <a:gd name="connsiteX24" fmla="*/ 202906 w 720373"/>
              <a:gd name="connsiteY24" fmla="*/ 50426 h 449032"/>
              <a:gd name="connsiteX25" fmla="*/ 264138 w 720373"/>
              <a:gd name="connsiteY25" fmla="*/ 13207 h 449032"/>
              <a:gd name="connsiteX26" fmla="*/ 337376 w 720373"/>
              <a:gd name="connsiteY26" fmla="*/ 0 h 44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373" h="449032">
                <a:moveTo>
                  <a:pt x="337376" y="0"/>
                </a:moveTo>
                <a:cubicBezTo>
                  <a:pt x="354184" y="0"/>
                  <a:pt x="370993" y="1201"/>
                  <a:pt x="387801" y="6004"/>
                </a:cubicBezTo>
                <a:cubicBezTo>
                  <a:pt x="404610" y="9606"/>
                  <a:pt x="420218" y="15608"/>
                  <a:pt x="434626" y="24013"/>
                </a:cubicBezTo>
                <a:cubicBezTo>
                  <a:pt x="450234" y="31216"/>
                  <a:pt x="463441" y="40822"/>
                  <a:pt x="475446" y="52827"/>
                </a:cubicBezTo>
                <a:cubicBezTo>
                  <a:pt x="487454" y="64833"/>
                  <a:pt x="498258" y="78041"/>
                  <a:pt x="507864" y="92448"/>
                </a:cubicBezTo>
                <a:cubicBezTo>
                  <a:pt x="518669" y="90046"/>
                  <a:pt x="529474" y="88846"/>
                  <a:pt x="540281" y="88846"/>
                </a:cubicBezTo>
                <a:cubicBezTo>
                  <a:pt x="564294" y="88846"/>
                  <a:pt x="588305" y="93649"/>
                  <a:pt x="609916" y="103254"/>
                </a:cubicBezTo>
                <a:cubicBezTo>
                  <a:pt x="631528" y="112859"/>
                  <a:pt x="650738" y="124865"/>
                  <a:pt x="667546" y="141675"/>
                </a:cubicBezTo>
                <a:cubicBezTo>
                  <a:pt x="684355" y="158483"/>
                  <a:pt x="696362" y="177693"/>
                  <a:pt x="705966" y="199303"/>
                </a:cubicBezTo>
                <a:cubicBezTo>
                  <a:pt x="715570" y="220914"/>
                  <a:pt x="720373" y="243726"/>
                  <a:pt x="720373" y="268940"/>
                </a:cubicBezTo>
                <a:cubicBezTo>
                  <a:pt x="720373" y="292951"/>
                  <a:pt x="715570" y="316964"/>
                  <a:pt x="705966" y="338575"/>
                </a:cubicBezTo>
                <a:cubicBezTo>
                  <a:pt x="696362" y="360187"/>
                  <a:pt x="684355" y="379397"/>
                  <a:pt x="667546" y="396205"/>
                </a:cubicBezTo>
                <a:cubicBezTo>
                  <a:pt x="650738" y="413014"/>
                  <a:pt x="631528" y="425019"/>
                  <a:pt x="609916" y="434625"/>
                </a:cubicBezTo>
                <a:cubicBezTo>
                  <a:pt x="588305" y="444229"/>
                  <a:pt x="565494" y="449032"/>
                  <a:pt x="540281" y="449032"/>
                </a:cubicBezTo>
                <a:lnTo>
                  <a:pt x="134470" y="449032"/>
                </a:lnTo>
                <a:cubicBezTo>
                  <a:pt x="115260" y="449032"/>
                  <a:pt x="98452" y="445430"/>
                  <a:pt x="81643" y="438226"/>
                </a:cubicBezTo>
                <a:cubicBezTo>
                  <a:pt x="64833" y="431023"/>
                  <a:pt x="50426" y="421417"/>
                  <a:pt x="38420" y="409412"/>
                </a:cubicBezTo>
                <a:cubicBezTo>
                  <a:pt x="26413" y="396205"/>
                  <a:pt x="16809" y="381798"/>
                  <a:pt x="10805" y="367390"/>
                </a:cubicBezTo>
                <a:cubicBezTo>
                  <a:pt x="3603" y="350581"/>
                  <a:pt x="0" y="333773"/>
                  <a:pt x="0" y="314563"/>
                </a:cubicBezTo>
                <a:cubicBezTo>
                  <a:pt x="0" y="295353"/>
                  <a:pt x="3603" y="278544"/>
                  <a:pt x="10805" y="261736"/>
                </a:cubicBezTo>
                <a:cubicBezTo>
                  <a:pt x="18010" y="244927"/>
                  <a:pt x="27614" y="230520"/>
                  <a:pt x="39621" y="218513"/>
                </a:cubicBezTo>
                <a:cubicBezTo>
                  <a:pt x="51627" y="206507"/>
                  <a:pt x="66034" y="196901"/>
                  <a:pt x="82844" y="189699"/>
                </a:cubicBezTo>
                <a:cubicBezTo>
                  <a:pt x="99653" y="182494"/>
                  <a:pt x="116461" y="178892"/>
                  <a:pt x="135671" y="178892"/>
                </a:cubicBezTo>
                <a:cubicBezTo>
                  <a:pt x="139272" y="153680"/>
                  <a:pt x="146476" y="129668"/>
                  <a:pt x="158482" y="108056"/>
                </a:cubicBezTo>
                <a:cubicBezTo>
                  <a:pt x="170489" y="85244"/>
                  <a:pt x="184896" y="66034"/>
                  <a:pt x="202906" y="50426"/>
                </a:cubicBezTo>
                <a:cubicBezTo>
                  <a:pt x="220915" y="34818"/>
                  <a:pt x="241326" y="22812"/>
                  <a:pt x="264138" y="13207"/>
                </a:cubicBezTo>
                <a:cubicBezTo>
                  <a:pt x="286950" y="4803"/>
                  <a:pt x="310961" y="0"/>
                  <a:pt x="337376" y="0"/>
                </a:cubicBezTo>
                <a:close/>
              </a:path>
            </a:pathLst>
          </a:custGeom>
          <a:solidFill>
            <a:srgbClr val="50E6FF"/>
          </a:solidFill>
          <a:ln w="19050" cap="flat">
            <a:solidFill>
              <a:schemeClr val="accent1"/>
            </a:solidFill>
            <a:prstDash val="solid"/>
            <a:miter/>
          </a:ln>
        </p:spPr>
        <p:txBody>
          <a:bodyPr wrap="square" rtlCol="0" anchor="ctr">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9545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par>
                                <p:cTn id="8" presetID="10" presetClass="entr" presetSubtype="0" fill="hold" nodeType="withEffect">
                                  <p:stCondLst>
                                    <p:cond delay="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4"/>
                                        </p:tgtEl>
                                        <p:attrNameLst>
                                          <p:attrName>style.visibility</p:attrName>
                                        </p:attrNameLst>
                                      </p:cBhvr>
                                      <p:to>
                                        <p:strVal val="visible"/>
                                      </p:to>
                                    </p:set>
                                    <p:animEffect transition="in" filter="fade">
                                      <p:cBhvr>
                                        <p:cTn id="13" dur="500"/>
                                        <p:tgtEl>
                                          <p:spTgt spid="164"/>
                                        </p:tgtEl>
                                      </p:cBhvr>
                                    </p:animEffect>
                                  </p:childTnLst>
                                </p:cTn>
                              </p:par>
                              <p:par>
                                <p:cTn id="14" presetID="22" presetClass="entr" presetSubtype="1"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up)">
                                      <p:cBhvr>
                                        <p:cTn id="16" dur="500"/>
                                        <p:tgtEl>
                                          <p:spTgt spid="1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fade">
                                      <p:cBhvr>
                                        <p:cTn id="19" dur="500"/>
                                        <p:tgtEl>
                                          <p:spTgt spid="1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par>
                                <p:cTn id="28" presetID="1"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168"/>
                                        </p:tgtEl>
                                        <p:attrNameLst>
                                          <p:attrName>style.visibility</p:attrName>
                                        </p:attrNameLst>
                                      </p:cBhvr>
                                      <p:to>
                                        <p:strVal val="visible"/>
                                      </p:to>
                                    </p:set>
                                    <p:animEffect transition="in" filter="fade">
                                      <p:cBhvr>
                                        <p:cTn id="32" dur="500"/>
                                        <p:tgtEl>
                                          <p:spTgt spid="1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7"/>
                                        </p:tgtEl>
                                        <p:attrNameLst>
                                          <p:attrName>style.visibility</p:attrName>
                                        </p:attrNameLst>
                                      </p:cBhvr>
                                      <p:to>
                                        <p:strVal val="visible"/>
                                      </p:to>
                                    </p:set>
                                    <p:animEffect transition="in" filter="fade">
                                      <p:cBhvr>
                                        <p:cTn id="40" dur="500"/>
                                        <p:tgtEl>
                                          <p:spTgt spid="167"/>
                                        </p:tgtEl>
                                      </p:cBhvr>
                                    </p:animEffect>
                                  </p:childTnLst>
                                </p:cTn>
                              </p:par>
                              <p:par>
                                <p:cTn id="41" presetID="1"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left)">
                                      <p:cBhvr>
                                        <p:cTn id="47" dur="500"/>
                                        <p:tgtEl>
                                          <p:spTgt spid="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6"/>
                                        </p:tgtEl>
                                        <p:attrNameLst>
                                          <p:attrName>style.visibility</p:attrName>
                                        </p:attrNameLst>
                                      </p:cBhvr>
                                      <p:to>
                                        <p:strVal val="visible"/>
                                      </p:to>
                                    </p:set>
                                    <p:animEffect transition="in" filter="fade">
                                      <p:cBhvr>
                                        <p:cTn id="50" dur="500"/>
                                        <p:tgtEl>
                                          <p:spTgt spid="16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right)">
                                      <p:cBhvr>
                                        <p:cTn id="55" dur="500"/>
                                        <p:tgtEl>
                                          <p:spTgt spid="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5"/>
                                        </p:tgtEl>
                                        <p:attrNameLst>
                                          <p:attrName>style.visibility</p:attrName>
                                        </p:attrNameLst>
                                      </p:cBhvr>
                                      <p:to>
                                        <p:strVal val="visible"/>
                                      </p:to>
                                    </p:set>
                                    <p:animEffect transition="in" filter="fade">
                                      <p:cBhvr>
                                        <p:cTn id="58" dur="500"/>
                                        <p:tgtEl>
                                          <p:spTgt spid="16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3"/>
                                        </p:tgtEl>
                                        <p:attrNameLst>
                                          <p:attrName>style.visibility</p:attrName>
                                        </p:attrNameLst>
                                      </p:cBhvr>
                                      <p:to>
                                        <p:strVal val="visible"/>
                                      </p:to>
                                    </p:set>
                                    <p:animEffect transition="in" filter="fade">
                                      <p:cBhvr>
                                        <p:cTn id="63" dur="500"/>
                                        <p:tgtEl>
                                          <p:spTgt spid="1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fade">
                                      <p:cBhvr>
                                        <p:cTn id="66" dur="500"/>
                                        <p:tgtEl>
                                          <p:spTgt spid="14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500"/>
                                        <p:tgtEl>
                                          <p:spTgt spid="73"/>
                                        </p:tgtEl>
                                      </p:cBhvr>
                                    </p:animEffect>
                                  </p:childTnLst>
                                </p:cTn>
                              </p:par>
                              <p:par>
                                <p:cTn id="76" presetID="1" presetClass="entr" presetSubtype="0" fill="hold" grpId="0" nodeType="withEffect">
                                  <p:stCondLst>
                                    <p:cond delay="0"/>
                                  </p:stCondLst>
                                  <p:childTnLst>
                                    <p:set>
                                      <p:cBhvr>
                                        <p:cTn id="77" dur="1" fill="hold">
                                          <p:stCondLst>
                                            <p:cond delay="0"/>
                                          </p:stCondLst>
                                        </p:cTn>
                                        <p:tgtEl>
                                          <p:spTgt spid="172"/>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151"/>
                                        </p:tgtEl>
                                        <p:attrNameLst>
                                          <p:attrName>style.visibility</p:attrName>
                                        </p:attrNameLst>
                                      </p:cBhvr>
                                      <p:to>
                                        <p:strVal val="visible"/>
                                      </p:to>
                                    </p:set>
                                    <p:animEffect transition="in" filter="wipe(up)">
                                      <p:cBhvr>
                                        <p:cTn id="82" dur="500"/>
                                        <p:tgtEl>
                                          <p:spTgt spid="15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3"/>
                                        </p:tgtEl>
                                        <p:attrNameLst>
                                          <p:attrName>style.visibility</p:attrName>
                                        </p:attrNameLst>
                                      </p:cBhvr>
                                      <p:to>
                                        <p:strVal val="visible"/>
                                      </p:to>
                                    </p:set>
                                    <p:animEffect transition="in" filter="fade">
                                      <p:cBhvr>
                                        <p:cTn id="85" dur="500"/>
                                        <p:tgtEl>
                                          <p:spTgt spid="15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09"/>
                                        </p:tgtEl>
                                        <p:attrNameLst>
                                          <p:attrName>style.visibility</p:attrName>
                                        </p:attrNameLst>
                                      </p:cBhvr>
                                      <p:to>
                                        <p:strVal val="visible"/>
                                      </p:to>
                                    </p:set>
                                    <p:animEffect transition="in" filter="fade">
                                      <p:cBhvr>
                                        <p:cTn id="90" dur="500"/>
                                        <p:tgtEl>
                                          <p:spTgt spid="209"/>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wipe(down)">
                                      <p:cBhvr>
                                        <p:cTn id="95" dur="500"/>
                                        <p:tgtEl>
                                          <p:spTgt spid="1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52"/>
                                        </p:tgtEl>
                                        <p:attrNameLst>
                                          <p:attrName>style.visibility</p:attrName>
                                        </p:attrNameLst>
                                      </p:cBhvr>
                                      <p:to>
                                        <p:strVal val="visible"/>
                                      </p:to>
                                    </p:set>
                                    <p:animEffect transition="in" filter="fade">
                                      <p:cBhvr>
                                        <p:cTn id="98"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53" grpId="0"/>
      <p:bldP spid="56" grpId="0" animBg="1"/>
      <p:bldP spid="116" grpId="0"/>
      <p:bldP spid="141" grpId="0" animBg="1"/>
      <p:bldP spid="142" grpId="0"/>
      <p:bldP spid="152" grpId="0"/>
      <p:bldP spid="153" grpId="0"/>
      <p:bldP spid="154" grpId="0"/>
      <p:bldP spid="164" grpId="0"/>
      <p:bldP spid="165" grpId="0"/>
      <p:bldP spid="166" grpId="0"/>
      <p:bldP spid="167" grpId="0"/>
      <p:bldP spid="168" grpId="0"/>
      <p:bldP spid="17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Graphic 37" descr="Single gear">
            <a:extLst>
              <a:ext uri="{FF2B5EF4-FFF2-40B4-BE49-F238E27FC236}">
                <a16:creationId xmlns:a16="http://schemas.microsoft.com/office/drawing/2014/main" id="{5BB614E0-9C36-4D8D-8EF5-5BACD3904092}"/>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053843" y="7168928"/>
            <a:ext cx="914400" cy="914400"/>
          </a:xfrm>
          <a:prstGeom prst="rect">
            <a:avLst/>
          </a:prstGeom>
        </p:spPr>
      </p:pic>
      <p:pic>
        <p:nvPicPr>
          <p:cNvPr id="40" name="Graphic 39" descr="Repeat">
            <a:extLst>
              <a:ext uri="{FF2B5EF4-FFF2-40B4-BE49-F238E27FC236}">
                <a16:creationId xmlns:a16="http://schemas.microsoft.com/office/drawing/2014/main" id="{6B38B3DB-90B0-414A-B4F2-9EC0EA09BC80}"/>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94574" y="7210492"/>
            <a:ext cx="831273" cy="831273"/>
          </a:xfrm>
          <a:prstGeom prst="rect">
            <a:avLst/>
          </a:prstGeom>
        </p:spPr>
      </p:pic>
      <p:pic>
        <p:nvPicPr>
          <p:cNvPr id="41" name="Graphic 40" descr="Hammer">
            <a:extLst>
              <a:ext uri="{FF2B5EF4-FFF2-40B4-BE49-F238E27FC236}">
                <a16:creationId xmlns:a16="http://schemas.microsoft.com/office/drawing/2014/main" id="{C4FFA406-DC01-4918-A04F-7599E296352E}"/>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880208" y="7210492"/>
            <a:ext cx="831273" cy="831273"/>
          </a:xfrm>
          <a:prstGeom prst="rect">
            <a:avLst/>
          </a:prstGeom>
        </p:spPr>
      </p:pic>
      <p:sp>
        <p:nvSpPr>
          <p:cNvPr id="2" name="Title 1">
            <a:extLst>
              <a:ext uri="{FF2B5EF4-FFF2-40B4-BE49-F238E27FC236}">
                <a16:creationId xmlns:a16="http://schemas.microsoft.com/office/drawing/2014/main" id="{4378F27B-874D-477A-A367-0B860F1D3D86}"/>
              </a:ext>
            </a:extLst>
          </p:cNvPr>
          <p:cNvSpPr>
            <a:spLocks noGrp="1"/>
          </p:cNvSpPr>
          <p:nvPr>
            <p:ph type="title"/>
          </p:nvPr>
        </p:nvSpPr>
        <p:spPr/>
        <p:txBody>
          <a:bodyPr/>
          <a:lstStyle/>
          <a:p>
            <a:r>
              <a:rPr lang="en-US"/>
              <a:t>Database migration journey</a:t>
            </a:r>
          </a:p>
        </p:txBody>
      </p:sp>
      <p:sp>
        <p:nvSpPr>
          <p:cNvPr id="11" name="TextBox 10">
            <a:extLst>
              <a:ext uri="{FF2B5EF4-FFF2-40B4-BE49-F238E27FC236}">
                <a16:creationId xmlns:a16="http://schemas.microsoft.com/office/drawing/2014/main" id="{6C982AFE-93F4-43E2-B2EB-5A4358E10FA4}"/>
              </a:ext>
            </a:extLst>
          </p:cNvPr>
          <p:cNvSpPr txBox="1"/>
          <p:nvPr/>
        </p:nvSpPr>
        <p:spPr>
          <a:xfrm>
            <a:off x="914834" y="3638068"/>
            <a:ext cx="2083128" cy="1040285"/>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Involve stakeholders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Calculate your TCO</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Discover and evaluate apps </a:t>
            </a:r>
          </a:p>
        </p:txBody>
      </p:sp>
      <p:sp>
        <p:nvSpPr>
          <p:cNvPr id="30" name="TextBox 29">
            <a:extLst>
              <a:ext uri="{FF2B5EF4-FFF2-40B4-BE49-F238E27FC236}">
                <a16:creationId xmlns:a16="http://schemas.microsoft.com/office/drawing/2014/main" id="{9AFF65FC-D75B-4962-A3E9-19D93C62B001}"/>
              </a:ext>
            </a:extLst>
          </p:cNvPr>
          <p:cNvSpPr txBox="1"/>
          <p:nvPr/>
        </p:nvSpPr>
        <p:spPr>
          <a:xfrm>
            <a:off x="3784440" y="3638068"/>
            <a:ext cx="2214489" cy="1483483"/>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Select a migration strategy</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a:ea typeface="+mn-ea"/>
                <a:cs typeface="Segoe UI"/>
              </a:rPr>
              <a:t>Find recommended tools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Apply the migration strategy</a:t>
            </a:r>
          </a:p>
        </p:txBody>
      </p:sp>
      <p:sp>
        <p:nvSpPr>
          <p:cNvPr id="31" name="TextBox 30">
            <a:extLst>
              <a:ext uri="{FF2B5EF4-FFF2-40B4-BE49-F238E27FC236}">
                <a16:creationId xmlns:a16="http://schemas.microsoft.com/office/drawing/2014/main" id="{4114B3B5-6AF5-4A7B-A46E-FFDDB651DAC0}"/>
              </a:ext>
            </a:extLst>
          </p:cNvPr>
          <p:cNvSpPr txBox="1"/>
          <p:nvPr/>
        </p:nvSpPr>
        <p:spPr>
          <a:xfrm>
            <a:off x="6654048" y="3638068"/>
            <a:ext cx="2083128" cy="818686"/>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Analyze your costs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Save with offers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Reinvest to do more</a:t>
            </a:r>
          </a:p>
        </p:txBody>
      </p:sp>
      <p:sp>
        <p:nvSpPr>
          <p:cNvPr id="39" name="TextBox 38">
            <a:extLst>
              <a:ext uri="{FF2B5EF4-FFF2-40B4-BE49-F238E27FC236}">
                <a16:creationId xmlns:a16="http://schemas.microsoft.com/office/drawing/2014/main" id="{ADA2C857-6E80-45D0-AE57-16651D38D2EC}"/>
              </a:ext>
            </a:extLst>
          </p:cNvPr>
          <p:cNvSpPr txBox="1"/>
          <p:nvPr/>
        </p:nvSpPr>
        <p:spPr>
          <a:xfrm>
            <a:off x="9523655" y="3638068"/>
            <a:ext cx="2083128" cy="1040285"/>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Industry-leading s</a:t>
            </a:r>
            <a:r>
              <a:rPr kumimoji="0" lang="en-US" sz="16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ecurity</a:t>
            </a:r>
            <a:endPar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Protect your data</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Monitor cloud health</a:t>
            </a:r>
          </a:p>
        </p:txBody>
      </p:sp>
      <p:sp>
        <p:nvSpPr>
          <p:cNvPr id="3" name="TextBox 2">
            <a:extLst>
              <a:ext uri="{FF2B5EF4-FFF2-40B4-BE49-F238E27FC236}">
                <a16:creationId xmlns:a16="http://schemas.microsoft.com/office/drawing/2014/main" id="{C1726C4A-511B-47BF-8CE8-9A89B6E6AD91}"/>
              </a:ext>
            </a:extLst>
          </p:cNvPr>
          <p:cNvSpPr txBox="1"/>
          <p:nvPr/>
        </p:nvSpPr>
        <p:spPr>
          <a:xfrm>
            <a:off x="437805" y="5177960"/>
            <a:ext cx="1336456"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On-premises</a:t>
            </a:r>
          </a:p>
        </p:txBody>
      </p:sp>
      <p:sp>
        <p:nvSpPr>
          <p:cNvPr id="10" name="TextBox 9">
            <a:extLst>
              <a:ext uri="{FF2B5EF4-FFF2-40B4-BE49-F238E27FC236}">
                <a16:creationId xmlns:a16="http://schemas.microsoft.com/office/drawing/2014/main" id="{113018A2-C54A-42C3-A091-1E5B79B9A228}"/>
              </a:ext>
            </a:extLst>
          </p:cNvPr>
          <p:cNvSpPr txBox="1"/>
          <p:nvPr/>
        </p:nvSpPr>
        <p:spPr>
          <a:xfrm>
            <a:off x="10521901" y="5177960"/>
            <a:ext cx="603883"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Azure</a:t>
            </a:r>
          </a:p>
        </p:txBody>
      </p:sp>
      <p:cxnSp>
        <p:nvCxnSpPr>
          <p:cNvPr id="5" name="Straight Arrow Connector 4">
            <a:extLst>
              <a:ext uri="{FF2B5EF4-FFF2-40B4-BE49-F238E27FC236}">
                <a16:creationId xmlns:a16="http://schemas.microsoft.com/office/drawing/2014/main" id="{375E1709-C946-419F-AA4C-BBB79BB1984C}"/>
              </a:ext>
            </a:extLst>
          </p:cNvPr>
          <p:cNvCxnSpPr>
            <a:cxnSpLocks/>
          </p:cNvCxnSpPr>
          <p:nvPr/>
        </p:nvCxnSpPr>
        <p:spPr>
          <a:xfrm>
            <a:off x="1864100" y="5337976"/>
            <a:ext cx="8545129"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0989D5A-6660-4956-8EC2-7418C0D8E16F}"/>
              </a:ext>
            </a:extLst>
          </p:cNvPr>
          <p:cNvSpPr txBox="1"/>
          <p:nvPr/>
        </p:nvSpPr>
        <p:spPr>
          <a:xfrm>
            <a:off x="914834" y="2970669"/>
            <a:ext cx="8111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Assess</a:t>
            </a:r>
          </a:p>
        </p:txBody>
      </p:sp>
      <p:sp>
        <p:nvSpPr>
          <p:cNvPr id="14" name="TextBox 13">
            <a:extLst>
              <a:ext uri="{FF2B5EF4-FFF2-40B4-BE49-F238E27FC236}">
                <a16:creationId xmlns:a16="http://schemas.microsoft.com/office/drawing/2014/main" id="{3432A184-993B-4676-A9E2-063B530E3FDB}"/>
              </a:ext>
            </a:extLst>
          </p:cNvPr>
          <p:cNvSpPr txBox="1"/>
          <p:nvPr/>
        </p:nvSpPr>
        <p:spPr>
          <a:xfrm>
            <a:off x="3784441" y="2970669"/>
            <a:ext cx="98298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Migrate</a:t>
            </a:r>
          </a:p>
        </p:txBody>
      </p:sp>
      <p:sp>
        <p:nvSpPr>
          <p:cNvPr id="15" name="TextBox 14">
            <a:extLst>
              <a:ext uri="{FF2B5EF4-FFF2-40B4-BE49-F238E27FC236}">
                <a16:creationId xmlns:a16="http://schemas.microsoft.com/office/drawing/2014/main" id="{45F4AE06-F136-4068-8F87-3E54D3CB1E27}"/>
              </a:ext>
            </a:extLst>
          </p:cNvPr>
          <p:cNvSpPr txBox="1"/>
          <p:nvPr/>
        </p:nvSpPr>
        <p:spPr>
          <a:xfrm>
            <a:off x="6654048" y="2970669"/>
            <a:ext cx="1177709"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Optimize</a:t>
            </a:r>
          </a:p>
        </p:txBody>
      </p:sp>
      <p:sp>
        <p:nvSpPr>
          <p:cNvPr id="16" name="TextBox 15">
            <a:extLst>
              <a:ext uri="{FF2B5EF4-FFF2-40B4-BE49-F238E27FC236}">
                <a16:creationId xmlns:a16="http://schemas.microsoft.com/office/drawing/2014/main" id="{CF5808C8-999C-4024-BA4D-9E74F0227E8F}"/>
              </a:ext>
            </a:extLst>
          </p:cNvPr>
          <p:cNvSpPr txBox="1"/>
          <p:nvPr/>
        </p:nvSpPr>
        <p:spPr>
          <a:xfrm>
            <a:off x="9523655" y="2970669"/>
            <a:ext cx="1583687"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Secure and manage</a:t>
            </a:r>
          </a:p>
        </p:txBody>
      </p:sp>
      <p:grpSp>
        <p:nvGrpSpPr>
          <p:cNvPr id="17" name="Group 308">
            <a:extLst>
              <a:ext uri="{FF2B5EF4-FFF2-40B4-BE49-F238E27FC236}">
                <a16:creationId xmlns:a16="http://schemas.microsoft.com/office/drawing/2014/main" id="{3C0279F4-6813-4B7E-BDD2-693BD6F79605}"/>
              </a:ext>
            </a:extLst>
          </p:cNvPr>
          <p:cNvGrpSpPr>
            <a:grpSpLocks noChangeAspect="1"/>
          </p:cNvGrpSpPr>
          <p:nvPr/>
        </p:nvGrpSpPr>
        <p:grpSpPr bwMode="auto">
          <a:xfrm>
            <a:off x="914834" y="2225611"/>
            <a:ext cx="606356" cy="603912"/>
            <a:chOff x="6763" y="3372"/>
            <a:chExt cx="248" cy="247"/>
          </a:xfrm>
          <a:solidFill>
            <a:schemeClr val="accent1"/>
          </a:solidFill>
        </p:grpSpPr>
        <p:sp>
          <p:nvSpPr>
            <p:cNvPr id="18" name="Freeform 309">
              <a:extLst>
                <a:ext uri="{FF2B5EF4-FFF2-40B4-BE49-F238E27FC236}">
                  <a16:creationId xmlns:a16="http://schemas.microsoft.com/office/drawing/2014/main" id="{ED7A342B-B3C7-4FEB-89CA-D18CDBC34491}"/>
                </a:ext>
              </a:extLst>
            </p:cNvPr>
            <p:cNvSpPr>
              <a:spLocks/>
            </p:cNvSpPr>
            <p:nvPr/>
          </p:nvSpPr>
          <p:spPr bwMode="auto">
            <a:xfrm>
              <a:off x="6796" y="3404"/>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310">
              <a:extLst>
                <a:ext uri="{FF2B5EF4-FFF2-40B4-BE49-F238E27FC236}">
                  <a16:creationId xmlns:a16="http://schemas.microsoft.com/office/drawing/2014/main" id="{DD55CCCE-301F-412E-A2B4-089AE430EA59}"/>
                </a:ext>
              </a:extLst>
            </p:cNvPr>
            <p:cNvSpPr>
              <a:spLocks/>
            </p:cNvSpPr>
            <p:nvPr/>
          </p:nvSpPr>
          <p:spPr bwMode="auto">
            <a:xfrm>
              <a:off x="6763" y="3372"/>
              <a:ext cx="166" cy="115"/>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311">
              <a:extLst>
                <a:ext uri="{FF2B5EF4-FFF2-40B4-BE49-F238E27FC236}">
                  <a16:creationId xmlns:a16="http://schemas.microsoft.com/office/drawing/2014/main" id="{9FDA6B7E-0964-43EA-876C-AEEDFA926C8C}"/>
                </a:ext>
              </a:extLst>
            </p:cNvPr>
            <p:cNvSpPr>
              <a:spLocks noEditPoints="1"/>
            </p:cNvSpPr>
            <p:nvPr/>
          </p:nvSpPr>
          <p:spPr bwMode="auto">
            <a:xfrm>
              <a:off x="6862" y="3471"/>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1" name="Group 120">
            <a:extLst>
              <a:ext uri="{FF2B5EF4-FFF2-40B4-BE49-F238E27FC236}">
                <a16:creationId xmlns:a16="http://schemas.microsoft.com/office/drawing/2014/main" id="{6058229B-874C-41B9-B692-74D89899D8E8}"/>
              </a:ext>
            </a:extLst>
          </p:cNvPr>
          <p:cNvGrpSpPr>
            <a:grpSpLocks noChangeAspect="1"/>
          </p:cNvGrpSpPr>
          <p:nvPr/>
        </p:nvGrpSpPr>
        <p:grpSpPr bwMode="auto">
          <a:xfrm>
            <a:off x="3784441" y="2264036"/>
            <a:ext cx="527063" cy="527063"/>
            <a:chOff x="1553" y="2740"/>
            <a:chExt cx="229" cy="229"/>
          </a:xfrm>
        </p:grpSpPr>
        <p:sp>
          <p:nvSpPr>
            <p:cNvPr id="22" name="Freeform 121">
              <a:extLst>
                <a:ext uri="{FF2B5EF4-FFF2-40B4-BE49-F238E27FC236}">
                  <a16:creationId xmlns:a16="http://schemas.microsoft.com/office/drawing/2014/main" id="{6334BC1E-9E77-460D-B3A2-97DA5B6A9AE1}"/>
                </a:ext>
              </a:extLst>
            </p:cNvPr>
            <p:cNvSpPr>
              <a:spLocks/>
            </p:cNvSpPr>
            <p:nvPr/>
          </p:nvSpPr>
          <p:spPr bwMode="auto">
            <a:xfrm>
              <a:off x="1553" y="2777"/>
              <a:ext cx="193" cy="192"/>
            </a:xfrm>
            <a:custGeom>
              <a:avLst/>
              <a:gdLst>
                <a:gd name="T0" fmla="*/ 144 w 310"/>
                <a:gd name="T1" fmla="*/ 178 h 310"/>
                <a:gd name="T2" fmla="*/ 144 w 310"/>
                <a:gd name="T3" fmla="*/ 178 h 310"/>
                <a:gd name="T4" fmla="*/ 136 w 310"/>
                <a:gd name="T5" fmla="*/ 174 h 310"/>
                <a:gd name="T6" fmla="*/ 132 w 310"/>
                <a:gd name="T7" fmla="*/ 166 h 310"/>
                <a:gd name="T8" fmla="*/ 74 w 310"/>
                <a:gd name="T9" fmla="*/ 50 h 310"/>
                <a:gd name="T10" fmla="*/ 49 w 310"/>
                <a:gd name="T11" fmla="*/ 0 h 310"/>
                <a:gd name="T12" fmla="*/ 28 w 310"/>
                <a:gd name="T13" fmla="*/ 28 h 310"/>
                <a:gd name="T14" fmla="*/ 9 w 310"/>
                <a:gd name="T15" fmla="*/ 67 h 310"/>
                <a:gd name="T16" fmla="*/ 0 w 310"/>
                <a:gd name="T17" fmla="*/ 111 h 310"/>
                <a:gd name="T18" fmla="*/ 28 w 310"/>
                <a:gd name="T19" fmla="*/ 111 h 310"/>
                <a:gd name="T20" fmla="*/ 28 w 310"/>
                <a:gd name="T21" fmla="*/ 139 h 310"/>
                <a:gd name="T22" fmla="*/ 0 w 310"/>
                <a:gd name="T23" fmla="*/ 139 h 310"/>
                <a:gd name="T24" fmla="*/ 9 w 310"/>
                <a:gd name="T25" fmla="*/ 183 h 310"/>
                <a:gd name="T26" fmla="*/ 28 w 310"/>
                <a:gd name="T27" fmla="*/ 222 h 310"/>
                <a:gd name="T28" fmla="*/ 54 w 310"/>
                <a:gd name="T29" fmla="*/ 256 h 310"/>
                <a:gd name="T30" fmla="*/ 88 w 310"/>
                <a:gd name="T31" fmla="*/ 283 h 310"/>
                <a:gd name="T32" fmla="*/ 127 w 310"/>
                <a:gd name="T33" fmla="*/ 301 h 310"/>
                <a:gd name="T34" fmla="*/ 171 w 310"/>
                <a:gd name="T35" fmla="*/ 310 h 310"/>
                <a:gd name="T36" fmla="*/ 171 w 310"/>
                <a:gd name="T37" fmla="*/ 282 h 310"/>
                <a:gd name="T38" fmla="*/ 199 w 310"/>
                <a:gd name="T39" fmla="*/ 282 h 310"/>
                <a:gd name="T40" fmla="*/ 199 w 310"/>
                <a:gd name="T41" fmla="*/ 310 h 310"/>
                <a:gd name="T42" fmla="*/ 243 w 310"/>
                <a:gd name="T43" fmla="*/ 301 h 310"/>
                <a:gd name="T44" fmla="*/ 282 w 310"/>
                <a:gd name="T45" fmla="*/ 283 h 310"/>
                <a:gd name="T46" fmla="*/ 310 w 310"/>
                <a:gd name="T47" fmla="*/ 261 h 310"/>
                <a:gd name="T48" fmla="*/ 260 w 310"/>
                <a:gd name="T49" fmla="*/ 236 h 310"/>
                <a:gd name="T50" fmla="*/ 144 w 310"/>
                <a:gd name="T51" fmla="*/ 1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0" h="310">
                  <a:moveTo>
                    <a:pt x="144" y="178"/>
                  </a:moveTo>
                  <a:lnTo>
                    <a:pt x="144" y="178"/>
                  </a:lnTo>
                  <a:lnTo>
                    <a:pt x="136" y="174"/>
                  </a:lnTo>
                  <a:lnTo>
                    <a:pt x="132" y="166"/>
                  </a:lnTo>
                  <a:lnTo>
                    <a:pt x="74" y="50"/>
                  </a:lnTo>
                  <a:lnTo>
                    <a:pt x="49" y="0"/>
                  </a:lnTo>
                  <a:cubicBezTo>
                    <a:pt x="41" y="9"/>
                    <a:pt x="34" y="18"/>
                    <a:pt x="28" y="28"/>
                  </a:cubicBezTo>
                  <a:cubicBezTo>
                    <a:pt x="20" y="40"/>
                    <a:pt x="14" y="53"/>
                    <a:pt x="9" y="67"/>
                  </a:cubicBezTo>
                  <a:cubicBezTo>
                    <a:pt x="5" y="81"/>
                    <a:pt x="2" y="96"/>
                    <a:pt x="0" y="111"/>
                  </a:cubicBezTo>
                  <a:lnTo>
                    <a:pt x="28" y="111"/>
                  </a:lnTo>
                  <a:lnTo>
                    <a:pt x="28" y="139"/>
                  </a:lnTo>
                  <a:lnTo>
                    <a:pt x="0" y="139"/>
                  </a:lnTo>
                  <a:cubicBezTo>
                    <a:pt x="2" y="154"/>
                    <a:pt x="5" y="169"/>
                    <a:pt x="9" y="183"/>
                  </a:cubicBezTo>
                  <a:cubicBezTo>
                    <a:pt x="14" y="197"/>
                    <a:pt x="20" y="210"/>
                    <a:pt x="28" y="222"/>
                  </a:cubicBezTo>
                  <a:cubicBezTo>
                    <a:pt x="35" y="234"/>
                    <a:pt x="44" y="246"/>
                    <a:pt x="54" y="256"/>
                  </a:cubicBezTo>
                  <a:cubicBezTo>
                    <a:pt x="64" y="266"/>
                    <a:pt x="76" y="275"/>
                    <a:pt x="88" y="283"/>
                  </a:cubicBezTo>
                  <a:cubicBezTo>
                    <a:pt x="100" y="290"/>
                    <a:pt x="113" y="296"/>
                    <a:pt x="127" y="301"/>
                  </a:cubicBezTo>
                  <a:cubicBezTo>
                    <a:pt x="141" y="305"/>
                    <a:pt x="155" y="308"/>
                    <a:pt x="171" y="310"/>
                  </a:cubicBezTo>
                  <a:lnTo>
                    <a:pt x="171" y="282"/>
                  </a:lnTo>
                  <a:lnTo>
                    <a:pt x="199" y="282"/>
                  </a:lnTo>
                  <a:lnTo>
                    <a:pt x="199" y="310"/>
                  </a:lnTo>
                  <a:cubicBezTo>
                    <a:pt x="214" y="308"/>
                    <a:pt x="229" y="305"/>
                    <a:pt x="243" y="301"/>
                  </a:cubicBezTo>
                  <a:cubicBezTo>
                    <a:pt x="257" y="296"/>
                    <a:pt x="270" y="290"/>
                    <a:pt x="282" y="283"/>
                  </a:cubicBezTo>
                  <a:cubicBezTo>
                    <a:pt x="292" y="276"/>
                    <a:pt x="301" y="269"/>
                    <a:pt x="310" y="261"/>
                  </a:cubicBezTo>
                  <a:lnTo>
                    <a:pt x="260" y="236"/>
                  </a:lnTo>
                  <a:lnTo>
                    <a:pt x="144" y="17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122">
              <a:extLst>
                <a:ext uri="{FF2B5EF4-FFF2-40B4-BE49-F238E27FC236}">
                  <a16:creationId xmlns:a16="http://schemas.microsoft.com/office/drawing/2014/main" id="{73810128-CC63-4977-A712-E993C114FB22}"/>
                </a:ext>
              </a:extLst>
            </p:cNvPr>
            <p:cNvSpPr>
              <a:spLocks/>
            </p:cNvSpPr>
            <p:nvPr/>
          </p:nvSpPr>
          <p:spPr bwMode="auto">
            <a:xfrm>
              <a:off x="1591" y="2740"/>
              <a:ext cx="191" cy="192"/>
            </a:xfrm>
            <a:custGeom>
              <a:avLst/>
              <a:gdLst>
                <a:gd name="T0" fmla="*/ 281 w 309"/>
                <a:gd name="T1" fmla="*/ 170 h 309"/>
                <a:gd name="T2" fmla="*/ 281 w 309"/>
                <a:gd name="T3" fmla="*/ 170 h 309"/>
                <a:gd name="T4" fmla="*/ 309 w 309"/>
                <a:gd name="T5" fmla="*/ 170 h 309"/>
                <a:gd name="T6" fmla="*/ 300 w 309"/>
                <a:gd name="T7" fmla="*/ 126 h 309"/>
                <a:gd name="T8" fmla="*/ 282 w 309"/>
                <a:gd name="T9" fmla="*/ 87 h 309"/>
                <a:gd name="T10" fmla="*/ 255 w 309"/>
                <a:gd name="T11" fmla="*/ 54 h 309"/>
                <a:gd name="T12" fmla="*/ 222 w 309"/>
                <a:gd name="T13" fmla="*/ 27 h 309"/>
                <a:gd name="T14" fmla="*/ 183 w 309"/>
                <a:gd name="T15" fmla="*/ 9 h 309"/>
                <a:gd name="T16" fmla="*/ 139 w 309"/>
                <a:gd name="T17" fmla="*/ 0 h 309"/>
                <a:gd name="T18" fmla="*/ 139 w 309"/>
                <a:gd name="T19" fmla="*/ 28 h 309"/>
                <a:gd name="T20" fmla="*/ 111 w 309"/>
                <a:gd name="T21" fmla="*/ 28 h 309"/>
                <a:gd name="T22" fmla="*/ 111 w 309"/>
                <a:gd name="T23" fmla="*/ 0 h 309"/>
                <a:gd name="T24" fmla="*/ 67 w 309"/>
                <a:gd name="T25" fmla="*/ 9 h 309"/>
                <a:gd name="T26" fmla="*/ 28 w 309"/>
                <a:gd name="T27" fmla="*/ 27 h 309"/>
                <a:gd name="T28" fmla="*/ 0 w 309"/>
                <a:gd name="T29" fmla="*/ 48 h 309"/>
                <a:gd name="T30" fmla="*/ 50 w 309"/>
                <a:gd name="T31" fmla="*/ 73 h 309"/>
                <a:gd name="T32" fmla="*/ 166 w 309"/>
                <a:gd name="T33" fmla="*/ 131 h 309"/>
                <a:gd name="T34" fmla="*/ 174 w 309"/>
                <a:gd name="T35" fmla="*/ 135 h 309"/>
                <a:gd name="T36" fmla="*/ 178 w 309"/>
                <a:gd name="T37" fmla="*/ 143 h 309"/>
                <a:gd name="T38" fmla="*/ 236 w 309"/>
                <a:gd name="T39" fmla="*/ 259 h 309"/>
                <a:gd name="T40" fmla="*/ 261 w 309"/>
                <a:gd name="T41" fmla="*/ 309 h 309"/>
                <a:gd name="T42" fmla="*/ 282 w 309"/>
                <a:gd name="T43" fmla="*/ 281 h 309"/>
                <a:gd name="T44" fmla="*/ 300 w 309"/>
                <a:gd name="T45" fmla="*/ 242 h 309"/>
                <a:gd name="T46" fmla="*/ 309 w 309"/>
                <a:gd name="T47" fmla="*/ 198 h 309"/>
                <a:gd name="T48" fmla="*/ 281 w 309"/>
                <a:gd name="T49" fmla="*/ 198 h 309"/>
                <a:gd name="T50" fmla="*/ 281 w 309"/>
                <a:gd name="T51" fmla="*/ 17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9" h="309">
                  <a:moveTo>
                    <a:pt x="281" y="170"/>
                  </a:moveTo>
                  <a:lnTo>
                    <a:pt x="281" y="170"/>
                  </a:lnTo>
                  <a:lnTo>
                    <a:pt x="309" y="170"/>
                  </a:lnTo>
                  <a:cubicBezTo>
                    <a:pt x="308" y="155"/>
                    <a:pt x="305" y="140"/>
                    <a:pt x="300" y="126"/>
                  </a:cubicBezTo>
                  <a:cubicBezTo>
                    <a:pt x="296" y="112"/>
                    <a:pt x="290" y="99"/>
                    <a:pt x="282" y="87"/>
                  </a:cubicBezTo>
                  <a:cubicBezTo>
                    <a:pt x="275" y="75"/>
                    <a:pt x="266" y="64"/>
                    <a:pt x="255" y="54"/>
                  </a:cubicBezTo>
                  <a:cubicBezTo>
                    <a:pt x="245" y="43"/>
                    <a:pt x="234" y="34"/>
                    <a:pt x="222" y="27"/>
                  </a:cubicBezTo>
                  <a:cubicBezTo>
                    <a:pt x="210" y="19"/>
                    <a:pt x="197" y="13"/>
                    <a:pt x="183" y="9"/>
                  </a:cubicBezTo>
                  <a:cubicBezTo>
                    <a:pt x="169" y="4"/>
                    <a:pt x="154" y="1"/>
                    <a:pt x="139" y="0"/>
                  </a:cubicBezTo>
                  <a:lnTo>
                    <a:pt x="139" y="28"/>
                  </a:lnTo>
                  <a:lnTo>
                    <a:pt x="111" y="28"/>
                  </a:lnTo>
                  <a:lnTo>
                    <a:pt x="111" y="0"/>
                  </a:lnTo>
                  <a:cubicBezTo>
                    <a:pt x="95" y="1"/>
                    <a:pt x="81" y="4"/>
                    <a:pt x="67" y="9"/>
                  </a:cubicBezTo>
                  <a:cubicBezTo>
                    <a:pt x="53" y="13"/>
                    <a:pt x="40" y="19"/>
                    <a:pt x="28" y="27"/>
                  </a:cubicBezTo>
                  <a:cubicBezTo>
                    <a:pt x="18" y="33"/>
                    <a:pt x="9" y="40"/>
                    <a:pt x="0" y="48"/>
                  </a:cubicBezTo>
                  <a:lnTo>
                    <a:pt x="50" y="73"/>
                  </a:lnTo>
                  <a:lnTo>
                    <a:pt x="166" y="131"/>
                  </a:lnTo>
                  <a:lnTo>
                    <a:pt x="174" y="135"/>
                  </a:lnTo>
                  <a:lnTo>
                    <a:pt x="178" y="143"/>
                  </a:lnTo>
                  <a:lnTo>
                    <a:pt x="236" y="259"/>
                  </a:lnTo>
                  <a:lnTo>
                    <a:pt x="261" y="309"/>
                  </a:lnTo>
                  <a:cubicBezTo>
                    <a:pt x="269" y="300"/>
                    <a:pt x="276" y="291"/>
                    <a:pt x="282" y="281"/>
                  </a:cubicBezTo>
                  <a:cubicBezTo>
                    <a:pt x="290" y="269"/>
                    <a:pt x="296" y="256"/>
                    <a:pt x="300" y="242"/>
                  </a:cubicBezTo>
                  <a:cubicBezTo>
                    <a:pt x="305" y="228"/>
                    <a:pt x="308" y="214"/>
                    <a:pt x="309" y="198"/>
                  </a:cubicBezTo>
                  <a:lnTo>
                    <a:pt x="281" y="198"/>
                  </a:lnTo>
                  <a:lnTo>
                    <a:pt x="281" y="17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123">
              <a:extLst>
                <a:ext uri="{FF2B5EF4-FFF2-40B4-BE49-F238E27FC236}">
                  <a16:creationId xmlns:a16="http://schemas.microsoft.com/office/drawing/2014/main" id="{F84CE271-0279-49BE-B9C7-8D39A0A3B947}"/>
                </a:ext>
              </a:extLst>
            </p:cNvPr>
            <p:cNvSpPr>
              <a:spLocks/>
            </p:cNvSpPr>
            <p:nvPr/>
          </p:nvSpPr>
          <p:spPr bwMode="auto">
            <a:xfrm>
              <a:off x="1614" y="2800"/>
              <a:ext cx="108" cy="108"/>
            </a:xfrm>
            <a:custGeom>
              <a:avLst/>
              <a:gdLst>
                <a:gd name="T0" fmla="*/ 0 w 174"/>
                <a:gd name="T1" fmla="*/ 0 h 174"/>
                <a:gd name="T2" fmla="*/ 0 w 174"/>
                <a:gd name="T3" fmla="*/ 0 h 174"/>
                <a:gd name="T4" fmla="*/ 58 w 174"/>
                <a:gd name="T5" fmla="*/ 116 h 174"/>
                <a:gd name="T6" fmla="*/ 174 w 174"/>
                <a:gd name="T7" fmla="*/ 174 h 174"/>
                <a:gd name="T8" fmla="*/ 116 w 174"/>
                <a:gd name="T9" fmla="*/ 58 h 174"/>
                <a:gd name="T10" fmla="*/ 0 w 174"/>
                <a:gd name="T11" fmla="*/ 0 h 174"/>
              </a:gdLst>
              <a:ahLst/>
              <a:cxnLst>
                <a:cxn ang="0">
                  <a:pos x="T0" y="T1"/>
                </a:cxn>
                <a:cxn ang="0">
                  <a:pos x="T2" y="T3"/>
                </a:cxn>
                <a:cxn ang="0">
                  <a:pos x="T4" y="T5"/>
                </a:cxn>
                <a:cxn ang="0">
                  <a:pos x="T6" y="T7"/>
                </a:cxn>
                <a:cxn ang="0">
                  <a:pos x="T8" y="T9"/>
                </a:cxn>
                <a:cxn ang="0">
                  <a:pos x="T10" y="T11"/>
                </a:cxn>
              </a:cxnLst>
              <a:rect l="0" t="0" r="r" b="b"/>
              <a:pathLst>
                <a:path w="174" h="174">
                  <a:moveTo>
                    <a:pt x="0" y="0"/>
                  </a:moveTo>
                  <a:lnTo>
                    <a:pt x="0" y="0"/>
                  </a:lnTo>
                  <a:lnTo>
                    <a:pt x="58" y="116"/>
                  </a:lnTo>
                  <a:lnTo>
                    <a:pt x="174" y="174"/>
                  </a:lnTo>
                  <a:lnTo>
                    <a:pt x="116" y="58"/>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5" name="Group 66">
            <a:extLst>
              <a:ext uri="{FF2B5EF4-FFF2-40B4-BE49-F238E27FC236}">
                <a16:creationId xmlns:a16="http://schemas.microsoft.com/office/drawing/2014/main" id="{4F57296A-211E-4540-9682-2B6D935EC7A0}"/>
              </a:ext>
            </a:extLst>
          </p:cNvPr>
          <p:cNvGrpSpPr>
            <a:grpSpLocks noChangeAspect="1"/>
          </p:cNvGrpSpPr>
          <p:nvPr/>
        </p:nvGrpSpPr>
        <p:grpSpPr bwMode="auto">
          <a:xfrm>
            <a:off x="6654048" y="2264036"/>
            <a:ext cx="527063" cy="527063"/>
            <a:chOff x="6755" y="1452"/>
            <a:chExt cx="248" cy="248"/>
          </a:xfrm>
        </p:grpSpPr>
        <p:sp>
          <p:nvSpPr>
            <p:cNvPr id="26" name="Freeform 67">
              <a:extLst>
                <a:ext uri="{FF2B5EF4-FFF2-40B4-BE49-F238E27FC236}">
                  <a16:creationId xmlns:a16="http://schemas.microsoft.com/office/drawing/2014/main" id="{33E196B3-5B3F-4495-B43B-C914557B7EB6}"/>
                </a:ext>
              </a:extLst>
            </p:cNvPr>
            <p:cNvSpPr>
              <a:spLocks/>
            </p:cNvSpPr>
            <p:nvPr/>
          </p:nvSpPr>
          <p:spPr bwMode="auto">
            <a:xfrm>
              <a:off x="6755" y="1452"/>
              <a:ext cx="248" cy="248"/>
            </a:xfrm>
            <a:custGeom>
              <a:avLst/>
              <a:gdLst>
                <a:gd name="T0" fmla="*/ 200 w 400"/>
                <a:gd name="T1" fmla="*/ 0 h 400"/>
                <a:gd name="T2" fmla="*/ 200 w 400"/>
                <a:gd name="T3" fmla="*/ 0 h 400"/>
                <a:gd name="T4" fmla="*/ 253 w 400"/>
                <a:gd name="T5" fmla="*/ 7 h 400"/>
                <a:gd name="T6" fmla="*/ 301 w 400"/>
                <a:gd name="T7" fmla="*/ 28 h 400"/>
                <a:gd name="T8" fmla="*/ 341 w 400"/>
                <a:gd name="T9" fmla="*/ 59 h 400"/>
                <a:gd name="T10" fmla="*/ 372 w 400"/>
                <a:gd name="T11" fmla="*/ 99 h 400"/>
                <a:gd name="T12" fmla="*/ 393 w 400"/>
                <a:gd name="T13" fmla="*/ 147 h 400"/>
                <a:gd name="T14" fmla="*/ 400 w 400"/>
                <a:gd name="T15" fmla="*/ 200 h 400"/>
                <a:gd name="T16" fmla="*/ 393 w 400"/>
                <a:gd name="T17" fmla="*/ 253 h 400"/>
                <a:gd name="T18" fmla="*/ 372 w 400"/>
                <a:gd name="T19" fmla="*/ 301 h 400"/>
                <a:gd name="T20" fmla="*/ 341 w 400"/>
                <a:gd name="T21" fmla="*/ 342 h 400"/>
                <a:gd name="T22" fmla="*/ 301 w 400"/>
                <a:gd name="T23" fmla="*/ 373 h 400"/>
                <a:gd name="T24" fmla="*/ 253 w 400"/>
                <a:gd name="T25" fmla="*/ 393 h 400"/>
                <a:gd name="T26" fmla="*/ 200 w 400"/>
                <a:gd name="T27" fmla="*/ 400 h 400"/>
                <a:gd name="T28" fmla="*/ 147 w 400"/>
                <a:gd name="T29" fmla="*/ 393 h 400"/>
                <a:gd name="T30" fmla="*/ 99 w 400"/>
                <a:gd name="T31" fmla="*/ 373 h 400"/>
                <a:gd name="T32" fmla="*/ 58 w 400"/>
                <a:gd name="T33" fmla="*/ 342 h 400"/>
                <a:gd name="T34" fmla="*/ 27 w 400"/>
                <a:gd name="T35" fmla="*/ 301 h 400"/>
                <a:gd name="T36" fmla="*/ 7 w 400"/>
                <a:gd name="T37" fmla="*/ 253 h 400"/>
                <a:gd name="T38" fmla="*/ 0 w 400"/>
                <a:gd name="T39" fmla="*/ 200 h 400"/>
                <a:gd name="T40" fmla="*/ 7 w 400"/>
                <a:gd name="T41" fmla="*/ 147 h 400"/>
                <a:gd name="T42" fmla="*/ 27 w 400"/>
                <a:gd name="T43" fmla="*/ 99 h 400"/>
                <a:gd name="T44" fmla="*/ 58 w 400"/>
                <a:gd name="T45" fmla="*/ 59 h 400"/>
                <a:gd name="T46" fmla="*/ 99 w 400"/>
                <a:gd name="T47" fmla="*/ 28 h 400"/>
                <a:gd name="T48" fmla="*/ 147 w 400"/>
                <a:gd name="T49" fmla="*/ 7 h 400"/>
                <a:gd name="T50" fmla="*/ 200 w 400"/>
                <a:gd name="T5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400">
                  <a:moveTo>
                    <a:pt x="200" y="0"/>
                  </a:moveTo>
                  <a:lnTo>
                    <a:pt x="200" y="0"/>
                  </a:lnTo>
                  <a:cubicBezTo>
                    <a:pt x="218" y="0"/>
                    <a:pt x="236" y="3"/>
                    <a:pt x="253" y="7"/>
                  </a:cubicBezTo>
                  <a:cubicBezTo>
                    <a:pt x="270" y="12"/>
                    <a:pt x="286" y="19"/>
                    <a:pt x="301" y="28"/>
                  </a:cubicBezTo>
                  <a:cubicBezTo>
                    <a:pt x="316" y="36"/>
                    <a:pt x="329" y="47"/>
                    <a:pt x="341" y="59"/>
                  </a:cubicBezTo>
                  <a:cubicBezTo>
                    <a:pt x="353" y="71"/>
                    <a:pt x="364" y="84"/>
                    <a:pt x="372" y="99"/>
                  </a:cubicBezTo>
                  <a:cubicBezTo>
                    <a:pt x="381" y="114"/>
                    <a:pt x="388" y="130"/>
                    <a:pt x="393" y="147"/>
                  </a:cubicBezTo>
                  <a:cubicBezTo>
                    <a:pt x="397" y="164"/>
                    <a:pt x="400" y="182"/>
                    <a:pt x="400" y="200"/>
                  </a:cubicBezTo>
                  <a:cubicBezTo>
                    <a:pt x="400" y="219"/>
                    <a:pt x="397" y="236"/>
                    <a:pt x="393" y="253"/>
                  </a:cubicBezTo>
                  <a:cubicBezTo>
                    <a:pt x="388" y="270"/>
                    <a:pt x="381" y="286"/>
                    <a:pt x="372" y="301"/>
                  </a:cubicBezTo>
                  <a:cubicBezTo>
                    <a:pt x="364" y="316"/>
                    <a:pt x="353" y="329"/>
                    <a:pt x="341" y="342"/>
                  </a:cubicBezTo>
                  <a:cubicBezTo>
                    <a:pt x="329" y="354"/>
                    <a:pt x="316" y="364"/>
                    <a:pt x="301" y="373"/>
                  </a:cubicBezTo>
                  <a:cubicBezTo>
                    <a:pt x="286" y="381"/>
                    <a:pt x="270" y="388"/>
                    <a:pt x="253" y="393"/>
                  </a:cubicBezTo>
                  <a:cubicBezTo>
                    <a:pt x="236" y="398"/>
                    <a:pt x="218" y="400"/>
                    <a:pt x="200" y="400"/>
                  </a:cubicBezTo>
                  <a:cubicBezTo>
                    <a:pt x="181" y="400"/>
                    <a:pt x="164" y="398"/>
                    <a:pt x="147" y="393"/>
                  </a:cubicBezTo>
                  <a:cubicBezTo>
                    <a:pt x="130" y="388"/>
                    <a:pt x="114" y="381"/>
                    <a:pt x="99" y="373"/>
                  </a:cubicBezTo>
                  <a:cubicBezTo>
                    <a:pt x="84" y="364"/>
                    <a:pt x="71" y="354"/>
                    <a:pt x="58" y="342"/>
                  </a:cubicBezTo>
                  <a:cubicBezTo>
                    <a:pt x="46" y="329"/>
                    <a:pt x="36" y="316"/>
                    <a:pt x="27" y="301"/>
                  </a:cubicBezTo>
                  <a:cubicBezTo>
                    <a:pt x="19" y="286"/>
                    <a:pt x="12" y="270"/>
                    <a:pt x="7" y="253"/>
                  </a:cubicBezTo>
                  <a:cubicBezTo>
                    <a:pt x="2" y="236"/>
                    <a:pt x="0" y="219"/>
                    <a:pt x="0" y="200"/>
                  </a:cubicBezTo>
                  <a:cubicBezTo>
                    <a:pt x="0" y="182"/>
                    <a:pt x="2" y="164"/>
                    <a:pt x="7" y="147"/>
                  </a:cubicBezTo>
                  <a:cubicBezTo>
                    <a:pt x="12" y="130"/>
                    <a:pt x="19" y="114"/>
                    <a:pt x="27" y="99"/>
                  </a:cubicBezTo>
                  <a:cubicBezTo>
                    <a:pt x="36" y="84"/>
                    <a:pt x="46" y="71"/>
                    <a:pt x="58" y="59"/>
                  </a:cubicBezTo>
                  <a:cubicBezTo>
                    <a:pt x="71" y="47"/>
                    <a:pt x="84" y="36"/>
                    <a:pt x="99" y="28"/>
                  </a:cubicBezTo>
                  <a:cubicBezTo>
                    <a:pt x="114" y="19"/>
                    <a:pt x="130" y="12"/>
                    <a:pt x="147" y="7"/>
                  </a:cubicBezTo>
                  <a:cubicBezTo>
                    <a:pt x="164" y="3"/>
                    <a:pt x="181" y="0"/>
                    <a:pt x="200"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68">
              <a:extLst>
                <a:ext uri="{FF2B5EF4-FFF2-40B4-BE49-F238E27FC236}">
                  <a16:creationId xmlns:a16="http://schemas.microsoft.com/office/drawing/2014/main" id="{A5860D32-81C6-432E-8641-EA5F99165958}"/>
                </a:ext>
              </a:extLst>
            </p:cNvPr>
            <p:cNvSpPr>
              <a:spLocks/>
            </p:cNvSpPr>
            <p:nvPr/>
          </p:nvSpPr>
          <p:spPr bwMode="auto">
            <a:xfrm>
              <a:off x="6854" y="1506"/>
              <a:ext cx="95" cy="95"/>
            </a:xfrm>
            <a:custGeom>
              <a:avLst/>
              <a:gdLst>
                <a:gd name="T0" fmla="*/ 76 w 153"/>
                <a:gd name="T1" fmla="*/ 96 h 153"/>
                <a:gd name="T2" fmla="*/ 76 w 153"/>
                <a:gd name="T3" fmla="*/ 96 h 153"/>
                <a:gd name="T4" fmla="*/ 80 w 153"/>
                <a:gd name="T5" fmla="*/ 113 h 153"/>
                <a:gd name="T6" fmla="*/ 77 w 153"/>
                <a:gd name="T7" fmla="*/ 129 h 153"/>
                <a:gd name="T8" fmla="*/ 68 w 153"/>
                <a:gd name="T9" fmla="*/ 142 h 153"/>
                <a:gd name="T10" fmla="*/ 55 w 153"/>
                <a:gd name="T11" fmla="*/ 150 h 153"/>
                <a:gd name="T12" fmla="*/ 40 w 153"/>
                <a:gd name="T13" fmla="*/ 153 h 153"/>
                <a:gd name="T14" fmla="*/ 24 w 153"/>
                <a:gd name="T15" fmla="*/ 150 h 153"/>
                <a:gd name="T16" fmla="*/ 12 w 153"/>
                <a:gd name="T17" fmla="*/ 142 h 153"/>
                <a:gd name="T18" fmla="*/ 3 w 153"/>
                <a:gd name="T19" fmla="*/ 129 h 153"/>
                <a:gd name="T20" fmla="*/ 0 w 153"/>
                <a:gd name="T21" fmla="*/ 113 h 153"/>
                <a:gd name="T22" fmla="*/ 3 w 153"/>
                <a:gd name="T23" fmla="*/ 98 h 153"/>
                <a:gd name="T24" fmla="*/ 12 w 153"/>
                <a:gd name="T25" fmla="*/ 85 h 153"/>
                <a:gd name="T26" fmla="*/ 24 w 153"/>
                <a:gd name="T27" fmla="*/ 76 h 153"/>
                <a:gd name="T28" fmla="*/ 40 w 153"/>
                <a:gd name="T29" fmla="*/ 73 h 153"/>
                <a:gd name="T30" fmla="*/ 57 w 153"/>
                <a:gd name="T31" fmla="*/ 77 h 153"/>
                <a:gd name="T32" fmla="*/ 57 w 153"/>
                <a:gd name="T33" fmla="*/ 77 h 153"/>
                <a:gd name="T34" fmla="*/ 134 w 153"/>
                <a:gd name="T35" fmla="*/ 0 h 153"/>
                <a:gd name="T36" fmla="*/ 153 w 153"/>
                <a:gd name="T37" fmla="*/ 19 h 153"/>
                <a:gd name="T38" fmla="*/ 76 w 153"/>
                <a:gd name="T39" fmla="*/ 96 h 153"/>
                <a:gd name="T40" fmla="*/ 76 w 153"/>
                <a:gd name="T41"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3">
                  <a:moveTo>
                    <a:pt x="76" y="96"/>
                  </a:moveTo>
                  <a:lnTo>
                    <a:pt x="76" y="96"/>
                  </a:lnTo>
                  <a:cubicBezTo>
                    <a:pt x="78" y="101"/>
                    <a:pt x="80" y="107"/>
                    <a:pt x="80" y="113"/>
                  </a:cubicBezTo>
                  <a:cubicBezTo>
                    <a:pt x="80" y="119"/>
                    <a:pt x="79" y="124"/>
                    <a:pt x="77" y="129"/>
                  </a:cubicBezTo>
                  <a:cubicBezTo>
                    <a:pt x="75" y="134"/>
                    <a:pt x="72" y="138"/>
                    <a:pt x="68" y="142"/>
                  </a:cubicBezTo>
                  <a:cubicBezTo>
                    <a:pt x="65" y="145"/>
                    <a:pt x="60" y="148"/>
                    <a:pt x="55" y="150"/>
                  </a:cubicBezTo>
                  <a:cubicBezTo>
                    <a:pt x="51" y="152"/>
                    <a:pt x="45" y="153"/>
                    <a:pt x="40" y="153"/>
                  </a:cubicBezTo>
                  <a:cubicBezTo>
                    <a:pt x="34" y="153"/>
                    <a:pt x="29" y="152"/>
                    <a:pt x="24" y="150"/>
                  </a:cubicBezTo>
                  <a:cubicBezTo>
                    <a:pt x="19" y="148"/>
                    <a:pt x="15" y="145"/>
                    <a:pt x="12" y="142"/>
                  </a:cubicBezTo>
                  <a:cubicBezTo>
                    <a:pt x="8" y="138"/>
                    <a:pt x="5" y="134"/>
                    <a:pt x="3" y="129"/>
                  </a:cubicBezTo>
                  <a:cubicBezTo>
                    <a:pt x="1" y="124"/>
                    <a:pt x="0" y="119"/>
                    <a:pt x="0" y="113"/>
                  </a:cubicBezTo>
                  <a:cubicBezTo>
                    <a:pt x="0" y="108"/>
                    <a:pt x="1" y="102"/>
                    <a:pt x="3" y="98"/>
                  </a:cubicBezTo>
                  <a:cubicBezTo>
                    <a:pt x="5" y="93"/>
                    <a:pt x="8" y="88"/>
                    <a:pt x="12" y="85"/>
                  </a:cubicBezTo>
                  <a:cubicBezTo>
                    <a:pt x="15" y="81"/>
                    <a:pt x="19" y="78"/>
                    <a:pt x="24" y="76"/>
                  </a:cubicBezTo>
                  <a:cubicBezTo>
                    <a:pt x="29" y="74"/>
                    <a:pt x="34" y="73"/>
                    <a:pt x="40" y="73"/>
                  </a:cubicBezTo>
                  <a:cubicBezTo>
                    <a:pt x="46" y="73"/>
                    <a:pt x="52" y="75"/>
                    <a:pt x="57" y="77"/>
                  </a:cubicBezTo>
                  <a:lnTo>
                    <a:pt x="57" y="77"/>
                  </a:lnTo>
                  <a:lnTo>
                    <a:pt x="134" y="0"/>
                  </a:lnTo>
                  <a:lnTo>
                    <a:pt x="153" y="19"/>
                  </a:lnTo>
                  <a:lnTo>
                    <a:pt x="76" y="96"/>
                  </a:lnTo>
                  <a:lnTo>
                    <a:pt x="76" y="96"/>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69">
              <a:extLst>
                <a:ext uri="{FF2B5EF4-FFF2-40B4-BE49-F238E27FC236}">
                  <a16:creationId xmlns:a16="http://schemas.microsoft.com/office/drawing/2014/main" id="{34F318A7-F830-4E1F-A1C7-38EC7B1ABF6A}"/>
                </a:ext>
              </a:extLst>
            </p:cNvPr>
            <p:cNvSpPr>
              <a:spLocks/>
            </p:cNvSpPr>
            <p:nvPr/>
          </p:nvSpPr>
          <p:spPr bwMode="auto">
            <a:xfrm>
              <a:off x="6788" y="1486"/>
              <a:ext cx="129" cy="155"/>
            </a:xfrm>
            <a:custGeom>
              <a:avLst/>
              <a:gdLst>
                <a:gd name="T0" fmla="*/ 196 w 207"/>
                <a:gd name="T1" fmla="*/ 37 h 250"/>
                <a:gd name="T2" fmla="*/ 196 w 207"/>
                <a:gd name="T3" fmla="*/ 37 h 250"/>
                <a:gd name="T4" fmla="*/ 146 w 207"/>
                <a:gd name="T5" fmla="*/ 26 h 250"/>
                <a:gd name="T6" fmla="*/ 115 w 207"/>
                <a:gd name="T7" fmla="*/ 30 h 250"/>
                <a:gd name="T8" fmla="*/ 86 w 207"/>
                <a:gd name="T9" fmla="*/ 43 h 250"/>
                <a:gd name="T10" fmla="*/ 62 w 207"/>
                <a:gd name="T11" fmla="*/ 61 h 250"/>
                <a:gd name="T12" fmla="*/ 43 w 207"/>
                <a:gd name="T13" fmla="*/ 86 h 250"/>
                <a:gd name="T14" fmla="*/ 31 w 207"/>
                <a:gd name="T15" fmla="*/ 114 h 250"/>
                <a:gd name="T16" fmla="*/ 27 w 207"/>
                <a:gd name="T17" fmla="*/ 146 h 250"/>
                <a:gd name="T18" fmla="*/ 36 w 207"/>
                <a:gd name="T19" fmla="*/ 192 h 250"/>
                <a:gd name="T20" fmla="*/ 62 w 207"/>
                <a:gd name="T21" fmla="*/ 231 h 250"/>
                <a:gd name="T22" fmla="*/ 43 w 207"/>
                <a:gd name="T23" fmla="*/ 250 h 250"/>
                <a:gd name="T24" fmla="*/ 11 w 207"/>
                <a:gd name="T25" fmla="*/ 202 h 250"/>
                <a:gd name="T26" fmla="*/ 0 w 207"/>
                <a:gd name="T27" fmla="*/ 146 h 250"/>
                <a:gd name="T28" fmla="*/ 5 w 207"/>
                <a:gd name="T29" fmla="*/ 107 h 250"/>
                <a:gd name="T30" fmla="*/ 20 w 207"/>
                <a:gd name="T31" fmla="*/ 72 h 250"/>
                <a:gd name="T32" fmla="*/ 43 w 207"/>
                <a:gd name="T33" fmla="*/ 43 h 250"/>
                <a:gd name="T34" fmla="*/ 73 w 207"/>
                <a:gd name="T35" fmla="*/ 20 h 250"/>
                <a:gd name="T36" fmla="*/ 108 w 207"/>
                <a:gd name="T37" fmla="*/ 5 h 250"/>
                <a:gd name="T38" fmla="*/ 147 w 207"/>
                <a:gd name="T39" fmla="*/ 0 h 250"/>
                <a:gd name="T40" fmla="*/ 178 w 207"/>
                <a:gd name="T41" fmla="*/ 3 h 250"/>
                <a:gd name="T42" fmla="*/ 207 w 207"/>
                <a:gd name="T43" fmla="*/ 13 h 250"/>
                <a:gd name="T44" fmla="*/ 196 w 207"/>
                <a:gd name="T45" fmla="*/ 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50">
                  <a:moveTo>
                    <a:pt x="196" y="37"/>
                  </a:moveTo>
                  <a:lnTo>
                    <a:pt x="196" y="37"/>
                  </a:lnTo>
                  <a:cubicBezTo>
                    <a:pt x="180" y="30"/>
                    <a:pt x="163" y="26"/>
                    <a:pt x="146" y="26"/>
                  </a:cubicBezTo>
                  <a:cubicBezTo>
                    <a:pt x="135" y="26"/>
                    <a:pt x="125" y="28"/>
                    <a:pt x="115" y="30"/>
                  </a:cubicBezTo>
                  <a:cubicBezTo>
                    <a:pt x="104" y="33"/>
                    <a:pt x="95" y="37"/>
                    <a:pt x="86" y="43"/>
                  </a:cubicBezTo>
                  <a:cubicBezTo>
                    <a:pt x="77" y="48"/>
                    <a:pt x="69" y="54"/>
                    <a:pt x="62" y="61"/>
                  </a:cubicBezTo>
                  <a:cubicBezTo>
                    <a:pt x="55" y="69"/>
                    <a:pt x="48" y="77"/>
                    <a:pt x="43" y="86"/>
                  </a:cubicBezTo>
                  <a:cubicBezTo>
                    <a:pt x="38" y="95"/>
                    <a:pt x="34" y="104"/>
                    <a:pt x="31" y="114"/>
                  </a:cubicBezTo>
                  <a:cubicBezTo>
                    <a:pt x="28" y="125"/>
                    <a:pt x="27" y="135"/>
                    <a:pt x="27" y="146"/>
                  </a:cubicBezTo>
                  <a:cubicBezTo>
                    <a:pt x="27" y="162"/>
                    <a:pt x="30" y="177"/>
                    <a:pt x="36" y="192"/>
                  </a:cubicBezTo>
                  <a:cubicBezTo>
                    <a:pt x="42" y="207"/>
                    <a:pt x="51" y="220"/>
                    <a:pt x="62" y="231"/>
                  </a:cubicBezTo>
                  <a:lnTo>
                    <a:pt x="43" y="250"/>
                  </a:lnTo>
                  <a:cubicBezTo>
                    <a:pt x="29" y="236"/>
                    <a:pt x="19" y="220"/>
                    <a:pt x="11" y="202"/>
                  </a:cubicBezTo>
                  <a:cubicBezTo>
                    <a:pt x="4" y="184"/>
                    <a:pt x="0" y="166"/>
                    <a:pt x="0" y="146"/>
                  </a:cubicBezTo>
                  <a:cubicBezTo>
                    <a:pt x="0" y="133"/>
                    <a:pt x="2" y="120"/>
                    <a:pt x="5" y="107"/>
                  </a:cubicBezTo>
                  <a:cubicBezTo>
                    <a:pt x="9" y="95"/>
                    <a:pt x="14" y="83"/>
                    <a:pt x="20" y="72"/>
                  </a:cubicBezTo>
                  <a:cubicBezTo>
                    <a:pt x="27" y="61"/>
                    <a:pt x="34" y="52"/>
                    <a:pt x="43" y="43"/>
                  </a:cubicBezTo>
                  <a:cubicBezTo>
                    <a:pt x="52" y="34"/>
                    <a:pt x="62" y="26"/>
                    <a:pt x="73" y="20"/>
                  </a:cubicBezTo>
                  <a:cubicBezTo>
                    <a:pt x="83" y="13"/>
                    <a:pt x="95" y="9"/>
                    <a:pt x="108" y="5"/>
                  </a:cubicBezTo>
                  <a:cubicBezTo>
                    <a:pt x="120" y="2"/>
                    <a:pt x="133" y="0"/>
                    <a:pt x="147" y="0"/>
                  </a:cubicBezTo>
                  <a:cubicBezTo>
                    <a:pt x="157" y="0"/>
                    <a:pt x="167" y="1"/>
                    <a:pt x="178" y="3"/>
                  </a:cubicBezTo>
                  <a:cubicBezTo>
                    <a:pt x="188" y="5"/>
                    <a:pt x="197" y="9"/>
                    <a:pt x="207" y="13"/>
                  </a:cubicBezTo>
                  <a:lnTo>
                    <a:pt x="196"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70">
              <a:extLst>
                <a:ext uri="{FF2B5EF4-FFF2-40B4-BE49-F238E27FC236}">
                  <a16:creationId xmlns:a16="http://schemas.microsoft.com/office/drawing/2014/main" id="{061D9714-09A0-47A7-A46A-AC13DE63DECA}"/>
                </a:ext>
              </a:extLst>
            </p:cNvPr>
            <p:cNvSpPr>
              <a:spLocks/>
            </p:cNvSpPr>
            <p:nvPr/>
          </p:nvSpPr>
          <p:spPr bwMode="auto">
            <a:xfrm>
              <a:off x="6932" y="1539"/>
              <a:ext cx="38" cy="102"/>
            </a:xfrm>
            <a:custGeom>
              <a:avLst/>
              <a:gdLst>
                <a:gd name="T0" fmla="*/ 48 w 61"/>
                <a:gd name="T1" fmla="*/ 0 h 164"/>
                <a:gd name="T2" fmla="*/ 48 w 61"/>
                <a:gd name="T3" fmla="*/ 0 h 164"/>
                <a:gd name="T4" fmla="*/ 58 w 61"/>
                <a:gd name="T5" fmla="*/ 29 h 164"/>
                <a:gd name="T6" fmla="*/ 61 w 61"/>
                <a:gd name="T7" fmla="*/ 60 h 164"/>
                <a:gd name="T8" fmla="*/ 50 w 61"/>
                <a:gd name="T9" fmla="*/ 116 h 164"/>
                <a:gd name="T10" fmla="*/ 19 w 61"/>
                <a:gd name="T11" fmla="*/ 164 h 164"/>
                <a:gd name="T12" fmla="*/ 0 w 61"/>
                <a:gd name="T13" fmla="*/ 145 h 164"/>
                <a:gd name="T14" fmla="*/ 26 w 61"/>
                <a:gd name="T15" fmla="*/ 106 h 164"/>
                <a:gd name="T16" fmla="*/ 35 w 61"/>
                <a:gd name="T17" fmla="*/ 61 h 164"/>
                <a:gd name="T18" fmla="*/ 24 w 61"/>
                <a:gd name="T19" fmla="*/ 11 h 164"/>
                <a:gd name="T20" fmla="*/ 48 w 61"/>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4">
                  <a:moveTo>
                    <a:pt x="48" y="0"/>
                  </a:moveTo>
                  <a:lnTo>
                    <a:pt x="48" y="0"/>
                  </a:lnTo>
                  <a:cubicBezTo>
                    <a:pt x="52" y="10"/>
                    <a:pt x="56" y="19"/>
                    <a:pt x="58" y="29"/>
                  </a:cubicBezTo>
                  <a:cubicBezTo>
                    <a:pt x="60" y="40"/>
                    <a:pt x="61" y="50"/>
                    <a:pt x="61" y="60"/>
                  </a:cubicBezTo>
                  <a:cubicBezTo>
                    <a:pt x="61" y="80"/>
                    <a:pt x="57" y="98"/>
                    <a:pt x="50" y="116"/>
                  </a:cubicBezTo>
                  <a:cubicBezTo>
                    <a:pt x="43" y="134"/>
                    <a:pt x="32" y="150"/>
                    <a:pt x="19" y="164"/>
                  </a:cubicBezTo>
                  <a:lnTo>
                    <a:pt x="0" y="145"/>
                  </a:lnTo>
                  <a:cubicBezTo>
                    <a:pt x="11" y="134"/>
                    <a:pt x="20" y="121"/>
                    <a:pt x="26" y="106"/>
                  </a:cubicBezTo>
                  <a:cubicBezTo>
                    <a:pt x="32" y="92"/>
                    <a:pt x="35" y="77"/>
                    <a:pt x="35" y="61"/>
                  </a:cubicBezTo>
                  <a:cubicBezTo>
                    <a:pt x="35" y="44"/>
                    <a:pt x="31" y="27"/>
                    <a:pt x="24" y="11"/>
                  </a:cubicBezTo>
                  <a:lnTo>
                    <a:pt x="4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71">
              <a:extLst>
                <a:ext uri="{FF2B5EF4-FFF2-40B4-BE49-F238E27FC236}">
                  <a16:creationId xmlns:a16="http://schemas.microsoft.com/office/drawing/2014/main" id="{A785C6F4-1289-4B97-B66C-9ABDCAFF73A8}"/>
                </a:ext>
              </a:extLst>
            </p:cNvPr>
            <p:cNvSpPr>
              <a:spLocks/>
            </p:cNvSpPr>
            <p:nvPr/>
          </p:nvSpPr>
          <p:spPr bwMode="auto">
            <a:xfrm>
              <a:off x="6854" y="1551"/>
              <a:ext cx="50" cy="51"/>
            </a:xfrm>
            <a:custGeom>
              <a:avLst/>
              <a:gdLst>
                <a:gd name="T0" fmla="*/ 41 w 81"/>
                <a:gd name="T1" fmla="*/ 81 h 81"/>
                <a:gd name="T2" fmla="*/ 41 w 81"/>
                <a:gd name="T3" fmla="*/ 81 h 81"/>
                <a:gd name="T4" fmla="*/ 69 w 81"/>
                <a:gd name="T5" fmla="*/ 69 h 81"/>
                <a:gd name="T6" fmla="*/ 81 w 81"/>
                <a:gd name="T7" fmla="*/ 40 h 81"/>
                <a:gd name="T8" fmla="*/ 69 w 81"/>
                <a:gd name="T9" fmla="*/ 12 h 81"/>
                <a:gd name="T10" fmla="*/ 41 w 81"/>
                <a:gd name="T11" fmla="*/ 0 h 81"/>
                <a:gd name="T12" fmla="*/ 12 w 81"/>
                <a:gd name="T13" fmla="*/ 12 h 81"/>
                <a:gd name="T14" fmla="*/ 0 w 81"/>
                <a:gd name="T15" fmla="*/ 40 h 81"/>
                <a:gd name="T16" fmla="*/ 12 w 81"/>
                <a:gd name="T17" fmla="*/ 69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lnTo>
                    <a:pt x="41" y="81"/>
                  </a:lnTo>
                  <a:cubicBezTo>
                    <a:pt x="52" y="81"/>
                    <a:pt x="61" y="77"/>
                    <a:pt x="69" y="69"/>
                  </a:cubicBezTo>
                  <a:cubicBezTo>
                    <a:pt x="77" y="61"/>
                    <a:pt x="81" y="51"/>
                    <a:pt x="81" y="40"/>
                  </a:cubicBezTo>
                  <a:cubicBezTo>
                    <a:pt x="81" y="29"/>
                    <a:pt x="77" y="20"/>
                    <a:pt x="69" y="12"/>
                  </a:cubicBezTo>
                  <a:cubicBezTo>
                    <a:pt x="61" y="4"/>
                    <a:pt x="52" y="0"/>
                    <a:pt x="41" y="0"/>
                  </a:cubicBezTo>
                  <a:cubicBezTo>
                    <a:pt x="30" y="0"/>
                    <a:pt x="20" y="4"/>
                    <a:pt x="12" y="12"/>
                  </a:cubicBezTo>
                  <a:cubicBezTo>
                    <a:pt x="4" y="20"/>
                    <a:pt x="0" y="29"/>
                    <a:pt x="0" y="40"/>
                  </a:cubicBezTo>
                  <a:cubicBezTo>
                    <a:pt x="0" y="51"/>
                    <a:pt x="4" y="61"/>
                    <a:pt x="12" y="69"/>
                  </a:cubicBezTo>
                  <a:cubicBezTo>
                    <a:pt x="20" y="77"/>
                    <a:pt x="30" y="81"/>
                    <a:pt x="41" y="8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 name="Graphic 8" descr="Key">
            <a:extLst>
              <a:ext uri="{FF2B5EF4-FFF2-40B4-BE49-F238E27FC236}">
                <a16:creationId xmlns:a16="http://schemas.microsoft.com/office/drawing/2014/main" id="{836B5583-C06E-477D-BEA1-FFB0E74101B4}"/>
              </a:ext>
            </a:extLst>
          </p:cNvPr>
          <p:cNvSpPr/>
          <p:nvPr/>
        </p:nvSpPr>
        <p:spPr>
          <a:xfrm rot="1800000">
            <a:off x="9517465" y="2379235"/>
            <a:ext cx="621581" cy="296664"/>
          </a:xfrm>
          <a:custGeom>
            <a:avLst/>
            <a:gdLst>
              <a:gd name="connsiteX0" fmla="*/ 334519 w 483141"/>
              <a:gd name="connsiteY0" fmla="*/ 136870 h 230590"/>
              <a:gd name="connsiteX1" fmla="*/ 370205 w 483141"/>
              <a:gd name="connsiteY1" fmla="*/ 172557 h 230590"/>
              <a:gd name="connsiteX2" fmla="*/ 405892 w 483141"/>
              <a:gd name="connsiteY2" fmla="*/ 136870 h 230590"/>
              <a:gd name="connsiteX3" fmla="*/ 441578 w 483141"/>
              <a:gd name="connsiteY3" fmla="*/ 172557 h 230590"/>
              <a:gd name="connsiteX4" fmla="*/ 485500 w 483141"/>
              <a:gd name="connsiteY4" fmla="*/ 117654 h 230590"/>
              <a:gd name="connsiteX5" fmla="*/ 441578 w 483141"/>
              <a:gd name="connsiteY5" fmla="*/ 62752 h 230590"/>
              <a:gd name="connsiteX6" fmla="*/ 219224 w 483141"/>
              <a:gd name="connsiteY6" fmla="*/ 62752 h 230590"/>
              <a:gd name="connsiteX7" fmla="*/ 117654 w 483141"/>
              <a:gd name="connsiteY7" fmla="*/ 2359 h 230590"/>
              <a:gd name="connsiteX8" fmla="*/ 2359 w 483141"/>
              <a:gd name="connsiteY8" fmla="*/ 117654 h 230590"/>
              <a:gd name="connsiteX9" fmla="*/ 117654 w 483141"/>
              <a:gd name="connsiteY9" fmla="*/ 232949 h 230590"/>
              <a:gd name="connsiteX10" fmla="*/ 219224 w 483141"/>
              <a:gd name="connsiteY10" fmla="*/ 172557 h 230590"/>
              <a:gd name="connsiteX11" fmla="*/ 254910 w 483141"/>
              <a:gd name="connsiteY11" fmla="*/ 172557 h 230590"/>
              <a:gd name="connsiteX12" fmla="*/ 276871 w 483141"/>
              <a:gd name="connsiteY12" fmla="*/ 150596 h 230590"/>
              <a:gd name="connsiteX13" fmla="*/ 298832 w 483141"/>
              <a:gd name="connsiteY13" fmla="*/ 172557 h 230590"/>
              <a:gd name="connsiteX14" fmla="*/ 334519 w 483141"/>
              <a:gd name="connsiteY14" fmla="*/ 136870 h 230590"/>
              <a:gd name="connsiteX15" fmla="*/ 68242 w 483141"/>
              <a:gd name="connsiteY15" fmla="*/ 150596 h 230590"/>
              <a:gd name="connsiteX16" fmla="*/ 35301 w 483141"/>
              <a:gd name="connsiteY16" fmla="*/ 117654 h 230590"/>
              <a:gd name="connsiteX17" fmla="*/ 68242 w 483141"/>
              <a:gd name="connsiteY17" fmla="*/ 84713 h 230590"/>
              <a:gd name="connsiteX18" fmla="*/ 101183 w 483141"/>
              <a:gd name="connsiteY18" fmla="*/ 117654 h 230590"/>
              <a:gd name="connsiteX19" fmla="*/ 68242 w 483141"/>
              <a:gd name="connsiteY19" fmla="*/ 150596 h 23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3141" h="230590">
                <a:moveTo>
                  <a:pt x="334519" y="136870"/>
                </a:moveTo>
                <a:lnTo>
                  <a:pt x="370205" y="172557"/>
                </a:lnTo>
                <a:lnTo>
                  <a:pt x="405892" y="136870"/>
                </a:lnTo>
                <a:lnTo>
                  <a:pt x="441578" y="172557"/>
                </a:lnTo>
                <a:lnTo>
                  <a:pt x="485500" y="117654"/>
                </a:lnTo>
                <a:lnTo>
                  <a:pt x="441578" y="62752"/>
                </a:lnTo>
                <a:lnTo>
                  <a:pt x="219224" y="62752"/>
                </a:lnTo>
                <a:cubicBezTo>
                  <a:pt x="199459" y="26516"/>
                  <a:pt x="161576" y="2359"/>
                  <a:pt x="117654" y="2359"/>
                </a:cubicBezTo>
                <a:cubicBezTo>
                  <a:pt x="53967" y="2359"/>
                  <a:pt x="2359" y="53967"/>
                  <a:pt x="2359" y="117654"/>
                </a:cubicBezTo>
                <a:cubicBezTo>
                  <a:pt x="2359" y="181341"/>
                  <a:pt x="53967" y="232949"/>
                  <a:pt x="117654" y="232949"/>
                </a:cubicBezTo>
                <a:cubicBezTo>
                  <a:pt x="161576" y="232949"/>
                  <a:pt x="199459" y="208792"/>
                  <a:pt x="219224" y="172557"/>
                </a:cubicBezTo>
                <a:lnTo>
                  <a:pt x="254910" y="172557"/>
                </a:lnTo>
                <a:lnTo>
                  <a:pt x="276871" y="150596"/>
                </a:lnTo>
                <a:lnTo>
                  <a:pt x="298832" y="172557"/>
                </a:lnTo>
                <a:lnTo>
                  <a:pt x="334519" y="136870"/>
                </a:lnTo>
                <a:close/>
                <a:moveTo>
                  <a:pt x="68242" y="150596"/>
                </a:moveTo>
                <a:cubicBezTo>
                  <a:pt x="50124" y="150596"/>
                  <a:pt x="35301" y="135772"/>
                  <a:pt x="35301" y="117654"/>
                </a:cubicBezTo>
                <a:cubicBezTo>
                  <a:pt x="35301" y="99536"/>
                  <a:pt x="50124" y="84713"/>
                  <a:pt x="68242" y="84713"/>
                </a:cubicBezTo>
                <a:cubicBezTo>
                  <a:pt x="86360" y="84713"/>
                  <a:pt x="101183" y="99536"/>
                  <a:pt x="101183" y="117654"/>
                </a:cubicBezTo>
                <a:cubicBezTo>
                  <a:pt x="101183" y="135772"/>
                  <a:pt x="86360" y="150596"/>
                  <a:pt x="68242" y="150596"/>
                </a:cubicBezTo>
                <a:close/>
              </a:path>
            </a:pathLst>
          </a:custGeom>
          <a:solidFill>
            <a:schemeClr val="accent1"/>
          </a:solidFill>
          <a:ln w="5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18909CD7-3020-45BC-AF15-194E2C01CB35}"/>
              </a:ext>
            </a:extLst>
          </p:cNvPr>
          <p:cNvSpPr/>
          <p:nvPr/>
        </p:nvSpPr>
        <p:spPr>
          <a:xfrm>
            <a:off x="3783043" y="7441462"/>
            <a:ext cx="2054334" cy="369332"/>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alpha val="0"/>
                  </a:prstClr>
                </a:solidFill>
                <a:effectLst/>
                <a:uLnTx/>
                <a:uFillTx/>
                <a:latin typeface="Segoe UI Semibold"/>
                <a:ea typeface="+mn-ea"/>
                <a:cs typeface="+mn-cs"/>
              </a:rPr>
              <a:t>Refactor</a:t>
            </a:r>
          </a:p>
        </p:txBody>
      </p:sp>
      <p:sp>
        <p:nvSpPr>
          <p:cNvPr id="36" name="Rectangle 35">
            <a:extLst>
              <a:ext uri="{FF2B5EF4-FFF2-40B4-BE49-F238E27FC236}">
                <a16:creationId xmlns:a16="http://schemas.microsoft.com/office/drawing/2014/main" id="{11EB69DB-9711-46D5-A299-504CBC313FDD}"/>
              </a:ext>
            </a:extLst>
          </p:cNvPr>
          <p:cNvSpPr/>
          <p:nvPr/>
        </p:nvSpPr>
        <p:spPr>
          <a:xfrm>
            <a:off x="6483876" y="7441462"/>
            <a:ext cx="2054334" cy="369332"/>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alpha val="0"/>
                  </a:prstClr>
                </a:solidFill>
                <a:effectLst/>
                <a:uLnTx/>
                <a:uFillTx/>
                <a:latin typeface="Segoe UI Semibold"/>
                <a:ea typeface="+mn-ea"/>
                <a:cs typeface="+mn-cs"/>
              </a:rPr>
              <a:t>Rearchitect</a:t>
            </a:r>
          </a:p>
        </p:txBody>
      </p:sp>
      <p:sp>
        <p:nvSpPr>
          <p:cNvPr id="37" name="Rectangle 36">
            <a:extLst>
              <a:ext uri="{FF2B5EF4-FFF2-40B4-BE49-F238E27FC236}">
                <a16:creationId xmlns:a16="http://schemas.microsoft.com/office/drawing/2014/main" id="{598B2BE9-1942-4A6E-A33C-7BCD548061C8}"/>
              </a:ext>
            </a:extLst>
          </p:cNvPr>
          <p:cNvSpPr/>
          <p:nvPr/>
        </p:nvSpPr>
        <p:spPr>
          <a:xfrm>
            <a:off x="9268677" y="7441462"/>
            <a:ext cx="2054334" cy="369332"/>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alpha val="0"/>
                  </a:prstClr>
                </a:solidFill>
                <a:effectLst/>
                <a:uLnTx/>
                <a:uFillTx/>
                <a:latin typeface="Segoe UI Semibold"/>
                <a:ea typeface="+mn-ea"/>
                <a:cs typeface="+mn-cs"/>
              </a:rPr>
              <a:t>Rebuild</a:t>
            </a:r>
          </a:p>
        </p:txBody>
      </p:sp>
      <p:sp>
        <p:nvSpPr>
          <p:cNvPr id="42" name="Rectangle 41">
            <a:extLst>
              <a:ext uri="{FF2B5EF4-FFF2-40B4-BE49-F238E27FC236}">
                <a16:creationId xmlns:a16="http://schemas.microsoft.com/office/drawing/2014/main" id="{28091C21-1E45-4603-9611-6A4AA5EFE7C6}"/>
              </a:ext>
            </a:extLst>
          </p:cNvPr>
          <p:cNvSpPr/>
          <p:nvPr/>
        </p:nvSpPr>
        <p:spPr>
          <a:xfrm>
            <a:off x="711586" y="7041353"/>
            <a:ext cx="2377440"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alpha val="0"/>
                  </a:prstClr>
                </a:solidFill>
                <a:effectLst/>
                <a:uLnTx/>
                <a:uFillTx/>
                <a:latin typeface="Segoe UI" panose="020B0502040204020203" pitchFamily="34" charset="0"/>
                <a:ea typeface="+mn-ea"/>
                <a:cs typeface="+mn-cs"/>
              </a:rPr>
              <a:t>Migrate applications as-is for the benefits of the cloud without the risks or costs of making code changes</a:t>
            </a:r>
            <a:endParaRPr kumimoji="0" lang="en-US" sz="1400" b="0" i="0" u="none" strike="noStrike" kern="1200" cap="none" spc="0" normalizeH="0" baseline="0" noProof="0">
              <a:ln>
                <a:noFill/>
              </a:ln>
              <a:solidFill>
                <a:prstClr val="black">
                  <a:alpha val="0"/>
                </a:prstClr>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69937980-3C97-4067-84AA-F71353F8EF0B}"/>
              </a:ext>
            </a:extLst>
          </p:cNvPr>
          <p:cNvSpPr/>
          <p:nvPr/>
        </p:nvSpPr>
        <p:spPr>
          <a:xfrm>
            <a:off x="3621490" y="7041353"/>
            <a:ext cx="2377440"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alpha val="0"/>
                  </a:prstClr>
                </a:solidFill>
                <a:effectLst/>
                <a:uLnTx/>
                <a:uFillTx/>
                <a:latin typeface="Segoe UI"/>
                <a:ea typeface="+mn-ea"/>
                <a:cs typeface="+mn-cs"/>
              </a:rPr>
              <a:t>Take advantage of infrastructure as a service (IaaS) and platform as a service (PaaS) with no wholesale code changes</a:t>
            </a:r>
          </a:p>
        </p:txBody>
      </p:sp>
      <p:sp>
        <p:nvSpPr>
          <p:cNvPr id="44" name="Rectangle 43">
            <a:extLst>
              <a:ext uri="{FF2B5EF4-FFF2-40B4-BE49-F238E27FC236}">
                <a16:creationId xmlns:a16="http://schemas.microsoft.com/office/drawing/2014/main" id="{E4C5EB5D-7882-4658-8616-F6A322A03B5E}"/>
              </a:ext>
            </a:extLst>
          </p:cNvPr>
          <p:cNvSpPr/>
          <p:nvPr/>
        </p:nvSpPr>
        <p:spPr>
          <a:xfrm>
            <a:off x="6322323" y="7149075"/>
            <a:ext cx="237744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alpha val="0"/>
                  </a:prstClr>
                </a:solidFill>
                <a:effectLst/>
                <a:uLnTx/>
                <a:uFillTx/>
                <a:latin typeface="Segoe UI"/>
                <a:ea typeface="+mn-ea"/>
                <a:cs typeface="+mn-cs"/>
              </a:rPr>
              <a:t>Modernize your app into a resilient, highly scalable, independently deployable architecture</a:t>
            </a:r>
          </a:p>
        </p:txBody>
      </p:sp>
      <p:sp>
        <p:nvSpPr>
          <p:cNvPr id="45" name="Rectangle 44">
            <a:extLst>
              <a:ext uri="{FF2B5EF4-FFF2-40B4-BE49-F238E27FC236}">
                <a16:creationId xmlns:a16="http://schemas.microsoft.com/office/drawing/2014/main" id="{4D9C4335-FA63-4788-8F63-1294DB18250A}"/>
              </a:ext>
            </a:extLst>
          </p:cNvPr>
          <p:cNvSpPr/>
          <p:nvPr/>
        </p:nvSpPr>
        <p:spPr>
          <a:xfrm>
            <a:off x="9107124" y="7256796"/>
            <a:ext cx="2377440"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alpha val="0"/>
                  </a:prstClr>
                </a:solidFill>
                <a:effectLst/>
                <a:uLnTx/>
                <a:uFillTx/>
                <a:latin typeface="Segoe UI"/>
                <a:ea typeface="+mn-ea"/>
                <a:cs typeface="+mn-cs"/>
              </a:rPr>
              <a:t>Rebuild an application from scratch using cloud-native technologies</a:t>
            </a:r>
          </a:p>
        </p:txBody>
      </p:sp>
    </p:spTree>
    <p:extLst>
      <p:ext uri="{BB962C8B-B14F-4D97-AF65-F5344CB8AC3E}">
        <p14:creationId xmlns:p14="http://schemas.microsoft.com/office/powerpoint/2010/main" val="319387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p:txBody>
          <a:bodyPr/>
          <a:lstStyle/>
          <a:p>
            <a:r>
              <a:rPr lang="en-US"/>
              <a:t>Resources</a:t>
            </a:r>
          </a:p>
        </p:txBody>
      </p:sp>
      <p:sp>
        <p:nvSpPr>
          <p:cNvPr id="20" name="camera" title="Icon of a camera">
            <a:extLst>
              <a:ext uri="{FF2B5EF4-FFF2-40B4-BE49-F238E27FC236}">
                <a16:creationId xmlns:a16="http://schemas.microsoft.com/office/drawing/2014/main" id="{6B481D93-1EBC-214C-AD42-54A654A173DC}"/>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Parallelogram 29">
            <a:extLst>
              <a:ext uri="{FF2B5EF4-FFF2-40B4-BE49-F238E27FC236}">
                <a16:creationId xmlns:a16="http://schemas.microsoft.com/office/drawing/2014/main" id="{7D5D132B-D087-44D0-B77E-0572781B2068}"/>
              </a:ext>
            </a:extLst>
          </p:cNvPr>
          <p:cNvSpPr/>
          <p:nvPr/>
        </p:nvSpPr>
        <p:spPr bwMode="auto">
          <a:xfrm>
            <a:off x="2453951" y="0"/>
            <a:ext cx="3733609" cy="6858000"/>
          </a:xfrm>
          <a:prstGeom prst="parallelogram">
            <a:avLst>
              <a:gd name="adj" fmla="val 3926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2">
            <a:extLst>
              <a:ext uri="{FF2B5EF4-FFF2-40B4-BE49-F238E27FC236}">
                <a16:creationId xmlns:a16="http://schemas.microsoft.com/office/drawing/2014/main" id="{81DD0A54-63EE-6E48-AE4B-B4434975105E}"/>
              </a:ext>
            </a:extLst>
          </p:cNvPr>
          <p:cNvSpPr txBox="1">
            <a:spLocks/>
          </p:cNvSpPr>
          <p:nvPr/>
        </p:nvSpPr>
        <p:spPr>
          <a:xfrm>
            <a:off x="1061400" y="3161630"/>
            <a:ext cx="1101852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Session Code on GitHub</a:t>
            </a:r>
          </a:p>
        </p:txBody>
      </p:sp>
      <p:sp>
        <p:nvSpPr>
          <p:cNvPr id="14" name="browser_3" title="Icon of a browser window with an arrow pointing from the outside to the center">
            <a:extLst>
              <a:ext uri="{FF2B5EF4-FFF2-40B4-BE49-F238E27FC236}">
                <a16:creationId xmlns:a16="http://schemas.microsoft.com/office/drawing/2014/main" id="{7417E17C-90B4-E14A-80B6-6958320DFCED}"/>
              </a:ext>
            </a:extLst>
          </p:cNvPr>
          <p:cNvSpPr>
            <a:spLocks noChangeAspect="1" noEditPoints="1"/>
          </p:cNvSpPr>
          <p:nvPr/>
        </p:nvSpPr>
        <p:spPr bwMode="auto">
          <a:xfrm>
            <a:off x="676868" y="3194710"/>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59146" y="19138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43679" y="1919238"/>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Session Resources </a:t>
            </a:r>
          </a:p>
        </p:txBody>
      </p:sp>
      <p:sp>
        <p:nvSpPr>
          <p:cNvPr id="18" name="browser_3" title="Icon of a browser window with an arrow pointing from the outside to the center">
            <a:extLst>
              <a:ext uri="{FF2B5EF4-FFF2-40B4-BE49-F238E27FC236}">
                <a16:creationId xmlns:a16="http://schemas.microsoft.com/office/drawing/2014/main" id="{CC0AA08F-B77A-4A4E-A954-8B4890286CDE}"/>
              </a:ext>
            </a:extLst>
          </p:cNvPr>
          <p:cNvSpPr>
            <a:spLocks noChangeAspect="1" noEditPoints="1"/>
          </p:cNvSpPr>
          <p:nvPr/>
        </p:nvSpPr>
        <p:spPr bwMode="auto">
          <a:xfrm>
            <a:off x="668006" y="4430211"/>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 name="TextBox 20">
            <a:extLst>
              <a:ext uri="{FF2B5EF4-FFF2-40B4-BE49-F238E27FC236}">
                <a16:creationId xmlns:a16="http://schemas.microsoft.com/office/drawing/2014/main" id="{81D44178-E1C9-4234-BC49-1D60805D2546}"/>
              </a:ext>
            </a:extLst>
          </p:cNvPr>
          <p:cNvSpPr txBox="1"/>
          <p:nvPr/>
        </p:nvSpPr>
        <p:spPr>
          <a:xfrm>
            <a:off x="1340433" y="4945057"/>
            <a:ext cx="3050963"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D83B01"/>
                </a:solidFill>
                <a:effectLst/>
                <a:uLnTx/>
                <a:uFillTx/>
                <a:latin typeface="Segoe UI"/>
                <a:ea typeface="+mn-ea"/>
                <a:cs typeface="+mn-cs"/>
              </a:rPr>
              <a:t>aka.ms</a:t>
            </a:r>
            <a:r>
              <a:rPr kumimoji="0" lang="en-US" sz="2000" b="0" i="0" u="none" strike="noStrike" kern="1200" cap="none" spc="0" normalizeH="0" baseline="0" noProof="0">
                <a:ln>
                  <a:noFill/>
                </a:ln>
                <a:solidFill>
                  <a:srgbClr val="D83B01"/>
                </a:solidFill>
                <a:effectLst/>
                <a:uLnTx/>
                <a:uFillTx/>
                <a:latin typeface="Segoe UI"/>
                <a:ea typeface="+mn-ea"/>
                <a:cs typeface="+mn-cs"/>
              </a:rPr>
              <a:t>/</a:t>
            </a:r>
            <a:r>
              <a:rPr kumimoji="0" lang="en-US" sz="2000" b="0" i="0" u="none" strike="noStrike" kern="1200" cap="none" spc="0" normalizeH="0" baseline="0" noProof="0" err="1">
                <a:ln>
                  <a:noFill/>
                </a:ln>
                <a:solidFill>
                  <a:srgbClr val="D83B01"/>
                </a:solidFill>
                <a:effectLst/>
                <a:uLnTx/>
                <a:uFillTx/>
                <a:latin typeface="Segoe UI"/>
                <a:ea typeface="+mn-ea"/>
                <a:cs typeface="+mn-cs"/>
              </a:rPr>
              <a:t>mymsignitethetour</a:t>
            </a:r>
            <a:endParaRPr kumimoji="0" lang="en-US" sz="2000" b="0" i="0" u="none" strike="noStrike" kern="1200" cap="none" spc="0" normalizeH="0" baseline="0" noProof="0">
              <a:ln>
                <a:noFill/>
              </a:ln>
              <a:solidFill>
                <a:srgbClr val="D83B01"/>
              </a:solidFill>
              <a:effectLst/>
              <a:uLnTx/>
              <a:uFillTx/>
              <a:latin typeface="Segoe UI"/>
              <a:ea typeface="+mn-ea"/>
              <a:cs typeface="Segoe UI"/>
            </a:endParaRPr>
          </a:p>
        </p:txBody>
      </p:sp>
      <p:sp>
        <p:nvSpPr>
          <p:cNvPr id="22" name="Text Placeholder 2">
            <a:extLst>
              <a:ext uri="{FF2B5EF4-FFF2-40B4-BE49-F238E27FC236}">
                <a16:creationId xmlns:a16="http://schemas.microsoft.com/office/drawing/2014/main" id="{CEDC0C3D-E2A7-4861-84F9-D84CBF551628}"/>
              </a:ext>
            </a:extLst>
          </p:cNvPr>
          <p:cNvSpPr txBox="1">
            <a:spLocks/>
          </p:cNvSpPr>
          <p:nvPr/>
        </p:nvSpPr>
        <p:spPr>
          <a:xfrm>
            <a:off x="1052539" y="4435610"/>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a:rPr>
              <a:t>All Event Resources </a:t>
            </a: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24" name="TextBox 23">
            <a:extLst>
              <a:ext uri="{FF2B5EF4-FFF2-40B4-BE49-F238E27FC236}">
                <a16:creationId xmlns:a16="http://schemas.microsoft.com/office/drawing/2014/main" id="{B595A9BF-E89C-E742-B09E-B74BF5D29763}"/>
              </a:ext>
            </a:extLst>
          </p:cNvPr>
          <p:cNvSpPr txBox="1"/>
          <p:nvPr/>
        </p:nvSpPr>
        <p:spPr>
          <a:xfrm>
            <a:off x="1349295" y="3709556"/>
            <a:ext cx="2210413"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D83B01"/>
                </a:solidFill>
                <a:effectLst/>
                <a:uLnTx/>
                <a:uFillTx/>
                <a:latin typeface="Segoe UI"/>
                <a:ea typeface="+mn-ea"/>
                <a:cs typeface="+mn-cs"/>
              </a:rPr>
              <a:t>aka.ms</a:t>
            </a:r>
            <a:r>
              <a:rPr kumimoji="0" lang="en-US" sz="2000" b="0" i="0" u="none" strike="noStrike" kern="1200" cap="none" spc="0" normalizeH="0" baseline="0" noProof="0">
                <a:ln>
                  <a:noFill/>
                </a:ln>
                <a:solidFill>
                  <a:srgbClr val="D83B01"/>
                </a:solidFill>
                <a:effectLst/>
                <a:uLnTx/>
                <a:uFillTx/>
                <a:latin typeface="Segoe UI"/>
                <a:ea typeface="+mn-ea"/>
                <a:cs typeface="+mn-cs"/>
              </a:rPr>
              <a:t>/AFUN50Repo</a:t>
            </a:r>
          </a:p>
        </p:txBody>
      </p:sp>
      <p:sp>
        <p:nvSpPr>
          <p:cNvPr id="28" name="TextBox 27">
            <a:extLst>
              <a:ext uri="{FF2B5EF4-FFF2-40B4-BE49-F238E27FC236}">
                <a16:creationId xmlns:a16="http://schemas.microsoft.com/office/drawing/2014/main" id="{E2D3A87B-B4A4-F344-B883-FDD71F8F7514}"/>
              </a:ext>
            </a:extLst>
          </p:cNvPr>
          <p:cNvSpPr txBox="1"/>
          <p:nvPr/>
        </p:nvSpPr>
        <p:spPr>
          <a:xfrm>
            <a:off x="1331573" y="2428685"/>
            <a:ext cx="1677895"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D83B01"/>
                </a:solidFill>
                <a:effectLst/>
                <a:uLnTx/>
                <a:uFillTx/>
                <a:latin typeface="Segoe UI"/>
                <a:ea typeface="+mn-ea"/>
                <a:cs typeface="+mn-cs"/>
              </a:rPr>
              <a:t>aka.ms</a:t>
            </a:r>
            <a:r>
              <a:rPr kumimoji="0" lang="en-US" sz="2000" b="0" i="0" u="none" strike="noStrike" kern="1200" cap="none" spc="0" normalizeH="0" baseline="0" noProof="0">
                <a:ln>
                  <a:noFill/>
                </a:ln>
                <a:solidFill>
                  <a:srgbClr val="D83B01"/>
                </a:solidFill>
                <a:effectLst/>
                <a:uLnTx/>
                <a:uFillTx/>
                <a:latin typeface="Segoe UI"/>
                <a:ea typeface="+mn-ea"/>
                <a:cs typeface="+mn-cs"/>
              </a:rPr>
              <a:t>/AFUN50</a:t>
            </a:r>
            <a:endParaRPr kumimoji="0" lang="en-US" sz="2000" b="0" i="0" u="none" strike="noStrike" kern="1200" cap="none" spc="0" normalizeH="0" baseline="0" noProof="0">
              <a:ln>
                <a:noFill/>
              </a:ln>
              <a:solidFill>
                <a:srgbClr val="D83B01"/>
              </a:solidFill>
              <a:effectLst/>
              <a:uLnTx/>
              <a:uFillTx/>
              <a:latin typeface="Segoe UI"/>
              <a:ea typeface="+mn-ea"/>
              <a:cs typeface="Segoe UI"/>
            </a:endParaRPr>
          </a:p>
        </p:txBody>
      </p:sp>
    </p:spTree>
    <p:extLst>
      <p:ext uri="{BB962C8B-B14F-4D97-AF65-F5344CB8AC3E}">
        <p14:creationId xmlns:p14="http://schemas.microsoft.com/office/powerpoint/2010/main" val="104303589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61826-ACC6-4F94-8C41-9CB35383252F}"/>
              </a:ext>
            </a:extLst>
          </p:cNvPr>
          <p:cNvSpPr>
            <a:spLocks noGrp="1"/>
          </p:cNvSpPr>
          <p:nvPr>
            <p:ph type="title"/>
          </p:nvPr>
        </p:nvSpPr>
        <p:spPr/>
        <p:txBody>
          <a:bodyPr/>
          <a:lstStyle/>
          <a:p>
            <a:pPr>
              <a:spcAft>
                <a:spcPts val="200"/>
              </a:spcAft>
            </a:pPr>
            <a:r>
              <a:rPr lang="en-US"/>
              <a:t>Azure Database Migration Service</a:t>
            </a:r>
            <a:br>
              <a:rPr lang="en-US"/>
            </a:br>
            <a:r>
              <a:rPr lang="en-US" sz="2400" i="1">
                <a:solidFill>
                  <a:schemeClr val="accent1"/>
                </a:solidFill>
              </a:rPr>
              <a:t>Accelerate your transition to Azure</a:t>
            </a:r>
            <a:endParaRPr lang="en-US" sz="2800" i="1">
              <a:solidFill>
                <a:schemeClr val="accent1"/>
              </a:solidFill>
            </a:endParaRPr>
          </a:p>
        </p:txBody>
      </p:sp>
      <p:sp>
        <p:nvSpPr>
          <p:cNvPr id="49" name="Title 1">
            <a:extLst>
              <a:ext uri="{FF2B5EF4-FFF2-40B4-BE49-F238E27FC236}">
                <a16:creationId xmlns:a16="http://schemas.microsoft.com/office/drawing/2014/main" id="{21482818-BA62-4D3E-B516-81E1573685C9}"/>
              </a:ext>
            </a:extLst>
          </p:cNvPr>
          <p:cNvSpPr txBox="1">
            <a:spLocks/>
          </p:cNvSpPr>
          <p:nvPr/>
        </p:nvSpPr>
        <p:spPr>
          <a:xfrm>
            <a:off x="553273" y="5569012"/>
            <a:ext cx="11027351" cy="488811"/>
          </a:xfrm>
          <a:prstGeom prst="rect">
            <a:avLst/>
          </a:prstGeom>
        </p:spPr>
        <p:txBody>
          <a:bodyPr vert="horz" wrap="square" lIns="143428" tIns="89642" rIns="143428" bIns="89642" rtlCol="0" anchor="t">
            <a:spAutoFit/>
          </a:bodyPr>
          <a:lstStyle>
            <a:lvl1pPr algn="l" defTabSz="932563" rtl="0" eaLnBrk="1" latinLnBrk="0" hangingPunct="1">
              <a:lnSpc>
                <a:spcPct val="90000"/>
              </a:lnSpc>
              <a:spcBef>
                <a:spcPct val="0"/>
              </a:spcBef>
              <a:buNone/>
              <a:defRPr lang="en-US" sz="4896" b="0" kern="1200" cap="none" spc="-102" baseline="0" dirty="0" smtClean="0">
                <a:ln w="3175">
                  <a:noFill/>
                </a:ln>
                <a:solidFill>
                  <a:srgbClr val="505050"/>
                </a:soli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505050"/>
                </a:solidFill>
                <a:effectLst/>
                <a:uLnTx/>
                <a:uFillTx/>
                <a:latin typeface="Segoe UI Semibold"/>
                <a:ea typeface="+mn-ea"/>
                <a:cs typeface="Segoe UI" pitchFamily="34" charset="0"/>
              </a:rPr>
              <a:t>A seamless, end-to-end solution for moving on-premises databases to Azure</a:t>
            </a:r>
            <a:endParaRPr kumimoji="0" lang="en-US" sz="2000" b="0" i="0" u="none" strike="noStrike" kern="1200" cap="none" spc="0" normalizeH="0" baseline="0" noProof="0">
              <a:ln w="3175">
                <a:noFill/>
              </a:ln>
              <a:solidFill>
                <a:srgbClr val="0078D7"/>
              </a:solidFill>
              <a:effectLst/>
              <a:uLnTx/>
              <a:uFillTx/>
              <a:latin typeface="Segoe UI"/>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AE6F659F-E8E6-4B47-B47D-DD71D95F130D}"/>
              </a:ext>
            </a:extLst>
          </p:cNvPr>
          <p:cNvSpPr/>
          <p:nvPr/>
        </p:nvSpPr>
        <p:spPr>
          <a:xfrm>
            <a:off x="5284418" y="4523199"/>
            <a:ext cx="1623166" cy="307777"/>
          </a:xfrm>
          <a:prstGeom prst="rect">
            <a:avLst/>
          </a:prstGeom>
          <a:no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1394379"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Orchestration</a:t>
            </a:r>
            <a:endParaRPr kumimoji="0" lang="en-US" sz="2000" b="0" i="0" u="none" strike="noStrike" kern="1200" cap="none" spc="0" normalizeH="0" baseline="0" noProof="0">
              <a:ln>
                <a:noFill/>
              </a:ln>
              <a:solidFill>
                <a:srgbClr val="0078D4"/>
              </a:solidFill>
              <a:effectLst/>
              <a:uLnTx/>
              <a:uFillTx/>
              <a:latin typeface="Segoe UI Semibold"/>
              <a:ea typeface="+mn-ea"/>
              <a:cs typeface="Segoe UI Semibold"/>
            </a:endParaRPr>
          </a:p>
        </p:txBody>
      </p:sp>
      <p:sp>
        <p:nvSpPr>
          <p:cNvPr id="45" name="Rectangle 44">
            <a:extLst>
              <a:ext uri="{FF2B5EF4-FFF2-40B4-BE49-F238E27FC236}">
                <a16:creationId xmlns:a16="http://schemas.microsoft.com/office/drawing/2014/main" id="{71782F29-5924-4900-A68C-FC14919D379F}"/>
              </a:ext>
            </a:extLst>
          </p:cNvPr>
          <p:cNvSpPr/>
          <p:nvPr/>
        </p:nvSpPr>
        <p:spPr>
          <a:xfrm>
            <a:off x="7431854" y="4523199"/>
            <a:ext cx="1623166" cy="615553"/>
          </a:xfrm>
          <a:prstGeom prst="rect">
            <a:avLst/>
          </a:prstGeom>
          <a:no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1394379"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Scale migration</a:t>
            </a:r>
            <a:endParaRPr kumimoji="0" lang="en-US" sz="2000" b="0" i="0" u="none" strike="noStrike" kern="1200" cap="none" spc="0" normalizeH="0" baseline="0" noProof="0">
              <a:ln>
                <a:noFill/>
              </a:ln>
              <a:solidFill>
                <a:srgbClr val="0078D4"/>
              </a:solidFill>
              <a:effectLst/>
              <a:uLnTx/>
              <a:uFillTx/>
              <a:latin typeface="Segoe UI Semibold"/>
              <a:ea typeface="+mn-ea"/>
              <a:cs typeface="Segoe UI Semibold"/>
            </a:endParaRPr>
          </a:p>
        </p:txBody>
      </p:sp>
      <p:sp>
        <p:nvSpPr>
          <p:cNvPr id="46" name="Rectangle 45">
            <a:extLst>
              <a:ext uri="{FF2B5EF4-FFF2-40B4-BE49-F238E27FC236}">
                <a16:creationId xmlns:a16="http://schemas.microsoft.com/office/drawing/2014/main" id="{E9B263CD-02A0-4D5F-8A3D-A9FC61DE6775}"/>
              </a:ext>
            </a:extLst>
          </p:cNvPr>
          <p:cNvSpPr/>
          <p:nvPr/>
        </p:nvSpPr>
        <p:spPr>
          <a:xfrm>
            <a:off x="9579289" y="4523199"/>
            <a:ext cx="1623166" cy="615553"/>
          </a:xfrm>
          <a:prstGeom prst="rect">
            <a:avLst/>
          </a:prstGeom>
          <a:no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1394379"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Near-zero downtime</a:t>
            </a:r>
            <a:endParaRPr kumimoji="0" lang="en-US" sz="2000" b="0" i="0" u="none" strike="noStrike" kern="1200" cap="none" spc="0" normalizeH="0" baseline="0" noProof="0">
              <a:ln>
                <a:noFill/>
              </a:ln>
              <a:solidFill>
                <a:srgbClr val="0078D4"/>
              </a:solidFill>
              <a:effectLst/>
              <a:uLnTx/>
              <a:uFillTx/>
              <a:latin typeface="Segoe UI Semibold"/>
              <a:ea typeface="+mn-ea"/>
              <a:cs typeface="Segoe UI Semibold"/>
            </a:endParaRPr>
          </a:p>
        </p:txBody>
      </p:sp>
      <p:sp>
        <p:nvSpPr>
          <p:cNvPr id="47" name="Rectangle 46">
            <a:extLst>
              <a:ext uri="{FF2B5EF4-FFF2-40B4-BE49-F238E27FC236}">
                <a16:creationId xmlns:a16="http://schemas.microsoft.com/office/drawing/2014/main" id="{1E666E7E-5FF9-45B1-81DF-757F9447AB5F}"/>
              </a:ext>
            </a:extLst>
          </p:cNvPr>
          <p:cNvSpPr/>
          <p:nvPr/>
        </p:nvSpPr>
        <p:spPr>
          <a:xfrm>
            <a:off x="953939" y="4523199"/>
            <a:ext cx="1701502" cy="615553"/>
          </a:xfrm>
          <a:prstGeom prst="rect">
            <a:avLst/>
          </a:prstGeom>
          <a:no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1394379"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Homogeneous sources</a:t>
            </a:r>
            <a:endParaRPr kumimoji="0" lang="en-US" sz="2000" b="0" i="0" u="none" strike="noStrike" kern="1200" cap="none" spc="0" normalizeH="0" baseline="0" noProof="0">
              <a:ln>
                <a:noFill/>
              </a:ln>
              <a:solidFill>
                <a:srgbClr val="0078D4"/>
              </a:solidFill>
              <a:effectLst/>
              <a:uLnTx/>
              <a:uFillTx/>
              <a:latin typeface="Segoe UI Semibold"/>
              <a:ea typeface="+mn-ea"/>
              <a:cs typeface="Segoe UI Semibold"/>
            </a:endParaRPr>
          </a:p>
        </p:txBody>
      </p:sp>
      <p:sp>
        <p:nvSpPr>
          <p:cNvPr id="48" name="Rectangle 47">
            <a:extLst>
              <a:ext uri="{FF2B5EF4-FFF2-40B4-BE49-F238E27FC236}">
                <a16:creationId xmlns:a16="http://schemas.microsoft.com/office/drawing/2014/main" id="{3F87DCFA-EE8D-4617-9A94-0467B9FED0EA}"/>
              </a:ext>
            </a:extLst>
          </p:cNvPr>
          <p:cNvSpPr/>
          <p:nvPr/>
        </p:nvSpPr>
        <p:spPr>
          <a:xfrm>
            <a:off x="3046353" y="4523199"/>
            <a:ext cx="1829095" cy="615553"/>
          </a:xfrm>
          <a:prstGeom prst="rect">
            <a:avLst/>
          </a:prstGeom>
          <a:no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2222291"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Heterogeneous sources</a:t>
            </a:r>
            <a:endParaRPr kumimoji="0" lang="en-US" sz="2000" b="0" i="0" u="none" strike="noStrike" kern="1200" cap="none" spc="0" normalizeH="0" baseline="0" noProof="0">
              <a:ln>
                <a:noFill/>
              </a:ln>
              <a:solidFill>
                <a:srgbClr val="0078D4"/>
              </a:solidFill>
              <a:effectLst/>
              <a:uLnTx/>
              <a:uFillTx/>
              <a:latin typeface="Segoe UI Semibold"/>
              <a:ea typeface="+mn-ea"/>
              <a:cs typeface="Segoe UI Semibold"/>
            </a:endParaRPr>
          </a:p>
        </p:txBody>
      </p:sp>
      <p:grpSp>
        <p:nvGrpSpPr>
          <p:cNvPr id="5" name="Group 4">
            <a:extLst>
              <a:ext uri="{FF2B5EF4-FFF2-40B4-BE49-F238E27FC236}">
                <a16:creationId xmlns:a16="http://schemas.microsoft.com/office/drawing/2014/main" id="{9657A509-6A7A-4FE3-9682-A79E7D36E212}"/>
              </a:ext>
            </a:extLst>
          </p:cNvPr>
          <p:cNvGrpSpPr/>
          <p:nvPr/>
        </p:nvGrpSpPr>
        <p:grpSpPr>
          <a:xfrm>
            <a:off x="1531351" y="3555955"/>
            <a:ext cx="539555" cy="824727"/>
            <a:chOff x="1989155" y="3216393"/>
            <a:chExt cx="539555" cy="824727"/>
          </a:xfrm>
        </p:grpSpPr>
        <p:sp>
          <p:nvSpPr>
            <p:cNvPr id="95" name="Freeform 6">
              <a:extLst>
                <a:ext uri="{FF2B5EF4-FFF2-40B4-BE49-F238E27FC236}">
                  <a16:creationId xmlns:a16="http://schemas.microsoft.com/office/drawing/2014/main" id="{70EFEB9E-D1A6-4BCA-A959-E0D7A1018965}"/>
                </a:ext>
              </a:extLst>
            </p:cNvPr>
            <p:cNvSpPr>
              <a:spLocks/>
            </p:cNvSpPr>
            <p:nvPr/>
          </p:nvSpPr>
          <p:spPr bwMode="auto">
            <a:xfrm>
              <a:off x="2004766" y="3538334"/>
              <a:ext cx="509309" cy="1990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7">
              <a:extLst>
                <a:ext uri="{FF2B5EF4-FFF2-40B4-BE49-F238E27FC236}">
                  <a16:creationId xmlns:a16="http://schemas.microsoft.com/office/drawing/2014/main" id="{0CEFD594-B659-4034-A96D-EC52A48B4B95}"/>
                </a:ext>
              </a:extLst>
            </p:cNvPr>
            <p:cNvSpPr>
              <a:spLocks/>
            </p:cNvSpPr>
            <p:nvPr/>
          </p:nvSpPr>
          <p:spPr bwMode="auto">
            <a:xfrm>
              <a:off x="1990131" y="3474605"/>
              <a:ext cx="538579" cy="236983"/>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8">
              <a:extLst>
                <a:ext uri="{FF2B5EF4-FFF2-40B4-BE49-F238E27FC236}">
                  <a16:creationId xmlns:a16="http://schemas.microsoft.com/office/drawing/2014/main" id="{B5E14BA8-28AB-4E9B-A658-C97694BBB7F3}"/>
                </a:ext>
              </a:extLst>
            </p:cNvPr>
            <p:cNvSpPr>
              <a:spLocks/>
            </p:cNvSpPr>
            <p:nvPr/>
          </p:nvSpPr>
          <p:spPr bwMode="auto">
            <a:xfrm>
              <a:off x="1991106" y="3458933"/>
              <a:ext cx="536628" cy="182002"/>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161">
              <a:extLst>
                <a:ext uri="{FF2B5EF4-FFF2-40B4-BE49-F238E27FC236}">
                  <a16:creationId xmlns:a16="http://schemas.microsoft.com/office/drawing/2014/main" id="{E94B5197-6EBA-47D4-863F-483D1292FE9F}"/>
                </a:ext>
              </a:extLst>
            </p:cNvPr>
            <p:cNvSpPr/>
            <p:nvPr/>
          </p:nvSpPr>
          <p:spPr bwMode="auto">
            <a:xfrm>
              <a:off x="2004568" y="3631658"/>
              <a:ext cx="508049" cy="409462"/>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Freeform 7">
              <a:extLst>
                <a:ext uri="{FF2B5EF4-FFF2-40B4-BE49-F238E27FC236}">
                  <a16:creationId xmlns:a16="http://schemas.microsoft.com/office/drawing/2014/main" id="{8830B529-228E-4B68-A152-A0D4763AE9EC}"/>
                </a:ext>
              </a:extLst>
            </p:cNvPr>
            <p:cNvSpPr>
              <a:spLocks/>
            </p:cNvSpPr>
            <p:nvPr/>
          </p:nvSpPr>
          <p:spPr bwMode="auto">
            <a:xfrm>
              <a:off x="1989155" y="3375072"/>
              <a:ext cx="538579" cy="236983"/>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9922805C-EDDC-4265-A7D7-733D48E7A0A1}"/>
                </a:ext>
              </a:extLst>
            </p:cNvPr>
            <p:cNvSpPr>
              <a:spLocks/>
            </p:cNvSpPr>
            <p:nvPr/>
          </p:nvSpPr>
          <p:spPr bwMode="auto">
            <a:xfrm>
              <a:off x="1990130" y="3359400"/>
              <a:ext cx="536628" cy="182002"/>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163">
              <a:extLst>
                <a:ext uri="{FF2B5EF4-FFF2-40B4-BE49-F238E27FC236}">
                  <a16:creationId xmlns:a16="http://schemas.microsoft.com/office/drawing/2014/main" id="{51833715-A125-4A6A-8CC3-3ADD8154ADEF}"/>
                </a:ext>
              </a:extLst>
            </p:cNvPr>
            <p:cNvSpPr/>
            <p:nvPr/>
          </p:nvSpPr>
          <p:spPr bwMode="auto">
            <a:xfrm>
              <a:off x="2004568" y="3216393"/>
              <a:ext cx="508048" cy="292314"/>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0" name="Group 109">
            <a:extLst>
              <a:ext uri="{FF2B5EF4-FFF2-40B4-BE49-F238E27FC236}">
                <a16:creationId xmlns:a16="http://schemas.microsoft.com/office/drawing/2014/main" id="{AC79E013-6163-4AA4-B9EB-705C19B89FC9}"/>
              </a:ext>
            </a:extLst>
          </p:cNvPr>
          <p:cNvGrpSpPr/>
          <p:nvPr/>
        </p:nvGrpSpPr>
        <p:grpSpPr>
          <a:xfrm>
            <a:off x="5788911" y="3661230"/>
            <a:ext cx="614180" cy="614178"/>
            <a:chOff x="2454275" y="4329113"/>
            <a:chExt cx="419100" cy="419100"/>
          </a:xfrm>
          <a:solidFill>
            <a:schemeClr val="accent2"/>
          </a:solidFill>
        </p:grpSpPr>
        <p:sp>
          <p:nvSpPr>
            <p:cNvPr id="114" name="Freeform 37">
              <a:extLst>
                <a:ext uri="{FF2B5EF4-FFF2-40B4-BE49-F238E27FC236}">
                  <a16:creationId xmlns:a16="http://schemas.microsoft.com/office/drawing/2014/main" id="{A1532D69-FEFA-40C4-A2B3-82C75276F295}"/>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38">
              <a:extLst>
                <a:ext uri="{FF2B5EF4-FFF2-40B4-BE49-F238E27FC236}">
                  <a16:creationId xmlns:a16="http://schemas.microsoft.com/office/drawing/2014/main" id="{134D00D0-9BA1-42A5-B09A-B8169EC23225}"/>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0" name="Freeform 182">
            <a:extLst>
              <a:ext uri="{FF2B5EF4-FFF2-40B4-BE49-F238E27FC236}">
                <a16:creationId xmlns:a16="http://schemas.microsoft.com/office/drawing/2014/main" id="{FFABD956-4715-440B-B51F-7B3E45FB0D47}"/>
              </a:ext>
            </a:extLst>
          </p:cNvPr>
          <p:cNvSpPr/>
          <p:nvPr/>
        </p:nvSpPr>
        <p:spPr bwMode="auto">
          <a:xfrm>
            <a:off x="4038824" y="3762658"/>
            <a:ext cx="481870" cy="61802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2ECBB7B2-D098-457C-AE35-D3CEE9243013}"/>
              </a:ext>
            </a:extLst>
          </p:cNvPr>
          <p:cNvCxnSpPr>
            <a:cxnSpLocks/>
          </p:cNvCxnSpPr>
          <p:nvPr/>
        </p:nvCxnSpPr>
        <p:spPr>
          <a:xfrm>
            <a:off x="3799493" y="4101143"/>
            <a:ext cx="438678" cy="0"/>
          </a:xfrm>
          <a:prstGeom prst="straightConnector1">
            <a:avLst/>
          </a:prstGeom>
          <a:ln w="3810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21" name="Group 280">
            <a:extLst>
              <a:ext uri="{FF2B5EF4-FFF2-40B4-BE49-F238E27FC236}">
                <a16:creationId xmlns:a16="http://schemas.microsoft.com/office/drawing/2014/main" id="{48563477-CE73-4A28-BDB0-0CA1E194CA2F}"/>
              </a:ext>
            </a:extLst>
          </p:cNvPr>
          <p:cNvGrpSpPr>
            <a:grpSpLocks noChangeAspect="1"/>
          </p:cNvGrpSpPr>
          <p:nvPr/>
        </p:nvGrpSpPr>
        <p:grpSpPr bwMode="auto">
          <a:xfrm>
            <a:off x="10083782" y="3661231"/>
            <a:ext cx="614180" cy="614180"/>
            <a:chOff x="1556" y="2097"/>
            <a:chExt cx="232" cy="232"/>
          </a:xfrm>
        </p:grpSpPr>
        <p:sp>
          <p:nvSpPr>
            <p:cNvPr id="122" name="Freeform 281">
              <a:extLst>
                <a:ext uri="{FF2B5EF4-FFF2-40B4-BE49-F238E27FC236}">
                  <a16:creationId xmlns:a16="http://schemas.microsoft.com/office/drawing/2014/main" id="{55F48A39-F6D7-4AF5-9242-A2273BC0CF76}"/>
                </a:ext>
              </a:extLst>
            </p:cNvPr>
            <p:cNvSpPr>
              <a:spLocks noEditPoints="1"/>
            </p:cNvSpPr>
            <p:nvPr/>
          </p:nvSpPr>
          <p:spPr bwMode="auto">
            <a:xfrm>
              <a:off x="1556" y="2097"/>
              <a:ext cx="232" cy="232"/>
            </a:xfrm>
            <a:custGeom>
              <a:avLst/>
              <a:gdLst>
                <a:gd name="T0" fmla="*/ 160 w 374"/>
                <a:gd name="T1" fmla="*/ 54 h 374"/>
                <a:gd name="T2" fmla="*/ 160 w 374"/>
                <a:gd name="T3" fmla="*/ 54 h 374"/>
                <a:gd name="T4" fmla="*/ 187 w 374"/>
                <a:gd name="T5" fmla="*/ 54 h 374"/>
                <a:gd name="T6" fmla="*/ 187 w 374"/>
                <a:gd name="T7" fmla="*/ 187 h 374"/>
                <a:gd name="T8" fmla="*/ 267 w 374"/>
                <a:gd name="T9" fmla="*/ 187 h 374"/>
                <a:gd name="T10" fmla="*/ 267 w 374"/>
                <a:gd name="T11" fmla="*/ 214 h 374"/>
                <a:gd name="T12" fmla="*/ 160 w 374"/>
                <a:gd name="T13" fmla="*/ 214 h 374"/>
                <a:gd name="T14" fmla="*/ 160 w 374"/>
                <a:gd name="T15" fmla="*/ 54 h 374"/>
                <a:gd name="T16" fmla="*/ 54 w 374"/>
                <a:gd name="T17" fmla="*/ 319 h 374"/>
                <a:gd name="T18" fmla="*/ 54 w 374"/>
                <a:gd name="T19" fmla="*/ 319 h 374"/>
                <a:gd name="T20" fmla="*/ 92 w 374"/>
                <a:gd name="T21" fmla="*/ 348 h 374"/>
                <a:gd name="T22" fmla="*/ 137 w 374"/>
                <a:gd name="T23" fmla="*/ 367 h 374"/>
                <a:gd name="T24" fmla="*/ 186 w 374"/>
                <a:gd name="T25" fmla="*/ 374 h 374"/>
                <a:gd name="T26" fmla="*/ 236 w 374"/>
                <a:gd name="T27" fmla="*/ 367 h 374"/>
                <a:gd name="T28" fmla="*/ 280 w 374"/>
                <a:gd name="T29" fmla="*/ 349 h 374"/>
                <a:gd name="T30" fmla="*/ 318 w 374"/>
                <a:gd name="T31" fmla="*/ 320 h 374"/>
                <a:gd name="T32" fmla="*/ 348 w 374"/>
                <a:gd name="T33" fmla="*/ 282 h 374"/>
                <a:gd name="T34" fmla="*/ 367 w 374"/>
                <a:gd name="T35" fmla="*/ 237 h 374"/>
                <a:gd name="T36" fmla="*/ 373 w 374"/>
                <a:gd name="T37" fmla="*/ 188 h 374"/>
                <a:gd name="T38" fmla="*/ 367 w 374"/>
                <a:gd name="T39" fmla="*/ 138 h 374"/>
                <a:gd name="T40" fmla="*/ 348 w 374"/>
                <a:gd name="T41" fmla="*/ 94 h 374"/>
                <a:gd name="T42" fmla="*/ 319 w 374"/>
                <a:gd name="T43" fmla="*/ 56 h 374"/>
                <a:gd name="T44" fmla="*/ 281 w 374"/>
                <a:gd name="T45" fmla="*/ 26 h 374"/>
                <a:gd name="T46" fmla="*/ 237 w 374"/>
                <a:gd name="T47" fmla="*/ 7 h 374"/>
                <a:gd name="T48" fmla="*/ 188 w 374"/>
                <a:gd name="T49" fmla="*/ 1 h 374"/>
                <a:gd name="T50" fmla="*/ 138 w 374"/>
                <a:gd name="T51" fmla="*/ 7 h 374"/>
                <a:gd name="T52" fmla="*/ 93 w 374"/>
                <a:gd name="T53" fmla="*/ 26 h 374"/>
                <a:gd name="T54" fmla="*/ 55 w 374"/>
                <a:gd name="T55" fmla="*/ 55 h 374"/>
                <a:gd name="T56" fmla="*/ 26 w 374"/>
                <a:gd name="T57" fmla="*/ 93 h 374"/>
                <a:gd name="T58" fmla="*/ 7 w 374"/>
                <a:gd name="T59" fmla="*/ 137 h 374"/>
                <a:gd name="T60" fmla="*/ 0 w 374"/>
                <a:gd name="T61" fmla="*/ 186 h 374"/>
                <a:gd name="T62" fmla="*/ 7 w 374"/>
                <a:gd name="T63" fmla="*/ 236 h 374"/>
                <a:gd name="T64" fmla="*/ 25 w 374"/>
                <a:gd name="T65" fmla="*/ 281 h 374"/>
                <a:gd name="T66" fmla="*/ 54 w 374"/>
                <a:gd name="T67" fmla="*/ 319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4" h="374">
                  <a:moveTo>
                    <a:pt x="160" y="54"/>
                  </a:moveTo>
                  <a:lnTo>
                    <a:pt x="160" y="54"/>
                  </a:lnTo>
                  <a:lnTo>
                    <a:pt x="187" y="54"/>
                  </a:lnTo>
                  <a:lnTo>
                    <a:pt x="187" y="187"/>
                  </a:lnTo>
                  <a:lnTo>
                    <a:pt x="267" y="187"/>
                  </a:lnTo>
                  <a:lnTo>
                    <a:pt x="267" y="214"/>
                  </a:lnTo>
                  <a:lnTo>
                    <a:pt x="160" y="214"/>
                  </a:lnTo>
                  <a:lnTo>
                    <a:pt x="160" y="54"/>
                  </a:lnTo>
                  <a:close/>
                  <a:moveTo>
                    <a:pt x="54" y="319"/>
                  </a:moveTo>
                  <a:lnTo>
                    <a:pt x="54" y="319"/>
                  </a:lnTo>
                  <a:cubicBezTo>
                    <a:pt x="66" y="330"/>
                    <a:pt x="78" y="340"/>
                    <a:pt x="92" y="348"/>
                  </a:cubicBezTo>
                  <a:cubicBezTo>
                    <a:pt x="106" y="356"/>
                    <a:pt x="121" y="362"/>
                    <a:pt x="137" y="367"/>
                  </a:cubicBezTo>
                  <a:cubicBezTo>
                    <a:pt x="153" y="371"/>
                    <a:pt x="169" y="374"/>
                    <a:pt x="186" y="374"/>
                  </a:cubicBezTo>
                  <a:cubicBezTo>
                    <a:pt x="203" y="374"/>
                    <a:pt x="220" y="372"/>
                    <a:pt x="236" y="367"/>
                  </a:cubicBezTo>
                  <a:cubicBezTo>
                    <a:pt x="252" y="363"/>
                    <a:pt x="266" y="357"/>
                    <a:pt x="280" y="349"/>
                  </a:cubicBezTo>
                  <a:cubicBezTo>
                    <a:pt x="294" y="341"/>
                    <a:pt x="307" y="331"/>
                    <a:pt x="318" y="320"/>
                  </a:cubicBezTo>
                  <a:cubicBezTo>
                    <a:pt x="330" y="308"/>
                    <a:pt x="339" y="296"/>
                    <a:pt x="348" y="282"/>
                  </a:cubicBezTo>
                  <a:cubicBezTo>
                    <a:pt x="356" y="268"/>
                    <a:pt x="362" y="253"/>
                    <a:pt x="367" y="237"/>
                  </a:cubicBezTo>
                  <a:cubicBezTo>
                    <a:pt x="371" y="221"/>
                    <a:pt x="373" y="205"/>
                    <a:pt x="373" y="188"/>
                  </a:cubicBezTo>
                  <a:cubicBezTo>
                    <a:pt x="374" y="171"/>
                    <a:pt x="371" y="154"/>
                    <a:pt x="367" y="138"/>
                  </a:cubicBezTo>
                  <a:cubicBezTo>
                    <a:pt x="363" y="122"/>
                    <a:pt x="356" y="108"/>
                    <a:pt x="348" y="94"/>
                  </a:cubicBezTo>
                  <a:cubicBezTo>
                    <a:pt x="340" y="80"/>
                    <a:pt x="331" y="67"/>
                    <a:pt x="319" y="56"/>
                  </a:cubicBezTo>
                  <a:cubicBezTo>
                    <a:pt x="308" y="44"/>
                    <a:pt x="295" y="35"/>
                    <a:pt x="281" y="26"/>
                  </a:cubicBezTo>
                  <a:cubicBezTo>
                    <a:pt x="268" y="18"/>
                    <a:pt x="253" y="12"/>
                    <a:pt x="237" y="7"/>
                  </a:cubicBezTo>
                  <a:cubicBezTo>
                    <a:pt x="221" y="3"/>
                    <a:pt x="205" y="1"/>
                    <a:pt x="188" y="1"/>
                  </a:cubicBezTo>
                  <a:cubicBezTo>
                    <a:pt x="170" y="0"/>
                    <a:pt x="154" y="3"/>
                    <a:pt x="138" y="7"/>
                  </a:cubicBezTo>
                  <a:cubicBezTo>
                    <a:pt x="122" y="11"/>
                    <a:pt x="107" y="18"/>
                    <a:pt x="93" y="26"/>
                  </a:cubicBezTo>
                  <a:cubicBezTo>
                    <a:pt x="80" y="34"/>
                    <a:pt x="67" y="43"/>
                    <a:pt x="55" y="55"/>
                  </a:cubicBezTo>
                  <a:cubicBezTo>
                    <a:pt x="44" y="66"/>
                    <a:pt x="34" y="79"/>
                    <a:pt x="26" y="93"/>
                  </a:cubicBezTo>
                  <a:cubicBezTo>
                    <a:pt x="18" y="106"/>
                    <a:pt x="12" y="121"/>
                    <a:pt x="7" y="137"/>
                  </a:cubicBezTo>
                  <a:cubicBezTo>
                    <a:pt x="3" y="153"/>
                    <a:pt x="0" y="169"/>
                    <a:pt x="0" y="186"/>
                  </a:cubicBezTo>
                  <a:cubicBezTo>
                    <a:pt x="0" y="204"/>
                    <a:pt x="2" y="220"/>
                    <a:pt x="7" y="236"/>
                  </a:cubicBezTo>
                  <a:cubicBezTo>
                    <a:pt x="11" y="252"/>
                    <a:pt x="17" y="267"/>
                    <a:pt x="25" y="281"/>
                  </a:cubicBezTo>
                  <a:cubicBezTo>
                    <a:pt x="33" y="294"/>
                    <a:pt x="43" y="307"/>
                    <a:pt x="54" y="319"/>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282">
              <a:extLst>
                <a:ext uri="{FF2B5EF4-FFF2-40B4-BE49-F238E27FC236}">
                  <a16:creationId xmlns:a16="http://schemas.microsoft.com/office/drawing/2014/main" id="{B6C5C126-BF6D-4E5E-B257-558CE843F308}"/>
                </a:ext>
              </a:extLst>
            </p:cNvPr>
            <p:cNvSpPr>
              <a:spLocks/>
            </p:cNvSpPr>
            <p:nvPr/>
          </p:nvSpPr>
          <p:spPr bwMode="auto">
            <a:xfrm>
              <a:off x="1655" y="2131"/>
              <a:ext cx="67" cy="99"/>
            </a:xfrm>
            <a:custGeom>
              <a:avLst/>
              <a:gdLst>
                <a:gd name="T0" fmla="*/ 107 w 107"/>
                <a:gd name="T1" fmla="*/ 133 h 160"/>
                <a:gd name="T2" fmla="*/ 107 w 107"/>
                <a:gd name="T3" fmla="*/ 133 h 160"/>
                <a:gd name="T4" fmla="*/ 27 w 107"/>
                <a:gd name="T5" fmla="*/ 133 h 160"/>
                <a:gd name="T6" fmla="*/ 27 w 107"/>
                <a:gd name="T7" fmla="*/ 0 h 160"/>
                <a:gd name="T8" fmla="*/ 0 w 107"/>
                <a:gd name="T9" fmla="*/ 0 h 160"/>
                <a:gd name="T10" fmla="*/ 0 w 107"/>
                <a:gd name="T11" fmla="*/ 160 h 160"/>
                <a:gd name="T12" fmla="*/ 107 w 107"/>
                <a:gd name="T13" fmla="*/ 160 h 160"/>
                <a:gd name="T14" fmla="*/ 107 w 107"/>
                <a:gd name="T15" fmla="*/ 133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60">
                  <a:moveTo>
                    <a:pt x="107" y="133"/>
                  </a:moveTo>
                  <a:lnTo>
                    <a:pt x="107" y="133"/>
                  </a:lnTo>
                  <a:lnTo>
                    <a:pt x="27" y="133"/>
                  </a:lnTo>
                  <a:lnTo>
                    <a:pt x="27" y="0"/>
                  </a:lnTo>
                  <a:lnTo>
                    <a:pt x="0" y="0"/>
                  </a:lnTo>
                  <a:lnTo>
                    <a:pt x="0" y="160"/>
                  </a:lnTo>
                  <a:lnTo>
                    <a:pt x="107" y="160"/>
                  </a:lnTo>
                  <a:lnTo>
                    <a:pt x="107" y="133"/>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8" name="Freeform 137">
            <a:extLst>
              <a:ext uri="{FF2B5EF4-FFF2-40B4-BE49-F238E27FC236}">
                <a16:creationId xmlns:a16="http://schemas.microsoft.com/office/drawing/2014/main" id="{B11F562C-BEBA-4CAE-AD55-5BA1B4611DC6}"/>
              </a:ext>
            </a:extLst>
          </p:cNvPr>
          <p:cNvSpPr>
            <a:spLocks/>
          </p:cNvSpPr>
          <p:nvPr/>
        </p:nvSpPr>
        <p:spPr bwMode="auto">
          <a:xfrm>
            <a:off x="8082719" y="3932321"/>
            <a:ext cx="170363" cy="187836"/>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BE921BE6-2F9D-43E0-AA7E-A3D94BB0E4AD}"/>
              </a:ext>
            </a:extLst>
          </p:cNvPr>
          <p:cNvGrpSpPr/>
          <p:nvPr/>
        </p:nvGrpSpPr>
        <p:grpSpPr>
          <a:xfrm>
            <a:off x="7897065" y="3440465"/>
            <a:ext cx="541668" cy="482979"/>
            <a:chOff x="7897065" y="3044778"/>
            <a:chExt cx="541668" cy="482979"/>
          </a:xfrm>
        </p:grpSpPr>
        <p:sp>
          <p:nvSpPr>
            <p:cNvPr id="130" name="cloud">
              <a:extLst>
                <a:ext uri="{FF2B5EF4-FFF2-40B4-BE49-F238E27FC236}">
                  <a16:creationId xmlns:a16="http://schemas.microsoft.com/office/drawing/2014/main" id="{916E41F5-AEC8-4B89-ABC5-568F32E80111}"/>
                </a:ext>
              </a:extLst>
            </p:cNvPr>
            <p:cNvSpPr>
              <a:spLocks noChangeAspect="1"/>
            </p:cNvSpPr>
            <p:nvPr/>
          </p:nvSpPr>
          <p:spPr bwMode="auto">
            <a:xfrm>
              <a:off x="7897065" y="3044778"/>
              <a:ext cx="541668" cy="34276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2700" cap="sq">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31" name="Group 130">
              <a:extLst>
                <a:ext uri="{FF2B5EF4-FFF2-40B4-BE49-F238E27FC236}">
                  <a16:creationId xmlns:a16="http://schemas.microsoft.com/office/drawing/2014/main" id="{940D8DF8-C82A-46E8-B126-5E8EB42FF6A2}"/>
                </a:ext>
              </a:extLst>
            </p:cNvPr>
            <p:cNvGrpSpPr/>
            <p:nvPr/>
          </p:nvGrpSpPr>
          <p:grpSpPr>
            <a:xfrm>
              <a:off x="8042450" y="3205931"/>
              <a:ext cx="250926" cy="321826"/>
              <a:chOff x="8061330" y="2134977"/>
              <a:chExt cx="213147" cy="273373"/>
            </a:xfrm>
          </p:grpSpPr>
          <p:sp>
            <p:nvSpPr>
              <p:cNvPr id="132" name="Freeform 182">
                <a:extLst>
                  <a:ext uri="{FF2B5EF4-FFF2-40B4-BE49-F238E27FC236}">
                    <a16:creationId xmlns:a16="http://schemas.microsoft.com/office/drawing/2014/main" id="{EAADC093-0949-44AF-9968-8012E24A5FFE}"/>
                  </a:ext>
                </a:extLst>
              </p:cNvPr>
              <p:cNvSpPr/>
              <p:nvPr/>
            </p:nvSpPr>
            <p:spPr bwMode="auto">
              <a:xfrm rot="10800000">
                <a:off x="8061330" y="2134977"/>
                <a:ext cx="213147" cy="27337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Freeform 182">
                <a:extLst>
                  <a:ext uri="{FF2B5EF4-FFF2-40B4-BE49-F238E27FC236}">
                    <a16:creationId xmlns:a16="http://schemas.microsoft.com/office/drawing/2014/main" id="{67CC3635-7B46-438A-AFBD-DC54F8665453}"/>
                  </a:ext>
                </a:extLst>
              </p:cNvPr>
              <p:cNvSpPr/>
              <p:nvPr/>
            </p:nvSpPr>
            <p:spPr bwMode="auto">
              <a:xfrm>
                <a:off x="8082715" y="2160869"/>
                <a:ext cx="170368" cy="21850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19" name="Freeform 182">
            <a:extLst>
              <a:ext uri="{FF2B5EF4-FFF2-40B4-BE49-F238E27FC236}">
                <a16:creationId xmlns:a16="http://schemas.microsoft.com/office/drawing/2014/main" id="{9D0EB34C-83AE-4364-B5B6-F8442BA98D24}"/>
              </a:ext>
            </a:extLst>
          </p:cNvPr>
          <p:cNvSpPr/>
          <p:nvPr/>
        </p:nvSpPr>
        <p:spPr bwMode="auto">
          <a:xfrm>
            <a:off x="3317623" y="3762658"/>
            <a:ext cx="481870" cy="61802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1EB2C0D6-6852-4499-B6D9-D409B8DA719A}"/>
              </a:ext>
            </a:extLst>
          </p:cNvPr>
          <p:cNvGrpSpPr/>
          <p:nvPr/>
        </p:nvGrpSpPr>
        <p:grpSpPr>
          <a:xfrm>
            <a:off x="7932204" y="4166068"/>
            <a:ext cx="471390" cy="257234"/>
            <a:chOff x="8067625" y="3820444"/>
            <a:chExt cx="471390" cy="257234"/>
          </a:xfrm>
        </p:grpSpPr>
        <p:sp>
          <p:nvSpPr>
            <p:cNvPr id="136" name="Freeform 182">
              <a:extLst>
                <a:ext uri="{FF2B5EF4-FFF2-40B4-BE49-F238E27FC236}">
                  <a16:creationId xmlns:a16="http://schemas.microsoft.com/office/drawing/2014/main" id="{26619BFC-0BF9-471B-9566-A7B58807B751}"/>
                </a:ext>
              </a:extLst>
            </p:cNvPr>
            <p:cNvSpPr/>
            <p:nvPr/>
          </p:nvSpPr>
          <p:spPr bwMode="auto">
            <a:xfrm>
              <a:off x="8067625" y="3820444"/>
              <a:ext cx="200565" cy="25723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Freeform 182">
              <a:extLst>
                <a:ext uri="{FF2B5EF4-FFF2-40B4-BE49-F238E27FC236}">
                  <a16:creationId xmlns:a16="http://schemas.microsoft.com/office/drawing/2014/main" id="{606DD58E-1D34-4DFF-8ECE-7BE0F00F4CD7}"/>
                </a:ext>
              </a:extLst>
            </p:cNvPr>
            <p:cNvSpPr/>
            <p:nvPr/>
          </p:nvSpPr>
          <p:spPr bwMode="auto">
            <a:xfrm>
              <a:off x="8338450" y="3820444"/>
              <a:ext cx="200565" cy="25723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09FA754D-6A4F-4F18-9129-364EE6D308DD}"/>
              </a:ext>
            </a:extLst>
          </p:cNvPr>
          <p:cNvGrpSpPr/>
          <p:nvPr/>
        </p:nvGrpSpPr>
        <p:grpSpPr>
          <a:xfrm>
            <a:off x="5660043" y="1589363"/>
            <a:ext cx="1162097" cy="1440900"/>
            <a:chOff x="6690034" y="1281804"/>
            <a:chExt cx="871912" cy="1298648"/>
          </a:xfrm>
        </p:grpSpPr>
        <p:sp>
          <p:nvSpPr>
            <p:cNvPr id="42" name="Arrow: Up 45">
              <a:extLst>
                <a:ext uri="{FF2B5EF4-FFF2-40B4-BE49-F238E27FC236}">
                  <a16:creationId xmlns:a16="http://schemas.microsoft.com/office/drawing/2014/main" id="{BC41BF6D-E6D5-44B0-92D8-1A8349771F38}"/>
                </a:ext>
              </a:extLst>
            </p:cNvPr>
            <p:cNvSpPr/>
            <p:nvPr/>
          </p:nvSpPr>
          <p:spPr bwMode="auto">
            <a:xfrm>
              <a:off x="7066614" y="1847158"/>
              <a:ext cx="136188" cy="290264"/>
            </a:xfrm>
            <a:custGeom>
              <a:avLst/>
              <a:gdLst>
                <a:gd name="connsiteX0" fmla="*/ 0 w 272376"/>
                <a:gd name="connsiteY0" fmla="*/ 148434 h 438698"/>
                <a:gd name="connsiteX1" fmla="*/ 136188 w 272376"/>
                <a:gd name="connsiteY1" fmla="*/ 0 h 438698"/>
                <a:gd name="connsiteX2" fmla="*/ 272376 w 272376"/>
                <a:gd name="connsiteY2" fmla="*/ 148434 h 438698"/>
                <a:gd name="connsiteX3" fmla="*/ 204282 w 272376"/>
                <a:gd name="connsiteY3" fmla="*/ 148434 h 438698"/>
                <a:gd name="connsiteX4" fmla="*/ 204282 w 272376"/>
                <a:gd name="connsiteY4" fmla="*/ 438698 h 438698"/>
                <a:gd name="connsiteX5" fmla="*/ 68094 w 272376"/>
                <a:gd name="connsiteY5" fmla="*/ 438698 h 438698"/>
                <a:gd name="connsiteX6" fmla="*/ 68094 w 272376"/>
                <a:gd name="connsiteY6" fmla="*/ 148434 h 438698"/>
                <a:gd name="connsiteX7" fmla="*/ 0 w 272376"/>
                <a:gd name="connsiteY7" fmla="*/ 148434 h 438698"/>
                <a:gd name="connsiteX0" fmla="*/ 0 w 204282"/>
                <a:gd name="connsiteY0" fmla="*/ 148434 h 438698"/>
                <a:gd name="connsiteX1" fmla="*/ 68094 w 204282"/>
                <a:gd name="connsiteY1" fmla="*/ 0 h 438698"/>
                <a:gd name="connsiteX2" fmla="*/ 204282 w 204282"/>
                <a:gd name="connsiteY2" fmla="*/ 148434 h 438698"/>
                <a:gd name="connsiteX3" fmla="*/ 136188 w 204282"/>
                <a:gd name="connsiteY3" fmla="*/ 148434 h 438698"/>
                <a:gd name="connsiteX4" fmla="*/ 136188 w 204282"/>
                <a:gd name="connsiteY4" fmla="*/ 438698 h 438698"/>
                <a:gd name="connsiteX5" fmla="*/ 0 w 204282"/>
                <a:gd name="connsiteY5" fmla="*/ 438698 h 438698"/>
                <a:gd name="connsiteX6" fmla="*/ 0 w 204282"/>
                <a:gd name="connsiteY6" fmla="*/ 148434 h 438698"/>
                <a:gd name="connsiteX0" fmla="*/ 0 w 136188"/>
                <a:gd name="connsiteY0" fmla="*/ 148434 h 438698"/>
                <a:gd name="connsiteX1" fmla="*/ 68094 w 136188"/>
                <a:gd name="connsiteY1" fmla="*/ 0 h 438698"/>
                <a:gd name="connsiteX2" fmla="*/ 136188 w 136188"/>
                <a:gd name="connsiteY2" fmla="*/ 148434 h 438698"/>
                <a:gd name="connsiteX3" fmla="*/ 136188 w 136188"/>
                <a:gd name="connsiteY3" fmla="*/ 438698 h 438698"/>
                <a:gd name="connsiteX4" fmla="*/ 0 w 136188"/>
                <a:gd name="connsiteY4" fmla="*/ 438698 h 438698"/>
                <a:gd name="connsiteX5" fmla="*/ 0 w 136188"/>
                <a:gd name="connsiteY5" fmla="*/ 148434 h 438698"/>
                <a:gd name="connsiteX0" fmla="*/ 0 w 136188"/>
                <a:gd name="connsiteY0" fmla="*/ 0 h 290264"/>
                <a:gd name="connsiteX1" fmla="*/ 136188 w 136188"/>
                <a:gd name="connsiteY1" fmla="*/ 0 h 290264"/>
                <a:gd name="connsiteX2" fmla="*/ 136188 w 136188"/>
                <a:gd name="connsiteY2" fmla="*/ 290264 h 290264"/>
                <a:gd name="connsiteX3" fmla="*/ 0 w 136188"/>
                <a:gd name="connsiteY3" fmla="*/ 290264 h 290264"/>
                <a:gd name="connsiteX4" fmla="*/ 0 w 136188"/>
                <a:gd name="connsiteY4" fmla="*/ 0 h 290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188" h="290264">
                  <a:moveTo>
                    <a:pt x="0" y="0"/>
                  </a:moveTo>
                  <a:lnTo>
                    <a:pt x="136188" y="0"/>
                  </a:lnTo>
                  <a:lnTo>
                    <a:pt x="136188" y="290264"/>
                  </a:lnTo>
                  <a:lnTo>
                    <a:pt x="0" y="29026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182">
              <a:extLst>
                <a:ext uri="{FF2B5EF4-FFF2-40B4-BE49-F238E27FC236}">
                  <a16:creationId xmlns:a16="http://schemas.microsoft.com/office/drawing/2014/main" id="{AC3284C4-B629-4DE6-88A0-F3B6C147AC83}"/>
                </a:ext>
              </a:extLst>
            </p:cNvPr>
            <p:cNvSpPr/>
            <p:nvPr/>
          </p:nvSpPr>
          <p:spPr bwMode="auto">
            <a:xfrm>
              <a:off x="6868414" y="1904821"/>
              <a:ext cx="526786" cy="67563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146">
              <a:extLst>
                <a:ext uri="{FF2B5EF4-FFF2-40B4-BE49-F238E27FC236}">
                  <a16:creationId xmlns:a16="http://schemas.microsoft.com/office/drawing/2014/main" id="{87125270-D988-4632-9DF5-626AC540D750}"/>
                </a:ext>
              </a:extLst>
            </p:cNvPr>
            <p:cNvSpPr>
              <a:spLocks noChangeAspect="1"/>
            </p:cNvSpPr>
            <p:nvPr/>
          </p:nvSpPr>
          <p:spPr bwMode="auto">
            <a:xfrm>
              <a:off x="6690034" y="1281804"/>
              <a:ext cx="871912" cy="5521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1" name="Arrow: Up 50">
              <a:extLst>
                <a:ext uri="{FF2B5EF4-FFF2-40B4-BE49-F238E27FC236}">
                  <a16:creationId xmlns:a16="http://schemas.microsoft.com/office/drawing/2014/main" id="{758298F5-9F5C-4892-ADC0-560F3D469579}"/>
                </a:ext>
              </a:extLst>
            </p:cNvPr>
            <p:cNvSpPr/>
            <p:nvPr/>
          </p:nvSpPr>
          <p:spPr bwMode="auto">
            <a:xfrm>
              <a:off x="6998520" y="1585232"/>
              <a:ext cx="272376" cy="438698"/>
            </a:xfrm>
            <a:prstGeom prst="upArrow">
              <a:avLst>
                <a:gd name="adj1" fmla="val 50000"/>
                <a:gd name="adj2" fmla="val 5449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83913409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3DF15AA-87DB-4C36-93DC-B8058D331A6D}"/>
              </a:ext>
            </a:extLst>
          </p:cNvPr>
          <p:cNvSpPr/>
          <p:nvPr/>
        </p:nvSpPr>
        <p:spPr bwMode="auto">
          <a:xfrm>
            <a:off x="316301" y="2603451"/>
            <a:ext cx="1900717" cy="655472"/>
          </a:xfrm>
          <a:prstGeom prst="rect">
            <a:avLst/>
          </a:prstGeom>
          <a:solidFill>
            <a:srgbClr val="FFFFFF"/>
          </a:solidFill>
          <a:ln w="6350" cap="flat" cmpd="sng" algn="ctr">
            <a:noFill/>
            <a:prstDash val="solid"/>
            <a:headEnd type="none" w="med" len="med"/>
            <a:tailEnd type="none" w="med" len="med"/>
          </a:ln>
          <a:effectLst/>
        </p:spPr>
        <p:txBody>
          <a:bodyPr rot="0" spcFirstLastPara="0" vert="horz" wrap="square" lIns="0" tIns="44802" rIns="0" bIns="44802" numCol="1" spcCol="0" rtlCol="0" fromWordArt="0" anchor="t" anchorCtr="0" forceAA="0" compatLnSpc="1">
            <a:prstTxWarp prst="textNoShape">
              <a:avLst/>
            </a:prstTxWarp>
            <a:spAutoFit/>
          </a:bodyPr>
          <a:lstStyle/>
          <a:p>
            <a:pPr marL="0" marR="0" lvl="0" indent="0" algn="ctr" defTabSz="91331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00" normalizeH="0" baseline="0" noProof="0">
                <a:ln>
                  <a:noFill/>
                </a:ln>
                <a:solidFill>
                  <a:srgbClr val="0078D7"/>
                </a:solidFill>
                <a:effectLst/>
                <a:uLnTx/>
                <a:uFillTx/>
                <a:latin typeface="Segoe UI Semibold" charset="0"/>
                <a:ea typeface="Segoe UI Semibold" charset="0"/>
                <a:cs typeface="Segoe UI Semibold" charset="0"/>
              </a:rPr>
              <a:t>Managed community MySQL, PostgreSQL, and MariaDB </a:t>
            </a:r>
          </a:p>
        </p:txBody>
      </p:sp>
      <p:sp>
        <p:nvSpPr>
          <p:cNvPr id="4" name="Rectangle 3">
            <a:extLst>
              <a:ext uri="{FF2B5EF4-FFF2-40B4-BE49-F238E27FC236}">
                <a16:creationId xmlns:a16="http://schemas.microsoft.com/office/drawing/2014/main" id="{BB941B29-5DDD-4E08-946E-4E8B1F3BEE36}"/>
              </a:ext>
            </a:extLst>
          </p:cNvPr>
          <p:cNvSpPr/>
          <p:nvPr/>
        </p:nvSpPr>
        <p:spPr bwMode="auto">
          <a:xfrm>
            <a:off x="4930821" y="2603453"/>
            <a:ext cx="2165924" cy="467141"/>
          </a:xfrm>
          <a:prstGeom prst="rect">
            <a:avLst/>
          </a:prstGeom>
          <a:solidFill>
            <a:srgbClr val="FFFFFF"/>
          </a:solidFill>
          <a:ln w="6350" cap="flat" cmpd="sng" algn="ctr">
            <a:noFill/>
            <a:prstDash val="solid"/>
            <a:headEnd type="none" w="med" len="med"/>
            <a:tailEnd type="none" w="med" len="med"/>
          </a:ln>
          <a:effectLst/>
        </p:spPr>
        <p:txBody>
          <a:bodyPr rot="0" spcFirstLastPara="0" vert="horz" wrap="square" lIns="0" tIns="44802" rIns="0" bIns="44802"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31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00" normalizeH="0" baseline="0" noProof="0">
                <a:ln>
                  <a:noFill/>
                </a:ln>
                <a:solidFill>
                  <a:srgbClr val="0078D7"/>
                </a:solidFill>
                <a:effectLst/>
                <a:uLnTx/>
                <a:uFillTx/>
                <a:latin typeface="Segoe UI Semibold" charset="0"/>
                <a:ea typeface="Segoe UI Semibold" charset="0"/>
                <a:cs typeface="Segoe UI Semibold" charset="0"/>
              </a:rPr>
              <a:t>Scale in seconds with built-in high availability</a:t>
            </a:r>
            <a:endParaRPr kumimoji="0" lang="en-US" sz="1200" b="1" i="0" u="none" strike="noStrike" kern="0" cap="none" spc="100" normalizeH="0" baseline="0" noProof="0">
              <a:ln>
                <a:noFill/>
              </a:ln>
              <a:solidFill>
                <a:srgbClr val="0078D7"/>
              </a:solidFill>
              <a:effectLst/>
              <a:uLnTx/>
              <a:uFillTx/>
              <a:latin typeface="Segoe UI Semibold" charset="0"/>
              <a:ea typeface="Segoe UI Semibold" charset="0"/>
              <a:cs typeface="Segoe UI Semibold" charset="0"/>
            </a:endParaRPr>
          </a:p>
        </p:txBody>
      </p:sp>
      <p:sp>
        <p:nvSpPr>
          <p:cNvPr id="5" name="Rectangle 4">
            <a:extLst>
              <a:ext uri="{FF2B5EF4-FFF2-40B4-BE49-F238E27FC236}">
                <a16:creationId xmlns:a16="http://schemas.microsoft.com/office/drawing/2014/main" id="{CB3B242B-E75D-43DB-8598-7B3379B5BA1C}"/>
              </a:ext>
            </a:extLst>
          </p:cNvPr>
          <p:cNvSpPr/>
          <p:nvPr/>
        </p:nvSpPr>
        <p:spPr bwMode="auto">
          <a:xfrm>
            <a:off x="7469904" y="2612788"/>
            <a:ext cx="1967485" cy="278809"/>
          </a:xfrm>
          <a:prstGeom prst="rect">
            <a:avLst/>
          </a:prstGeom>
          <a:solidFill>
            <a:srgbClr val="FFFFFF"/>
          </a:solidFill>
          <a:ln w="6350" cap="flat" cmpd="sng" algn="ctr">
            <a:noFill/>
            <a:prstDash val="solid"/>
            <a:headEnd type="none" w="med" len="med"/>
            <a:tailEnd type="none" w="med" len="med"/>
          </a:ln>
          <a:effectLst/>
        </p:spPr>
        <p:txBody>
          <a:bodyPr rot="0" spcFirstLastPara="0" vert="horz" wrap="square" lIns="0" tIns="44802" rIns="0" bIns="44802" numCol="1" spcCol="0" rtlCol="0" fromWordArt="0" anchor="t" anchorCtr="0" forceAA="0" compatLnSpc="1">
            <a:prstTxWarp prst="textNoShape">
              <a:avLst/>
            </a:prstTxWarp>
            <a:spAutoFit/>
          </a:bodyPr>
          <a:lstStyle/>
          <a:p>
            <a:pPr marL="0" marR="0" lvl="0" indent="0" algn="ctr" defTabSz="91331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00" normalizeH="0" baseline="0" noProof="0">
                <a:ln>
                  <a:noFill/>
                </a:ln>
                <a:solidFill>
                  <a:srgbClr val="0078D7"/>
                </a:solidFill>
                <a:effectLst/>
                <a:uLnTx/>
                <a:uFillTx/>
                <a:latin typeface="Segoe UI Semibold" charset="0"/>
                <a:ea typeface="Segoe UI Semibold" charset="0"/>
                <a:cs typeface="Segoe UI Semibold" charset="0"/>
              </a:rPr>
              <a:t>Secure and compliant</a:t>
            </a:r>
          </a:p>
        </p:txBody>
      </p:sp>
      <p:sp>
        <p:nvSpPr>
          <p:cNvPr id="7" name="TextBox 6">
            <a:extLst>
              <a:ext uri="{FF2B5EF4-FFF2-40B4-BE49-F238E27FC236}">
                <a16:creationId xmlns:a16="http://schemas.microsoft.com/office/drawing/2014/main" id="{A38418BF-0414-4BFA-927B-0C071EAD38E4}"/>
              </a:ext>
            </a:extLst>
          </p:cNvPr>
          <p:cNvSpPr txBox="1"/>
          <p:nvPr/>
        </p:nvSpPr>
        <p:spPr>
          <a:xfrm>
            <a:off x="2476920" y="2603453"/>
            <a:ext cx="2193998" cy="467141"/>
          </a:xfrm>
          <a:prstGeom prst="rect">
            <a:avLst/>
          </a:prstGeom>
          <a:noFill/>
          <a:ln>
            <a:noFill/>
          </a:ln>
        </p:spPr>
        <p:txBody>
          <a:bodyPr wrap="square" lIns="0" tIns="44802" rIns="0" bIns="44802" rtlCol="0">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00" normalizeH="0" baseline="0" noProof="0">
                <a:ln>
                  <a:noFill/>
                </a:ln>
                <a:solidFill>
                  <a:srgbClr val="0078D7"/>
                </a:solidFill>
                <a:effectLst/>
                <a:uLnTx/>
                <a:uFillTx/>
                <a:latin typeface="Segoe UI Semibold" charset="0"/>
                <a:ea typeface="Segoe UI Semibold" charset="0"/>
                <a:cs typeface="Segoe UI Semibold" charset="0"/>
              </a:rPr>
              <a:t>Languages and frameworks of your choice</a:t>
            </a:r>
          </a:p>
        </p:txBody>
      </p:sp>
      <p:grpSp>
        <p:nvGrpSpPr>
          <p:cNvPr id="138" name="Group 137">
            <a:extLst>
              <a:ext uri="{FF2B5EF4-FFF2-40B4-BE49-F238E27FC236}">
                <a16:creationId xmlns:a16="http://schemas.microsoft.com/office/drawing/2014/main" id="{DCE746A7-CAD1-4945-8248-8A25D5805EEC}"/>
              </a:ext>
            </a:extLst>
          </p:cNvPr>
          <p:cNvGrpSpPr/>
          <p:nvPr/>
        </p:nvGrpSpPr>
        <p:grpSpPr>
          <a:xfrm>
            <a:off x="3084539" y="3583639"/>
            <a:ext cx="1089563" cy="1207659"/>
            <a:chOff x="2819989" y="2761508"/>
            <a:chExt cx="1732439" cy="1899920"/>
          </a:xfrm>
        </p:grpSpPr>
        <p:pic>
          <p:nvPicPr>
            <p:cNvPr id="139" name="Picture 2" descr="Image result for logo wordpress">
              <a:extLst>
                <a:ext uri="{FF2B5EF4-FFF2-40B4-BE49-F238E27FC236}">
                  <a16:creationId xmlns:a16="http://schemas.microsoft.com/office/drawing/2014/main" id="{D9269142-91EB-46A4-949D-85D5485F1A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38000"/>
                      </a14:imgEffect>
                    </a14:imgLayer>
                  </a14:imgProps>
                </a:ext>
                <a:ext uri="{28A0092B-C50C-407E-A947-70E740481C1C}">
                  <a14:useLocalDpi xmlns:a14="http://schemas.microsoft.com/office/drawing/2010/main" val="0"/>
                </a:ext>
              </a:extLst>
            </a:blip>
            <a:srcRect/>
            <a:stretch>
              <a:fillRect/>
            </a:stretch>
          </p:blipFill>
          <p:spPr bwMode="auto">
            <a:xfrm>
              <a:off x="2849185" y="2774914"/>
              <a:ext cx="354429" cy="330844"/>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4" descr="Image result for logo drupal">
              <a:extLst>
                <a:ext uri="{FF2B5EF4-FFF2-40B4-BE49-F238E27FC236}">
                  <a16:creationId xmlns:a16="http://schemas.microsoft.com/office/drawing/2014/main" id="{2B0A1305-540D-4793-913E-AFE6BA601A1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29000"/>
                      </a14:imgEffect>
                    </a14:imgLayer>
                  </a14:imgProps>
                </a:ext>
                <a:ext uri="{28A0092B-C50C-407E-A947-70E740481C1C}">
                  <a14:useLocalDpi xmlns:a14="http://schemas.microsoft.com/office/drawing/2010/main" val="0"/>
                </a:ext>
              </a:extLst>
            </a:blip>
            <a:srcRect/>
            <a:stretch>
              <a:fillRect/>
            </a:stretch>
          </p:blipFill>
          <p:spPr bwMode="auto">
            <a:xfrm>
              <a:off x="3511703" y="2761508"/>
              <a:ext cx="312950" cy="357656"/>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6" descr="Image result for Joomla">
              <a:extLst>
                <a:ext uri="{FF2B5EF4-FFF2-40B4-BE49-F238E27FC236}">
                  <a16:creationId xmlns:a16="http://schemas.microsoft.com/office/drawing/2014/main" id="{BC1ED727-EFFF-4F30-B9F1-C627F7A215C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830805" y="3468126"/>
              <a:ext cx="287942" cy="287942"/>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Image result for logo django">
              <a:extLst>
                <a:ext uri="{FF2B5EF4-FFF2-40B4-BE49-F238E27FC236}">
                  <a16:creationId xmlns:a16="http://schemas.microsoft.com/office/drawing/2014/main" id="{43FC32BB-EEDD-44C7-9185-03FA3D08ADF8}"/>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Effect>
                        <a14:brightnessContrast bright="76000"/>
                      </a14:imgEffect>
                    </a14:imgLayer>
                  </a14:imgProps>
                </a:ext>
                <a:ext uri="{28A0092B-C50C-407E-A947-70E740481C1C}">
                  <a14:useLocalDpi xmlns:a14="http://schemas.microsoft.com/office/drawing/2010/main" val="0"/>
                </a:ext>
              </a:extLst>
            </a:blip>
            <a:srcRect/>
            <a:stretch>
              <a:fillRect/>
            </a:stretch>
          </p:blipFill>
          <p:spPr bwMode="auto">
            <a:xfrm>
              <a:off x="3452455" y="3419532"/>
              <a:ext cx="513822" cy="178982"/>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8" descr="Image result for azure web apps logo">
              <a:extLst>
                <a:ext uri="{FF2B5EF4-FFF2-40B4-BE49-F238E27FC236}">
                  <a16:creationId xmlns:a16="http://schemas.microsoft.com/office/drawing/2014/main" id="{7036A4AD-C9F8-432C-988B-534D802337C7}"/>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harpenSoften amount="-25000"/>
                      </a14:imgEffect>
                      <a14:imgEffect>
                        <a14:saturation sat="0"/>
                      </a14:imgEffect>
                      <a14:imgEffect>
                        <a14:brightnessContrast bright="13000"/>
                      </a14:imgEffect>
                    </a14:imgLayer>
                  </a14:imgProps>
                </a:ext>
                <a:ext uri="{28A0092B-C50C-407E-A947-70E740481C1C}">
                  <a14:useLocalDpi xmlns:a14="http://schemas.microsoft.com/office/drawing/2010/main" val="0"/>
                </a:ext>
              </a:extLst>
            </a:blip>
            <a:srcRect/>
            <a:stretch>
              <a:fillRect/>
            </a:stretch>
          </p:blipFill>
          <p:spPr bwMode="auto">
            <a:xfrm>
              <a:off x="4223959" y="2816670"/>
              <a:ext cx="304824" cy="304824"/>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8" descr="Image result for logo PHP">
              <a:extLst>
                <a:ext uri="{FF2B5EF4-FFF2-40B4-BE49-F238E27FC236}">
                  <a16:creationId xmlns:a16="http://schemas.microsoft.com/office/drawing/2014/main" id="{5AD3CA49-73DD-42DE-93E5-FCC7ADCE5708}"/>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819989" y="4058974"/>
              <a:ext cx="422604" cy="210616"/>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0" descr="Image result for logo ruby">
              <a:extLst>
                <a:ext uri="{FF2B5EF4-FFF2-40B4-BE49-F238E27FC236}">
                  <a16:creationId xmlns:a16="http://schemas.microsoft.com/office/drawing/2014/main" id="{60E96F1C-589C-401D-93F5-77CC4AE9D96E}"/>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saturation sat="0"/>
                      </a14:imgEffect>
                      <a14:imgEffect>
                        <a14:brightnessContrast bright="34000"/>
                      </a14:imgEffect>
                    </a14:imgLayer>
                  </a14:imgProps>
                </a:ext>
                <a:ext uri="{28A0092B-C50C-407E-A947-70E740481C1C}">
                  <a14:useLocalDpi xmlns:a14="http://schemas.microsoft.com/office/drawing/2010/main" val="0"/>
                </a:ext>
              </a:extLst>
            </a:blip>
            <a:srcRect/>
            <a:stretch>
              <a:fillRect/>
            </a:stretch>
          </p:blipFill>
          <p:spPr bwMode="auto">
            <a:xfrm>
              <a:off x="4169449" y="4047211"/>
              <a:ext cx="251746" cy="28900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12" descr="Image result for logo Python">
              <a:extLst>
                <a:ext uri="{FF2B5EF4-FFF2-40B4-BE49-F238E27FC236}">
                  <a16:creationId xmlns:a16="http://schemas.microsoft.com/office/drawing/2014/main" id="{3AF61331-92E1-43AD-97EC-A434D8E98C3F}"/>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saturation sat="0"/>
                      </a14:imgEffect>
                      <a14:imgEffect>
                        <a14:brightnessContrast bright="11000"/>
                      </a14:imgEffect>
                    </a14:imgLayer>
                  </a14:imgProps>
                </a:ext>
                <a:ext uri="{28A0092B-C50C-407E-A947-70E740481C1C}">
                  <a14:useLocalDpi xmlns:a14="http://schemas.microsoft.com/office/drawing/2010/main" val="0"/>
                </a:ext>
              </a:extLst>
            </a:blip>
            <a:srcRect/>
            <a:stretch>
              <a:fillRect/>
            </a:stretch>
          </p:blipFill>
          <p:spPr bwMode="auto">
            <a:xfrm>
              <a:off x="4302618" y="3481389"/>
              <a:ext cx="249810" cy="24981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4" descr="Image result for logo java">
              <a:extLst>
                <a:ext uri="{FF2B5EF4-FFF2-40B4-BE49-F238E27FC236}">
                  <a16:creationId xmlns:a16="http://schemas.microsoft.com/office/drawing/2014/main" id="{A62A9A34-BB61-4E32-AB1E-C8BF6F30DFBC}"/>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509098" y="3788084"/>
              <a:ext cx="244998" cy="456596"/>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6" descr="Image result for logo nodejs">
              <a:extLst>
                <a:ext uri="{FF2B5EF4-FFF2-40B4-BE49-F238E27FC236}">
                  <a16:creationId xmlns:a16="http://schemas.microsoft.com/office/drawing/2014/main" id="{0CE82F97-BC2C-4B72-90E1-F1CDC6D8A07C}"/>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saturation sat="0"/>
                      </a14:imgEffect>
                      <a14:imgEffect>
                        <a14:brightnessContrast bright="45000"/>
                      </a14:imgEffect>
                    </a14:imgLayer>
                  </a14:imgProps>
                </a:ext>
                <a:ext uri="{28A0092B-C50C-407E-A947-70E740481C1C}">
                  <a14:useLocalDpi xmlns:a14="http://schemas.microsoft.com/office/drawing/2010/main" val="0"/>
                </a:ext>
              </a:extLst>
            </a:blip>
            <a:srcRect/>
            <a:stretch>
              <a:fillRect/>
            </a:stretch>
          </p:blipFill>
          <p:spPr bwMode="auto">
            <a:xfrm>
              <a:off x="3397037" y="4382810"/>
              <a:ext cx="454818" cy="278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2353986" y="2612788"/>
            <a:ext cx="7319591" cy="2447321"/>
            <a:chOff x="2398376" y="2022294"/>
            <a:chExt cx="7321668" cy="3216952"/>
          </a:xfrm>
        </p:grpSpPr>
        <p:cxnSp>
          <p:nvCxnSpPr>
            <p:cNvPr id="127" name="Straight Connector 126">
              <a:extLst>
                <a:ext uri="{FF2B5EF4-FFF2-40B4-BE49-F238E27FC236}">
                  <a16:creationId xmlns:a16="http://schemas.microsoft.com/office/drawing/2014/main" id="{B425D06B-B887-4F6C-89E8-CD524064B7C7}"/>
                </a:ext>
              </a:extLst>
            </p:cNvPr>
            <p:cNvCxnSpPr/>
            <p:nvPr/>
          </p:nvCxnSpPr>
          <p:spPr>
            <a:xfrm>
              <a:off x="2398376" y="2022294"/>
              <a:ext cx="0" cy="3216952"/>
            </a:xfrm>
            <a:prstGeom prst="line">
              <a:avLst/>
            </a:prstGeom>
            <a:noFill/>
            <a:ln w="12700" cap="flat" cmpd="sng" algn="ctr">
              <a:solidFill>
                <a:schemeClr val="tx2"/>
              </a:solidFill>
              <a:prstDash val="solid"/>
              <a:miter lim="800000"/>
              <a:headEnd type="none"/>
              <a:tailEnd type="none"/>
            </a:ln>
            <a:effectLst/>
          </p:spPr>
        </p:cxnSp>
        <p:cxnSp>
          <p:nvCxnSpPr>
            <p:cNvPr id="128" name="Straight Connector 127">
              <a:extLst>
                <a:ext uri="{FF2B5EF4-FFF2-40B4-BE49-F238E27FC236}">
                  <a16:creationId xmlns:a16="http://schemas.microsoft.com/office/drawing/2014/main" id="{FE3176A5-831E-48F1-AB1A-59373AD9D912}"/>
                </a:ext>
              </a:extLst>
            </p:cNvPr>
            <p:cNvCxnSpPr>
              <a:cxnSpLocks/>
            </p:cNvCxnSpPr>
            <p:nvPr/>
          </p:nvCxnSpPr>
          <p:spPr>
            <a:xfrm>
              <a:off x="4838932" y="2022294"/>
              <a:ext cx="0" cy="3216952"/>
            </a:xfrm>
            <a:prstGeom prst="line">
              <a:avLst/>
            </a:prstGeom>
            <a:noFill/>
            <a:ln w="12700" cap="flat" cmpd="sng" algn="ctr">
              <a:solidFill>
                <a:schemeClr val="tx2"/>
              </a:solidFill>
              <a:prstDash val="solid"/>
              <a:miter lim="800000"/>
              <a:headEnd type="none"/>
              <a:tailEnd type="none"/>
            </a:ln>
            <a:effectLst/>
          </p:spPr>
        </p:cxnSp>
        <p:cxnSp>
          <p:nvCxnSpPr>
            <p:cNvPr id="129" name="Straight Connector 128">
              <a:extLst>
                <a:ext uri="{FF2B5EF4-FFF2-40B4-BE49-F238E27FC236}">
                  <a16:creationId xmlns:a16="http://schemas.microsoft.com/office/drawing/2014/main" id="{43BDBFD9-A985-4229-AEE7-5B4ADDFBA992}"/>
                </a:ext>
              </a:extLst>
            </p:cNvPr>
            <p:cNvCxnSpPr/>
            <p:nvPr/>
          </p:nvCxnSpPr>
          <p:spPr>
            <a:xfrm>
              <a:off x="7279488" y="2022294"/>
              <a:ext cx="0" cy="3216952"/>
            </a:xfrm>
            <a:prstGeom prst="line">
              <a:avLst/>
            </a:prstGeom>
            <a:noFill/>
            <a:ln w="12700" cap="flat" cmpd="sng" algn="ctr">
              <a:solidFill>
                <a:schemeClr val="tx2"/>
              </a:solidFill>
              <a:prstDash val="solid"/>
              <a:miter lim="800000"/>
              <a:headEnd type="none"/>
              <a:tailEnd type="none"/>
            </a:ln>
            <a:effectLst/>
          </p:spPr>
        </p:cxnSp>
        <p:cxnSp>
          <p:nvCxnSpPr>
            <p:cNvPr id="130" name="Straight Connector 129">
              <a:extLst>
                <a:ext uri="{FF2B5EF4-FFF2-40B4-BE49-F238E27FC236}">
                  <a16:creationId xmlns:a16="http://schemas.microsoft.com/office/drawing/2014/main" id="{83106F7E-D495-4EAB-AA5C-B128F91851A4}"/>
                </a:ext>
              </a:extLst>
            </p:cNvPr>
            <p:cNvCxnSpPr/>
            <p:nvPr/>
          </p:nvCxnSpPr>
          <p:spPr>
            <a:xfrm>
              <a:off x="9720044" y="2022294"/>
              <a:ext cx="0" cy="3216952"/>
            </a:xfrm>
            <a:prstGeom prst="line">
              <a:avLst/>
            </a:prstGeom>
            <a:noFill/>
            <a:ln w="12700" cap="flat" cmpd="sng" algn="ctr">
              <a:solidFill>
                <a:schemeClr val="tx2"/>
              </a:solidFill>
              <a:prstDash val="solid"/>
              <a:miter lim="800000"/>
              <a:headEnd type="none"/>
              <a:tailEnd type="none"/>
            </a:ln>
            <a:effectLst/>
          </p:spPr>
        </p:cxnSp>
      </p:grpSp>
      <p:sp>
        <p:nvSpPr>
          <p:cNvPr id="151" name="Rectangle 150">
            <a:extLst>
              <a:ext uri="{FF2B5EF4-FFF2-40B4-BE49-F238E27FC236}">
                <a16:creationId xmlns:a16="http://schemas.microsoft.com/office/drawing/2014/main" id="{CB366B87-0087-47B3-BA93-B4E0467C6C96}"/>
              </a:ext>
            </a:extLst>
          </p:cNvPr>
          <p:cNvSpPr/>
          <p:nvPr/>
        </p:nvSpPr>
        <p:spPr bwMode="auto">
          <a:xfrm>
            <a:off x="9979167" y="2603453"/>
            <a:ext cx="1791339" cy="467141"/>
          </a:xfrm>
          <a:prstGeom prst="rect">
            <a:avLst/>
          </a:prstGeom>
          <a:solidFill>
            <a:srgbClr val="FFFFFF"/>
          </a:solidFill>
          <a:ln w="6350" cap="flat" cmpd="sng" algn="ctr">
            <a:noFill/>
            <a:prstDash val="solid"/>
            <a:headEnd type="none" w="med" len="med"/>
            <a:tailEnd type="none" w="med" len="med"/>
          </a:ln>
          <a:effectLst/>
        </p:spPr>
        <p:txBody>
          <a:bodyPr rot="0" spcFirstLastPara="0" vert="horz" wrap="square" lIns="0" tIns="44802" rIns="0" bIns="44802" numCol="1" spcCol="0" rtlCol="0" fromWordArt="0" anchor="t" anchorCtr="0" forceAA="0" compatLnSpc="1">
            <a:prstTxWarp prst="textNoShape">
              <a:avLst/>
            </a:prstTxWarp>
            <a:spAutoFit/>
          </a:bodyPr>
          <a:lstStyle/>
          <a:p>
            <a:pPr marL="0" marR="0" lvl="0" indent="0" algn="ctr" defTabSz="91331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00" normalizeH="0" baseline="0" noProof="0">
                <a:ln>
                  <a:noFill/>
                </a:ln>
                <a:solidFill>
                  <a:srgbClr val="0078D7"/>
                </a:solidFill>
                <a:effectLst/>
                <a:uLnTx/>
                <a:uFillTx/>
                <a:latin typeface="Segoe UI Semibold" charset="0"/>
                <a:ea typeface="Segoe UI Semibold" charset="0"/>
                <a:cs typeface="Segoe UI Semibold" charset="0"/>
              </a:rPr>
              <a:t>Industry-leading global reach </a:t>
            </a:r>
          </a:p>
        </p:txBody>
      </p:sp>
      <p:grpSp>
        <p:nvGrpSpPr>
          <p:cNvPr id="198" name="Group 197">
            <a:extLst>
              <a:ext uri="{FF2B5EF4-FFF2-40B4-BE49-F238E27FC236}">
                <a16:creationId xmlns:a16="http://schemas.microsoft.com/office/drawing/2014/main" id="{EA71D8C5-6A2F-4573-8D56-AD74A1FFD9AF}"/>
              </a:ext>
            </a:extLst>
          </p:cNvPr>
          <p:cNvGrpSpPr/>
          <p:nvPr/>
        </p:nvGrpSpPr>
        <p:grpSpPr>
          <a:xfrm>
            <a:off x="8093237" y="3645001"/>
            <a:ext cx="734340" cy="1071632"/>
            <a:chOff x="1103506" y="2567788"/>
            <a:chExt cx="405526" cy="591791"/>
          </a:xfrm>
        </p:grpSpPr>
        <p:sp>
          <p:nvSpPr>
            <p:cNvPr id="199" name="Freeform: Shape 1400">
              <a:extLst>
                <a:ext uri="{FF2B5EF4-FFF2-40B4-BE49-F238E27FC236}">
                  <a16:creationId xmlns:a16="http://schemas.microsoft.com/office/drawing/2014/main" id="{F7361B3F-2355-484E-BF43-62279A698235}"/>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chemeClr val="bg1">
                  <a:lumMod val="50000"/>
                </a:schemeClr>
              </a:solidFill>
              <a:miter lim="800000"/>
              <a:headEnd/>
              <a:tailEnd/>
            </a:ln>
          </p:spPr>
          <p:txBody>
            <a:bodyPr vert="horz" wrap="square" lIns="91414" tIns="45706" rIns="91414" bIns="45706" numCol="1" anchor="t" anchorCtr="0" compatLnSpc="1">
              <a:prstTxWarp prst="textNoShape">
                <a:avLst/>
              </a:prstTxWarp>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200" name="Rectangle 199">
              <a:extLst>
                <a:ext uri="{FF2B5EF4-FFF2-40B4-BE49-F238E27FC236}">
                  <a16:creationId xmlns:a16="http://schemas.microsoft.com/office/drawing/2014/main" id="{00EF9C77-A8B4-41CD-94C5-7A00861B372F}"/>
                </a:ext>
              </a:extLst>
            </p:cNvPr>
            <p:cNvSpPr/>
            <p:nvPr/>
          </p:nvSpPr>
          <p:spPr bwMode="auto">
            <a:xfrm>
              <a:off x="1103506" y="2816110"/>
              <a:ext cx="405526" cy="343469"/>
            </a:xfrm>
            <a:prstGeom prst="rect">
              <a:avLst/>
            </a:prstGeom>
            <a:solidFill>
              <a:srgbClr val="FFFFFF"/>
            </a:solidFill>
            <a:ln w="12700">
              <a:solidFill>
                <a:schemeClr val="bg1">
                  <a:lumMod val="50000"/>
                </a:schemeClr>
              </a:solidFill>
              <a:miter lim="800000"/>
              <a:headEnd/>
              <a:tailEnd/>
            </a:ln>
          </p:spPr>
          <p:txBody>
            <a:bodyPr vert="horz" wrap="square" lIns="91414" tIns="45706" rIns="91414" bIns="45706" numCol="1" anchor="t" anchorCtr="0" compatLnSpc="1">
              <a:prstTxWarp prst="textNoShape">
                <a:avLst/>
              </a:prstTxWarp>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grpSp>
        <p:nvGrpSpPr>
          <p:cNvPr id="201" name="Group 200"/>
          <p:cNvGrpSpPr/>
          <p:nvPr/>
        </p:nvGrpSpPr>
        <p:grpSpPr>
          <a:xfrm>
            <a:off x="10379319" y="3684912"/>
            <a:ext cx="991033" cy="991027"/>
            <a:chOff x="10134599" y="2924174"/>
            <a:chExt cx="809625" cy="809625"/>
          </a:xfrm>
        </p:grpSpPr>
        <p:sp>
          <p:nvSpPr>
            <p:cNvPr id="202" name="Freeform 201"/>
            <p:cNvSpPr/>
            <p:nvPr/>
          </p:nvSpPr>
          <p:spPr bwMode="auto">
            <a:xfrm>
              <a:off x="10188575" y="3044825"/>
              <a:ext cx="298450" cy="638175"/>
            </a:xfrm>
            <a:custGeom>
              <a:avLst/>
              <a:gdLst>
                <a:gd name="connsiteX0" fmla="*/ 25400 w 298450"/>
                <a:gd name="connsiteY0" fmla="*/ 47625 h 638175"/>
                <a:gd name="connsiteX1" fmla="*/ 193675 w 298450"/>
                <a:gd name="connsiteY1" fmla="*/ 47625 h 638175"/>
                <a:gd name="connsiteX2" fmla="*/ 231775 w 298450"/>
                <a:gd name="connsiteY2" fmla="*/ 0 h 638175"/>
                <a:gd name="connsiteX3" fmla="*/ 298450 w 298450"/>
                <a:gd name="connsiteY3" fmla="*/ 79375 h 638175"/>
                <a:gd name="connsiteX4" fmla="*/ 193675 w 298450"/>
                <a:gd name="connsiteY4" fmla="*/ 171450 h 638175"/>
                <a:gd name="connsiteX5" fmla="*/ 174625 w 298450"/>
                <a:gd name="connsiteY5" fmla="*/ 250825 h 638175"/>
                <a:gd name="connsiteX6" fmla="*/ 190500 w 298450"/>
                <a:gd name="connsiteY6" fmla="*/ 323850 h 638175"/>
                <a:gd name="connsiteX7" fmla="*/ 139700 w 298450"/>
                <a:gd name="connsiteY7" fmla="*/ 346075 h 638175"/>
                <a:gd name="connsiteX8" fmla="*/ 82550 w 298450"/>
                <a:gd name="connsiteY8" fmla="*/ 285750 h 638175"/>
                <a:gd name="connsiteX9" fmla="*/ 47625 w 298450"/>
                <a:gd name="connsiteY9" fmla="*/ 285750 h 638175"/>
                <a:gd name="connsiteX10" fmla="*/ 0 w 298450"/>
                <a:gd name="connsiteY10" fmla="*/ 396875 h 638175"/>
                <a:gd name="connsiteX11" fmla="*/ 38100 w 298450"/>
                <a:gd name="connsiteY11" fmla="*/ 492125 h 638175"/>
                <a:gd name="connsiteX12" fmla="*/ 120650 w 298450"/>
                <a:gd name="connsiteY12" fmla="*/ 495300 h 638175"/>
                <a:gd name="connsiteX13" fmla="*/ 180975 w 298450"/>
                <a:gd name="connsiteY13" fmla="*/ 533400 h 638175"/>
                <a:gd name="connsiteX14" fmla="*/ 193675 w 298450"/>
                <a:gd name="connsiteY14" fmla="*/ 600075 h 638175"/>
                <a:gd name="connsiteX15" fmla="*/ 165100 w 298450"/>
                <a:gd name="connsiteY15" fmla="*/ 638175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50" h="638175">
                  <a:moveTo>
                    <a:pt x="25400" y="47625"/>
                  </a:moveTo>
                  <a:lnTo>
                    <a:pt x="193675" y="47625"/>
                  </a:lnTo>
                  <a:lnTo>
                    <a:pt x="231775" y="0"/>
                  </a:lnTo>
                  <a:lnTo>
                    <a:pt x="298450" y="79375"/>
                  </a:lnTo>
                  <a:lnTo>
                    <a:pt x="193675" y="171450"/>
                  </a:lnTo>
                  <a:lnTo>
                    <a:pt x="174625" y="250825"/>
                  </a:lnTo>
                  <a:lnTo>
                    <a:pt x="190500" y="323850"/>
                  </a:lnTo>
                  <a:lnTo>
                    <a:pt x="139700" y="346075"/>
                  </a:lnTo>
                  <a:lnTo>
                    <a:pt x="82550" y="285750"/>
                  </a:lnTo>
                  <a:lnTo>
                    <a:pt x="47625" y="285750"/>
                  </a:lnTo>
                  <a:lnTo>
                    <a:pt x="0" y="396875"/>
                  </a:lnTo>
                  <a:lnTo>
                    <a:pt x="38100" y="492125"/>
                  </a:lnTo>
                  <a:lnTo>
                    <a:pt x="120650" y="495300"/>
                  </a:lnTo>
                  <a:lnTo>
                    <a:pt x="180975" y="533400"/>
                  </a:lnTo>
                  <a:lnTo>
                    <a:pt x="193675" y="600075"/>
                  </a:lnTo>
                  <a:lnTo>
                    <a:pt x="165100" y="638175"/>
                  </a:lnTo>
                </a:path>
              </a:pathLst>
            </a:custGeom>
            <a:noFill/>
            <a:ln w="12700"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6E6E6"/>
                </a:solidFill>
                <a:effectLst/>
                <a:uLnTx/>
                <a:uFillTx/>
                <a:latin typeface="Segoe UI"/>
                <a:ea typeface=""/>
                <a:cs typeface=""/>
              </a:endParaRPr>
            </a:p>
          </p:txBody>
        </p:sp>
        <p:sp>
          <p:nvSpPr>
            <p:cNvPr id="203" name="Freeform 202"/>
            <p:cNvSpPr/>
            <p:nvPr/>
          </p:nvSpPr>
          <p:spPr bwMode="auto">
            <a:xfrm>
              <a:off x="10534650" y="2984500"/>
              <a:ext cx="403225" cy="631825"/>
            </a:xfrm>
            <a:custGeom>
              <a:avLst/>
              <a:gdLst>
                <a:gd name="connsiteX0" fmla="*/ 212725 w 403225"/>
                <a:gd name="connsiteY0" fmla="*/ 0 h 631825"/>
                <a:gd name="connsiteX1" fmla="*/ 60325 w 403225"/>
                <a:gd name="connsiteY1" fmla="*/ 76200 h 631825"/>
                <a:gd name="connsiteX2" fmla="*/ 92075 w 403225"/>
                <a:gd name="connsiteY2" fmla="*/ 168275 h 631825"/>
                <a:gd name="connsiteX3" fmla="*/ 171450 w 403225"/>
                <a:gd name="connsiteY3" fmla="*/ 168275 h 631825"/>
                <a:gd name="connsiteX4" fmla="*/ 139700 w 403225"/>
                <a:gd name="connsiteY4" fmla="*/ 215900 h 631825"/>
                <a:gd name="connsiteX5" fmla="*/ 60325 w 403225"/>
                <a:gd name="connsiteY5" fmla="*/ 254000 h 631825"/>
                <a:gd name="connsiteX6" fmla="*/ 0 w 403225"/>
                <a:gd name="connsiteY6" fmla="*/ 346075 h 631825"/>
                <a:gd name="connsiteX7" fmla="*/ 19050 w 403225"/>
                <a:gd name="connsiteY7" fmla="*/ 438150 h 631825"/>
                <a:gd name="connsiteX8" fmla="*/ 104775 w 403225"/>
                <a:gd name="connsiteY8" fmla="*/ 482600 h 631825"/>
                <a:gd name="connsiteX9" fmla="*/ 133350 w 403225"/>
                <a:gd name="connsiteY9" fmla="*/ 457200 h 631825"/>
                <a:gd name="connsiteX10" fmla="*/ 155575 w 403225"/>
                <a:gd name="connsiteY10" fmla="*/ 527050 h 631825"/>
                <a:gd name="connsiteX11" fmla="*/ 133350 w 403225"/>
                <a:gd name="connsiteY11" fmla="*/ 631825 h 631825"/>
                <a:gd name="connsiteX12" fmla="*/ 203200 w 403225"/>
                <a:gd name="connsiteY12" fmla="*/ 603250 h 631825"/>
                <a:gd name="connsiteX13" fmla="*/ 231775 w 403225"/>
                <a:gd name="connsiteY13" fmla="*/ 561975 h 631825"/>
                <a:gd name="connsiteX14" fmla="*/ 234950 w 403225"/>
                <a:gd name="connsiteY14" fmla="*/ 346075 h 631825"/>
                <a:gd name="connsiteX15" fmla="*/ 184150 w 403225"/>
                <a:gd name="connsiteY15" fmla="*/ 276225 h 631825"/>
                <a:gd name="connsiteX16" fmla="*/ 228600 w 403225"/>
                <a:gd name="connsiteY16" fmla="*/ 241300 h 631825"/>
                <a:gd name="connsiteX17" fmla="*/ 288925 w 403225"/>
                <a:gd name="connsiteY17" fmla="*/ 273050 h 631825"/>
                <a:gd name="connsiteX18" fmla="*/ 342900 w 403225"/>
                <a:gd name="connsiteY18" fmla="*/ 346075 h 631825"/>
                <a:gd name="connsiteX19" fmla="*/ 336550 w 403225"/>
                <a:gd name="connsiteY19" fmla="*/ 393700 h 631825"/>
                <a:gd name="connsiteX20" fmla="*/ 403225 w 403225"/>
                <a:gd name="connsiteY20" fmla="*/ 381000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225" h="631825">
                  <a:moveTo>
                    <a:pt x="212725" y="0"/>
                  </a:moveTo>
                  <a:lnTo>
                    <a:pt x="60325" y="76200"/>
                  </a:lnTo>
                  <a:lnTo>
                    <a:pt x="92075" y="168275"/>
                  </a:lnTo>
                  <a:lnTo>
                    <a:pt x="171450" y="168275"/>
                  </a:lnTo>
                  <a:lnTo>
                    <a:pt x="139700" y="215900"/>
                  </a:lnTo>
                  <a:lnTo>
                    <a:pt x="60325" y="254000"/>
                  </a:lnTo>
                  <a:lnTo>
                    <a:pt x="0" y="346075"/>
                  </a:lnTo>
                  <a:lnTo>
                    <a:pt x="19050" y="438150"/>
                  </a:lnTo>
                  <a:lnTo>
                    <a:pt x="104775" y="482600"/>
                  </a:lnTo>
                  <a:lnTo>
                    <a:pt x="133350" y="457200"/>
                  </a:lnTo>
                  <a:lnTo>
                    <a:pt x="155575" y="527050"/>
                  </a:lnTo>
                  <a:lnTo>
                    <a:pt x="133350" y="631825"/>
                  </a:lnTo>
                  <a:lnTo>
                    <a:pt x="203200" y="603250"/>
                  </a:lnTo>
                  <a:lnTo>
                    <a:pt x="231775" y="561975"/>
                  </a:lnTo>
                  <a:cubicBezTo>
                    <a:pt x="232833" y="490008"/>
                    <a:pt x="233892" y="418042"/>
                    <a:pt x="234950" y="346075"/>
                  </a:cubicBezTo>
                  <a:lnTo>
                    <a:pt x="184150" y="276225"/>
                  </a:lnTo>
                  <a:lnTo>
                    <a:pt x="228600" y="241300"/>
                  </a:lnTo>
                  <a:lnTo>
                    <a:pt x="288925" y="273050"/>
                  </a:lnTo>
                  <a:lnTo>
                    <a:pt x="342900" y="346075"/>
                  </a:lnTo>
                  <a:lnTo>
                    <a:pt x="336550" y="393700"/>
                  </a:lnTo>
                  <a:lnTo>
                    <a:pt x="403225" y="381000"/>
                  </a:lnTo>
                </a:path>
              </a:pathLst>
            </a:custGeom>
            <a:noFill/>
            <a:ln w="12700"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6E6E6"/>
                </a:solidFill>
                <a:effectLst/>
                <a:uLnTx/>
                <a:uFillTx/>
                <a:latin typeface="Segoe UI"/>
                <a:ea typeface=""/>
                <a:cs typeface=""/>
              </a:endParaRPr>
            </a:p>
          </p:txBody>
        </p:sp>
        <p:sp>
          <p:nvSpPr>
            <p:cNvPr id="204" name="Oval 203"/>
            <p:cNvSpPr/>
            <p:nvPr/>
          </p:nvSpPr>
          <p:spPr bwMode="auto">
            <a:xfrm>
              <a:off x="10134599" y="2924174"/>
              <a:ext cx="809625" cy="809625"/>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Title 84">
            <a:extLst>
              <a:ext uri="{FF2B5EF4-FFF2-40B4-BE49-F238E27FC236}">
                <a16:creationId xmlns:a16="http://schemas.microsoft.com/office/drawing/2014/main" id="{46BC7114-80CA-49CE-8C94-1C41E42E7ADD}"/>
              </a:ext>
            </a:extLst>
          </p:cNvPr>
          <p:cNvSpPr>
            <a:spLocks noGrp="1"/>
          </p:cNvSpPr>
          <p:nvPr>
            <p:ph type="title"/>
          </p:nvPr>
        </p:nvSpPr>
        <p:spPr>
          <a:xfrm>
            <a:off x="588263" y="457200"/>
            <a:ext cx="11018520" cy="1107996"/>
          </a:xfrm>
        </p:spPr>
        <p:txBody>
          <a:bodyPr/>
          <a:lstStyle/>
          <a:p>
            <a:r>
              <a:rPr lang="en-US"/>
              <a:t>Azure Database Services for MySQL, PostgreSQL and MariaDB</a:t>
            </a:r>
          </a:p>
        </p:txBody>
      </p:sp>
      <p:sp>
        <p:nvSpPr>
          <p:cNvPr id="125" name="Rectangle 124">
            <a:extLst>
              <a:ext uri="{FF2B5EF4-FFF2-40B4-BE49-F238E27FC236}">
                <a16:creationId xmlns:a16="http://schemas.microsoft.com/office/drawing/2014/main" id="{32E8E08F-3664-4394-9BFC-9926FF510112}"/>
              </a:ext>
            </a:extLst>
          </p:cNvPr>
          <p:cNvSpPr/>
          <p:nvPr/>
        </p:nvSpPr>
        <p:spPr bwMode="auto">
          <a:xfrm>
            <a:off x="1340561" y="5326758"/>
            <a:ext cx="1991596" cy="706032"/>
          </a:xfrm>
          <a:prstGeom prst="rect">
            <a:avLst/>
          </a:prstGeom>
          <a:solidFill>
            <a:srgbClr val="FFFFFF"/>
          </a:solidFill>
          <a:ln w="6350" cap="flat" cmpd="sng" algn="ctr">
            <a:noFill/>
            <a:prstDash val="solid"/>
            <a:headEnd type="none" w="med" len="med"/>
            <a:tailEnd type="none" w="med" len="med"/>
          </a:ln>
          <a:effectLst/>
        </p:spPr>
        <p:txBody>
          <a:bodyPr rot="0" spcFirstLastPara="0" vert="horz" wrap="square" lIns="0" tIns="44802" rIns="0" bIns="44802" numCol="1" spcCol="0" rtlCol="0" fromWordArt="0" anchor="t" anchorCtr="0" forceAA="0" compatLnSpc="1">
            <a:prstTxWarp prst="textNoShape">
              <a:avLst/>
            </a:prstTxWarp>
            <a:spAutoFit/>
          </a:bodyPr>
          <a:lstStyle/>
          <a:p>
            <a:pPr marL="0" marR="0" lvl="0" indent="0" algn="ctr" defTabSz="91331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a:ln>
                  <a:noFill/>
                </a:ln>
                <a:solidFill>
                  <a:srgbClr val="0078D7"/>
                </a:solidFill>
                <a:effectLst/>
                <a:uLnTx/>
                <a:uFillTx/>
                <a:latin typeface="Segoe UI Semibold"/>
                <a:ea typeface="Segoe UI Semibold" charset="0"/>
                <a:cs typeface="Segoe UI Semibold"/>
              </a:rPr>
              <a:t>Easy Lift and Shift</a:t>
            </a:r>
          </a:p>
        </p:txBody>
      </p:sp>
      <p:sp>
        <p:nvSpPr>
          <p:cNvPr id="126" name="Rectangle 125">
            <a:extLst>
              <a:ext uri="{FF2B5EF4-FFF2-40B4-BE49-F238E27FC236}">
                <a16:creationId xmlns:a16="http://schemas.microsoft.com/office/drawing/2014/main" id="{E5C96812-E634-4A1B-9084-804A9B751F25}"/>
              </a:ext>
            </a:extLst>
          </p:cNvPr>
          <p:cNvSpPr/>
          <p:nvPr/>
        </p:nvSpPr>
        <p:spPr bwMode="auto">
          <a:xfrm>
            <a:off x="7575366" y="5323469"/>
            <a:ext cx="1991596" cy="706032"/>
          </a:xfrm>
          <a:prstGeom prst="rect">
            <a:avLst/>
          </a:prstGeom>
          <a:solidFill>
            <a:srgbClr val="FFFFFF"/>
          </a:solidFill>
          <a:ln w="6350" cap="flat" cmpd="sng" algn="ctr">
            <a:noFill/>
            <a:prstDash val="solid"/>
            <a:headEnd type="none" w="med" len="med"/>
            <a:tailEnd type="none" w="med" len="med"/>
          </a:ln>
          <a:effectLst/>
        </p:spPr>
        <p:txBody>
          <a:bodyPr rot="0" spcFirstLastPara="0" vert="horz" wrap="square" lIns="0" tIns="44802" rIns="0" bIns="44802" numCol="1" spcCol="0" rtlCol="0" fromWordArt="0" anchor="t" anchorCtr="0" forceAA="0" compatLnSpc="1">
            <a:prstTxWarp prst="textNoShape">
              <a:avLst/>
            </a:prstTxWarp>
            <a:spAutoFit/>
          </a:bodyPr>
          <a:lstStyle/>
          <a:p>
            <a:pPr marL="0" marR="0" lvl="0" indent="0" algn="ctr" defTabSz="91331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a:ln>
                  <a:noFill/>
                </a:ln>
                <a:solidFill>
                  <a:srgbClr val="0078D7"/>
                </a:solidFill>
                <a:effectLst/>
                <a:uLnTx/>
                <a:uFillTx/>
                <a:latin typeface="Segoe UI Semibold"/>
                <a:ea typeface="Segoe UI Semibold" charset="0"/>
                <a:cs typeface="Segoe UI Semibold"/>
              </a:rPr>
              <a:t>Enterprise Ready</a:t>
            </a:r>
          </a:p>
        </p:txBody>
      </p:sp>
      <p:cxnSp>
        <p:nvCxnSpPr>
          <p:cNvPr id="89" name="Straight Arrow Connector 88">
            <a:extLst>
              <a:ext uri="{FF2B5EF4-FFF2-40B4-BE49-F238E27FC236}">
                <a16:creationId xmlns:a16="http://schemas.microsoft.com/office/drawing/2014/main" id="{1C8EF13C-B1CA-4875-A467-3455D1FB4C83}"/>
              </a:ext>
            </a:extLst>
          </p:cNvPr>
          <p:cNvCxnSpPr>
            <a:cxnSpLocks/>
            <a:stCxn id="125" idx="1"/>
          </p:cNvCxnSpPr>
          <p:nvPr/>
        </p:nvCxnSpPr>
        <p:spPr>
          <a:xfrm flipH="1">
            <a:off x="294938" y="5473251"/>
            <a:ext cx="1109716" cy="10492"/>
          </a:xfrm>
          <a:prstGeom prst="straightConnector1">
            <a:avLst/>
          </a:prstGeom>
          <a:ln w="127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F7BAA857-50CB-48DB-9635-91C03F93DFA8}"/>
              </a:ext>
            </a:extLst>
          </p:cNvPr>
          <p:cNvCxnSpPr>
            <a:cxnSpLocks/>
          </p:cNvCxnSpPr>
          <p:nvPr/>
        </p:nvCxnSpPr>
        <p:spPr>
          <a:xfrm flipH="1">
            <a:off x="4968063" y="5476399"/>
            <a:ext cx="2720758" cy="1"/>
          </a:xfrm>
          <a:prstGeom prst="straightConnector1">
            <a:avLst/>
          </a:prstGeom>
          <a:ln w="127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4A49D07-7880-4CB4-8663-F0C6E20DF737}"/>
              </a:ext>
            </a:extLst>
          </p:cNvPr>
          <p:cNvCxnSpPr>
            <a:cxnSpLocks/>
          </p:cNvCxnSpPr>
          <p:nvPr/>
        </p:nvCxnSpPr>
        <p:spPr>
          <a:xfrm>
            <a:off x="9482827" y="5476399"/>
            <a:ext cx="2333113" cy="15136"/>
          </a:xfrm>
          <a:prstGeom prst="straightConnector1">
            <a:avLst/>
          </a:prstGeom>
          <a:ln w="127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DCEDEAB7-76DF-43B5-8E2B-47BFE9E939A8}"/>
              </a:ext>
            </a:extLst>
          </p:cNvPr>
          <p:cNvCxnSpPr>
            <a:cxnSpLocks/>
          </p:cNvCxnSpPr>
          <p:nvPr/>
        </p:nvCxnSpPr>
        <p:spPr>
          <a:xfrm>
            <a:off x="3227325" y="5476397"/>
            <a:ext cx="1489030" cy="0"/>
          </a:xfrm>
          <a:prstGeom prst="straightConnector1">
            <a:avLst/>
          </a:prstGeom>
          <a:ln w="127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1" name="Cylinder 513">
            <a:extLst>
              <a:ext uri="{FF2B5EF4-FFF2-40B4-BE49-F238E27FC236}">
                <a16:creationId xmlns:a16="http://schemas.microsoft.com/office/drawing/2014/main" id="{D0356706-DDB7-4E70-BEB5-A9AE40421EC8}"/>
              </a:ext>
            </a:extLst>
          </p:cNvPr>
          <p:cNvSpPr/>
          <p:nvPr/>
        </p:nvSpPr>
        <p:spPr bwMode="auto">
          <a:xfrm>
            <a:off x="593902" y="3982915"/>
            <a:ext cx="301572" cy="396193"/>
          </a:xfrm>
          <a:prstGeom prst="can">
            <a:avLst>
              <a:gd name="adj" fmla="val 39530"/>
            </a:avLst>
          </a:prstGeom>
          <a:solidFill>
            <a:schemeClr val="bg1"/>
          </a:solidFill>
          <a:ln w="127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lumMod val="50000"/>
                    <a:lumOff val="50000"/>
                  </a:srgbClr>
                </a:solidFill>
                <a:effectLst/>
                <a:uLnTx/>
                <a:uFillTx/>
                <a:latin typeface="Segoe UI Semibold" panose="020B0702040204020203" pitchFamily="34" charset="0"/>
                <a:ea typeface="Segoe UI" pitchFamily="34" charset="0"/>
                <a:cs typeface="Segoe UI Semibold" panose="020B0702040204020203" pitchFamily="34" charset="0"/>
              </a:rPr>
              <a:t>My</a:t>
            </a:r>
          </a:p>
        </p:txBody>
      </p:sp>
      <p:sp>
        <p:nvSpPr>
          <p:cNvPr id="152" name="Cylinder 513">
            <a:extLst>
              <a:ext uri="{FF2B5EF4-FFF2-40B4-BE49-F238E27FC236}">
                <a16:creationId xmlns:a16="http://schemas.microsoft.com/office/drawing/2014/main" id="{2ABC9361-81DD-41D7-8301-05E2077D8229}"/>
              </a:ext>
            </a:extLst>
          </p:cNvPr>
          <p:cNvSpPr/>
          <p:nvPr/>
        </p:nvSpPr>
        <p:spPr bwMode="auto">
          <a:xfrm>
            <a:off x="1102251" y="3982915"/>
            <a:ext cx="301572" cy="396193"/>
          </a:xfrm>
          <a:prstGeom prst="can">
            <a:avLst>
              <a:gd name="adj" fmla="val 39530"/>
            </a:avLst>
          </a:prstGeom>
          <a:solidFill>
            <a:schemeClr val="bg1"/>
          </a:solidFill>
          <a:ln w="127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154" name="Group 153">
            <a:extLst>
              <a:ext uri="{FF2B5EF4-FFF2-40B4-BE49-F238E27FC236}">
                <a16:creationId xmlns:a16="http://schemas.microsoft.com/office/drawing/2014/main" id="{BCDF6A9A-5B50-446F-B7D5-A836FBDE344F}"/>
              </a:ext>
            </a:extLst>
          </p:cNvPr>
          <p:cNvGrpSpPr/>
          <p:nvPr/>
        </p:nvGrpSpPr>
        <p:grpSpPr>
          <a:xfrm>
            <a:off x="1162705" y="4148542"/>
            <a:ext cx="181131" cy="187648"/>
            <a:chOff x="10970759" y="2371811"/>
            <a:chExt cx="661987" cy="685800"/>
          </a:xfrm>
          <a:solidFill>
            <a:schemeClr val="tx2"/>
          </a:solidFill>
        </p:grpSpPr>
        <p:sp>
          <p:nvSpPr>
            <p:cNvPr id="155" name="Freeform 235">
              <a:extLst>
                <a:ext uri="{FF2B5EF4-FFF2-40B4-BE49-F238E27FC236}">
                  <a16:creationId xmlns:a16="http://schemas.microsoft.com/office/drawing/2014/main" id="{1FD65D6B-6593-4363-8DE9-6399DACBC724}"/>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w="3175">
              <a:solidFill>
                <a:schemeClr val="tx1">
                  <a:lumMod val="50000"/>
                  <a:lumOff val="50000"/>
                </a:schemeClr>
              </a:solid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236">
              <a:extLst>
                <a:ext uri="{FF2B5EF4-FFF2-40B4-BE49-F238E27FC236}">
                  <a16:creationId xmlns:a16="http://schemas.microsoft.com/office/drawing/2014/main" id="{90513797-57D7-4B95-85B8-236146964503}"/>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w="3175">
              <a:solidFill>
                <a:schemeClr val="tx1">
                  <a:lumMod val="50000"/>
                  <a:lumOff val="50000"/>
                </a:schemeClr>
              </a:solidFill>
            </a:ln>
          </p:spPr>
          <p:txBody>
            <a:bodyPr vert="horz" wrap="square" lIns="91414" tIns="45706" rIns="91414" bIns="45706" numCol="1" anchor="t" anchorCtr="0" compatLnSpc="1">
              <a:prstTxWarp prst="textNoShape">
                <a:avLst/>
              </a:prstTxWarp>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7" name="Cylinder 513">
            <a:extLst>
              <a:ext uri="{FF2B5EF4-FFF2-40B4-BE49-F238E27FC236}">
                <a16:creationId xmlns:a16="http://schemas.microsoft.com/office/drawing/2014/main" id="{BEE91DF4-321A-4925-A6BA-2F4FA2A769C4}"/>
              </a:ext>
            </a:extLst>
          </p:cNvPr>
          <p:cNvSpPr/>
          <p:nvPr/>
        </p:nvSpPr>
        <p:spPr bwMode="auto">
          <a:xfrm>
            <a:off x="1642012" y="3982915"/>
            <a:ext cx="301572" cy="396193"/>
          </a:xfrm>
          <a:prstGeom prst="can">
            <a:avLst>
              <a:gd name="adj" fmla="val 39530"/>
            </a:avLst>
          </a:prstGeom>
          <a:solidFill>
            <a:schemeClr val="bg1"/>
          </a:solidFill>
          <a:ln w="127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pic>
        <p:nvPicPr>
          <p:cNvPr id="9" name="Picture 8">
            <a:extLst>
              <a:ext uri="{FF2B5EF4-FFF2-40B4-BE49-F238E27FC236}">
                <a16:creationId xmlns:a16="http://schemas.microsoft.com/office/drawing/2014/main" id="{CDA96267-1F19-4192-97C5-149E30C65C89}"/>
              </a:ext>
            </a:extLst>
          </p:cNvPr>
          <p:cNvPicPr>
            <a:picLocks noChangeAspect="1"/>
          </p:cNvPicPr>
          <p:nvPr/>
        </p:nvPicPr>
        <p:blipFill rotWithShape="1">
          <a:blip r:embed="rId23">
            <a:extLst>
              <a:ext uri="{BEBA8EAE-BF5A-486C-A8C5-ECC9F3942E4B}">
                <a14:imgProps xmlns:a14="http://schemas.microsoft.com/office/drawing/2010/main">
                  <a14:imgLayer r:embed="rId24">
                    <a14:imgEffect>
                      <a14:saturation sat="0"/>
                    </a14:imgEffect>
                  </a14:imgLayer>
                </a14:imgProps>
              </a:ext>
              <a:ext uri="{28A0092B-C50C-407E-A947-70E740481C1C}">
                <a14:useLocalDpi xmlns:a14="http://schemas.microsoft.com/office/drawing/2010/main" val="0"/>
              </a:ext>
            </a:extLst>
          </a:blip>
          <a:srcRect l="9868" r="9868" b="27669"/>
          <a:stretch/>
        </p:blipFill>
        <p:spPr>
          <a:xfrm>
            <a:off x="1682772" y="4142879"/>
            <a:ext cx="227280" cy="144932"/>
          </a:xfrm>
          <a:prstGeom prst="rect">
            <a:avLst/>
          </a:prstGeom>
          <a:ln>
            <a:noFill/>
          </a:ln>
          <a:effectLst/>
        </p:spPr>
      </p:pic>
      <p:grpSp>
        <p:nvGrpSpPr>
          <p:cNvPr id="10" name="Group 9"/>
          <p:cNvGrpSpPr/>
          <p:nvPr/>
        </p:nvGrpSpPr>
        <p:grpSpPr>
          <a:xfrm>
            <a:off x="5238679" y="3684911"/>
            <a:ext cx="1520941" cy="963225"/>
            <a:chOff x="5036475" y="3757141"/>
            <a:chExt cx="1925290" cy="1219302"/>
          </a:xfrm>
        </p:grpSpPr>
        <p:grpSp>
          <p:nvGrpSpPr>
            <p:cNvPr id="6" name="Group 5"/>
            <p:cNvGrpSpPr/>
            <p:nvPr/>
          </p:nvGrpSpPr>
          <p:grpSpPr>
            <a:xfrm>
              <a:off x="5285468" y="4115865"/>
              <a:ext cx="1229465" cy="646453"/>
              <a:chOff x="5361369" y="4191821"/>
              <a:chExt cx="998813" cy="525176"/>
            </a:xfrm>
          </p:grpSpPr>
          <p:sp>
            <p:nvSpPr>
              <p:cNvPr id="14" name="Rectangle 13">
                <a:extLst>
                  <a:ext uri="{FF2B5EF4-FFF2-40B4-BE49-F238E27FC236}">
                    <a16:creationId xmlns:a16="http://schemas.microsoft.com/office/drawing/2014/main" id="{1DEC74C1-EC5D-429D-81EA-DDCBE5F52AEF}"/>
                  </a:ext>
                </a:extLst>
              </p:cNvPr>
              <p:cNvSpPr/>
              <p:nvPr/>
            </p:nvSpPr>
            <p:spPr bwMode="auto">
              <a:xfrm>
                <a:off x="5361369" y="4540981"/>
                <a:ext cx="289305" cy="87747"/>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B1205B5B-2CAF-41A5-8255-234FE153E6D7}"/>
                  </a:ext>
                </a:extLst>
              </p:cNvPr>
              <p:cNvSpPr/>
              <p:nvPr/>
            </p:nvSpPr>
            <p:spPr bwMode="auto">
              <a:xfrm flipH="1">
                <a:off x="5590693" y="4568959"/>
                <a:ext cx="26006" cy="26481"/>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C34B6438-CCB0-4D54-AB94-41546DC07411}"/>
                  </a:ext>
                </a:extLst>
              </p:cNvPr>
              <p:cNvCxnSpPr/>
              <p:nvPr/>
            </p:nvCxnSpPr>
            <p:spPr>
              <a:xfrm>
                <a:off x="5403228" y="4584038"/>
                <a:ext cx="135451" cy="0"/>
              </a:xfrm>
              <a:prstGeom prst="line">
                <a:avLst/>
              </a:prstGeom>
              <a:noFill/>
              <a:ln w="12700" cap="flat" cmpd="sng" algn="ctr">
                <a:solidFill>
                  <a:schemeClr val="bg1">
                    <a:lumMod val="50000"/>
                  </a:schemeClr>
                </a:solidFill>
                <a:prstDash val="solid"/>
                <a:headEnd type="none"/>
                <a:tailEnd type="none"/>
              </a:ln>
              <a:effectLst/>
            </p:spPr>
          </p:cxnSp>
          <p:sp>
            <p:nvSpPr>
              <p:cNvPr id="17" name="Rectangle 16">
                <a:extLst>
                  <a:ext uri="{FF2B5EF4-FFF2-40B4-BE49-F238E27FC236}">
                    <a16:creationId xmlns:a16="http://schemas.microsoft.com/office/drawing/2014/main" id="{1819A094-77F1-4D92-885F-20E4B0D68122}"/>
                  </a:ext>
                </a:extLst>
              </p:cNvPr>
              <p:cNvSpPr/>
              <p:nvPr/>
            </p:nvSpPr>
            <p:spPr bwMode="auto">
              <a:xfrm>
                <a:off x="5361369" y="4629250"/>
                <a:ext cx="289305" cy="87747"/>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17E5F049-1E6C-4FB6-931E-BD34928B233D}"/>
                  </a:ext>
                </a:extLst>
              </p:cNvPr>
              <p:cNvSpPr/>
              <p:nvPr/>
            </p:nvSpPr>
            <p:spPr bwMode="auto">
              <a:xfrm flipH="1">
                <a:off x="5590693" y="4657228"/>
                <a:ext cx="26006" cy="26481"/>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F5C5EF54-CC78-47AF-8C8B-8C89090885F2}"/>
                  </a:ext>
                </a:extLst>
              </p:cNvPr>
              <p:cNvCxnSpPr/>
              <p:nvPr/>
            </p:nvCxnSpPr>
            <p:spPr>
              <a:xfrm>
                <a:off x="5403228" y="4672308"/>
                <a:ext cx="135451" cy="0"/>
              </a:xfrm>
              <a:prstGeom prst="line">
                <a:avLst/>
              </a:prstGeom>
              <a:noFill/>
              <a:ln w="12700" cap="flat" cmpd="sng" algn="ctr">
                <a:solidFill>
                  <a:schemeClr val="bg1">
                    <a:lumMod val="50000"/>
                  </a:schemeClr>
                </a:solidFill>
                <a:prstDash val="solid"/>
                <a:headEnd type="none"/>
                <a:tailEnd type="none"/>
              </a:ln>
              <a:effectLst/>
            </p:spPr>
          </p:cxnSp>
          <p:sp>
            <p:nvSpPr>
              <p:cNvPr id="20" name="Rectangle 19">
                <a:extLst>
                  <a:ext uri="{FF2B5EF4-FFF2-40B4-BE49-F238E27FC236}">
                    <a16:creationId xmlns:a16="http://schemas.microsoft.com/office/drawing/2014/main" id="{26018B4E-D595-4808-8A6E-D531B172BF2D}"/>
                  </a:ext>
                </a:extLst>
              </p:cNvPr>
              <p:cNvSpPr/>
              <p:nvPr/>
            </p:nvSpPr>
            <p:spPr bwMode="auto">
              <a:xfrm>
                <a:off x="5716122" y="4540981"/>
                <a:ext cx="289306" cy="87747"/>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62FE14CB-4F20-4BDE-A8A3-B0BF383CE294}"/>
                  </a:ext>
                </a:extLst>
              </p:cNvPr>
              <p:cNvSpPr/>
              <p:nvPr/>
            </p:nvSpPr>
            <p:spPr bwMode="auto">
              <a:xfrm flipH="1">
                <a:off x="5945446" y="4568959"/>
                <a:ext cx="26006" cy="26481"/>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7684E567-8980-4839-8FC5-3599CDCB2AF3}"/>
                  </a:ext>
                </a:extLst>
              </p:cNvPr>
              <p:cNvCxnSpPr/>
              <p:nvPr/>
            </p:nvCxnSpPr>
            <p:spPr>
              <a:xfrm>
                <a:off x="5757982" y="4584038"/>
                <a:ext cx="135451" cy="0"/>
              </a:xfrm>
              <a:prstGeom prst="line">
                <a:avLst/>
              </a:prstGeom>
              <a:noFill/>
              <a:ln w="12700" cap="flat" cmpd="sng" algn="ctr">
                <a:solidFill>
                  <a:schemeClr val="bg1">
                    <a:lumMod val="50000"/>
                  </a:schemeClr>
                </a:solidFill>
                <a:prstDash val="solid"/>
                <a:headEnd type="none"/>
                <a:tailEnd type="none"/>
              </a:ln>
              <a:effectLst/>
            </p:spPr>
          </p:cxnSp>
          <p:sp>
            <p:nvSpPr>
              <p:cNvPr id="23" name="Rectangle 22">
                <a:extLst>
                  <a:ext uri="{FF2B5EF4-FFF2-40B4-BE49-F238E27FC236}">
                    <a16:creationId xmlns:a16="http://schemas.microsoft.com/office/drawing/2014/main" id="{7EC58D8A-D0EF-4890-915D-5BA3871B28AD}"/>
                  </a:ext>
                </a:extLst>
              </p:cNvPr>
              <p:cNvSpPr/>
              <p:nvPr/>
            </p:nvSpPr>
            <p:spPr bwMode="auto">
              <a:xfrm>
                <a:off x="5716122" y="4629250"/>
                <a:ext cx="289305" cy="87747"/>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FB15EB95-F0E7-4D0F-9308-EFD490AEC115}"/>
                  </a:ext>
                </a:extLst>
              </p:cNvPr>
              <p:cNvSpPr/>
              <p:nvPr/>
            </p:nvSpPr>
            <p:spPr bwMode="auto">
              <a:xfrm flipH="1">
                <a:off x="5945446" y="4657228"/>
                <a:ext cx="26006" cy="26481"/>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455A2B5B-79B9-4820-B643-3656E6C238B9}"/>
                  </a:ext>
                </a:extLst>
              </p:cNvPr>
              <p:cNvCxnSpPr/>
              <p:nvPr/>
            </p:nvCxnSpPr>
            <p:spPr>
              <a:xfrm>
                <a:off x="5757982" y="4672308"/>
                <a:ext cx="135451" cy="0"/>
              </a:xfrm>
              <a:prstGeom prst="line">
                <a:avLst/>
              </a:prstGeom>
              <a:noFill/>
              <a:ln w="12700" cap="flat" cmpd="sng" algn="ctr">
                <a:solidFill>
                  <a:schemeClr val="bg1">
                    <a:lumMod val="50000"/>
                  </a:schemeClr>
                </a:solidFill>
                <a:prstDash val="solid"/>
                <a:headEnd type="none"/>
                <a:tailEnd type="none"/>
              </a:ln>
              <a:effectLst/>
            </p:spPr>
          </p:cxnSp>
          <p:sp>
            <p:nvSpPr>
              <p:cNvPr id="26" name="Rectangle 25">
                <a:extLst>
                  <a:ext uri="{FF2B5EF4-FFF2-40B4-BE49-F238E27FC236}">
                    <a16:creationId xmlns:a16="http://schemas.microsoft.com/office/drawing/2014/main" id="{913DDF31-4D66-4DF1-8D04-E56DC2B4094D}"/>
                  </a:ext>
                </a:extLst>
              </p:cNvPr>
              <p:cNvSpPr/>
              <p:nvPr/>
            </p:nvSpPr>
            <p:spPr bwMode="auto">
              <a:xfrm>
                <a:off x="5716122" y="4452711"/>
                <a:ext cx="289305" cy="87747"/>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FF3F236B-3362-4CDD-8FB5-564C1F0A7546}"/>
                  </a:ext>
                </a:extLst>
              </p:cNvPr>
              <p:cNvSpPr/>
              <p:nvPr/>
            </p:nvSpPr>
            <p:spPr bwMode="auto">
              <a:xfrm flipH="1">
                <a:off x="5945446" y="4480689"/>
                <a:ext cx="26006" cy="26481"/>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601484CB-3AE3-4A63-9869-1320EFABA366}"/>
                  </a:ext>
                </a:extLst>
              </p:cNvPr>
              <p:cNvCxnSpPr/>
              <p:nvPr/>
            </p:nvCxnSpPr>
            <p:spPr>
              <a:xfrm>
                <a:off x="5757982" y="4495769"/>
                <a:ext cx="135451" cy="0"/>
              </a:xfrm>
              <a:prstGeom prst="line">
                <a:avLst/>
              </a:prstGeom>
              <a:noFill/>
              <a:ln w="12700" cap="flat" cmpd="sng" algn="ctr">
                <a:solidFill>
                  <a:schemeClr val="bg1">
                    <a:lumMod val="50000"/>
                  </a:schemeClr>
                </a:solidFill>
                <a:prstDash val="solid"/>
                <a:headEnd type="none"/>
                <a:tailEnd type="none"/>
              </a:ln>
              <a:effectLst/>
            </p:spPr>
          </p:cxnSp>
          <p:sp>
            <p:nvSpPr>
              <p:cNvPr id="29" name="Rectangle 28">
                <a:extLst>
                  <a:ext uri="{FF2B5EF4-FFF2-40B4-BE49-F238E27FC236}">
                    <a16:creationId xmlns:a16="http://schemas.microsoft.com/office/drawing/2014/main" id="{CE767318-4A19-4731-8C96-1AFB5A94769E}"/>
                  </a:ext>
                </a:extLst>
              </p:cNvPr>
              <p:cNvSpPr/>
              <p:nvPr/>
            </p:nvSpPr>
            <p:spPr bwMode="auto">
              <a:xfrm>
                <a:off x="6070876" y="4541764"/>
                <a:ext cx="289306" cy="87747"/>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CC84B6C-85E2-498B-A38F-D2CA020CBC47}"/>
                  </a:ext>
                </a:extLst>
              </p:cNvPr>
              <p:cNvSpPr/>
              <p:nvPr/>
            </p:nvSpPr>
            <p:spPr bwMode="auto">
              <a:xfrm flipH="1">
                <a:off x="6300200" y="4568959"/>
                <a:ext cx="26006" cy="26481"/>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22C23516-D7D2-4BBC-9DA2-D6A6CC3FF32B}"/>
                  </a:ext>
                </a:extLst>
              </p:cNvPr>
              <p:cNvCxnSpPr/>
              <p:nvPr/>
            </p:nvCxnSpPr>
            <p:spPr>
              <a:xfrm>
                <a:off x="6112736" y="4584038"/>
                <a:ext cx="135451" cy="0"/>
              </a:xfrm>
              <a:prstGeom prst="line">
                <a:avLst/>
              </a:prstGeom>
              <a:noFill/>
              <a:ln w="12700" cap="flat" cmpd="sng" algn="ctr">
                <a:solidFill>
                  <a:schemeClr val="bg1">
                    <a:lumMod val="50000"/>
                  </a:schemeClr>
                </a:solidFill>
                <a:prstDash val="solid"/>
                <a:headEnd type="none"/>
                <a:tailEnd type="none"/>
              </a:ln>
              <a:effectLst/>
            </p:spPr>
          </p:cxnSp>
          <p:sp>
            <p:nvSpPr>
              <p:cNvPr id="32" name="Rectangle 31">
                <a:extLst>
                  <a:ext uri="{FF2B5EF4-FFF2-40B4-BE49-F238E27FC236}">
                    <a16:creationId xmlns:a16="http://schemas.microsoft.com/office/drawing/2014/main" id="{2D4047B8-BE5D-4A61-922E-DE0364310522}"/>
                  </a:ext>
                </a:extLst>
              </p:cNvPr>
              <p:cNvSpPr/>
              <p:nvPr/>
            </p:nvSpPr>
            <p:spPr bwMode="auto">
              <a:xfrm>
                <a:off x="6070876" y="4629250"/>
                <a:ext cx="289305" cy="87747"/>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0AB387A2-CE59-4F40-9B1B-E587EEE79CC4}"/>
                  </a:ext>
                </a:extLst>
              </p:cNvPr>
              <p:cNvSpPr/>
              <p:nvPr/>
            </p:nvSpPr>
            <p:spPr bwMode="auto">
              <a:xfrm flipH="1">
                <a:off x="6300200" y="4657228"/>
                <a:ext cx="26006" cy="26481"/>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A9A82E3E-A14B-4A75-878F-5E9E8202013B}"/>
                  </a:ext>
                </a:extLst>
              </p:cNvPr>
              <p:cNvCxnSpPr/>
              <p:nvPr/>
            </p:nvCxnSpPr>
            <p:spPr>
              <a:xfrm>
                <a:off x="6112736" y="4672308"/>
                <a:ext cx="135451" cy="0"/>
              </a:xfrm>
              <a:prstGeom prst="line">
                <a:avLst/>
              </a:prstGeom>
              <a:noFill/>
              <a:ln w="12700" cap="flat" cmpd="sng" algn="ctr">
                <a:solidFill>
                  <a:schemeClr val="bg1">
                    <a:lumMod val="50000"/>
                  </a:schemeClr>
                </a:solidFill>
                <a:prstDash val="solid"/>
                <a:headEnd type="none"/>
                <a:tailEnd type="none"/>
              </a:ln>
              <a:effectLst/>
            </p:spPr>
          </p:cxnSp>
          <p:sp>
            <p:nvSpPr>
              <p:cNvPr id="35" name="Rectangle 34">
                <a:extLst>
                  <a:ext uri="{FF2B5EF4-FFF2-40B4-BE49-F238E27FC236}">
                    <a16:creationId xmlns:a16="http://schemas.microsoft.com/office/drawing/2014/main" id="{289E85FC-766E-4E2E-9D30-5FAD6C49123C}"/>
                  </a:ext>
                </a:extLst>
              </p:cNvPr>
              <p:cNvSpPr/>
              <p:nvPr/>
            </p:nvSpPr>
            <p:spPr bwMode="auto">
              <a:xfrm>
                <a:off x="6070876" y="4454278"/>
                <a:ext cx="289306" cy="87747"/>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593ABBF0-BC55-4280-9736-9771412C7DF6}"/>
                  </a:ext>
                </a:extLst>
              </p:cNvPr>
              <p:cNvSpPr/>
              <p:nvPr/>
            </p:nvSpPr>
            <p:spPr bwMode="auto">
              <a:xfrm flipH="1">
                <a:off x="6300200" y="4480689"/>
                <a:ext cx="26006" cy="26481"/>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B49A7F50-6E86-43A9-ABE2-1F5E354897D8}"/>
                  </a:ext>
                </a:extLst>
              </p:cNvPr>
              <p:cNvCxnSpPr/>
              <p:nvPr/>
            </p:nvCxnSpPr>
            <p:spPr>
              <a:xfrm>
                <a:off x="6112736" y="4495769"/>
                <a:ext cx="135451" cy="0"/>
              </a:xfrm>
              <a:prstGeom prst="line">
                <a:avLst/>
              </a:prstGeom>
              <a:noFill/>
              <a:ln w="12700" cap="flat" cmpd="sng" algn="ctr">
                <a:solidFill>
                  <a:schemeClr val="bg1">
                    <a:lumMod val="50000"/>
                  </a:schemeClr>
                </a:solidFill>
                <a:prstDash val="solid"/>
                <a:headEnd type="none"/>
                <a:tailEnd type="none"/>
              </a:ln>
              <a:effectLst/>
            </p:spPr>
          </p:cxnSp>
          <p:sp>
            <p:nvSpPr>
              <p:cNvPr id="38" name="Rectangle 37">
                <a:extLst>
                  <a:ext uri="{FF2B5EF4-FFF2-40B4-BE49-F238E27FC236}">
                    <a16:creationId xmlns:a16="http://schemas.microsoft.com/office/drawing/2014/main" id="{8B3D5E4E-699D-442C-9CEE-BA98583BC2FA}"/>
                  </a:ext>
                </a:extLst>
              </p:cNvPr>
              <p:cNvSpPr/>
              <p:nvPr/>
            </p:nvSpPr>
            <p:spPr bwMode="auto">
              <a:xfrm>
                <a:off x="6070876" y="4279307"/>
                <a:ext cx="289306" cy="87747"/>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46F54F8F-E67A-4919-B06A-66E97663098E}"/>
                  </a:ext>
                </a:extLst>
              </p:cNvPr>
              <p:cNvSpPr/>
              <p:nvPr/>
            </p:nvSpPr>
            <p:spPr bwMode="auto">
              <a:xfrm flipH="1">
                <a:off x="6300200" y="4306230"/>
                <a:ext cx="26006" cy="26481"/>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D51F3E50-1CB3-4A67-B579-3C04EFD64042}"/>
                  </a:ext>
                </a:extLst>
              </p:cNvPr>
              <p:cNvCxnSpPr/>
              <p:nvPr/>
            </p:nvCxnSpPr>
            <p:spPr>
              <a:xfrm>
                <a:off x="6112736" y="4321309"/>
                <a:ext cx="135451" cy="0"/>
              </a:xfrm>
              <a:prstGeom prst="line">
                <a:avLst/>
              </a:prstGeom>
              <a:noFill/>
              <a:ln w="12700" cap="flat" cmpd="sng" algn="ctr">
                <a:solidFill>
                  <a:schemeClr val="bg1">
                    <a:lumMod val="50000"/>
                  </a:schemeClr>
                </a:solidFill>
                <a:prstDash val="solid"/>
                <a:headEnd type="none"/>
                <a:tailEnd type="none"/>
              </a:ln>
              <a:effectLst/>
            </p:spPr>
          </p:cxnSp>
          <p:sp>
            <p:nvSpPr>
              <p:cNvPr id="41" name="Rectangle 40">
                <a:extLst>
                  <a:ext uri="{FF2B5EF4-FFF2-40B4-BE49-F238E27FC236}">
                    <a16:creationId xmlns:a16="http://schemas.microsoft.com/office/drawing/2014/main" id="{C374B187-AB0B-40D3-9B6B-709A79476708}"/>
                  </a:ext>
                </a:extLst>
              </p:cNvPr>
              <p:cNvSpPr/>
              <p:nvPr/>
            </p:nvSpPr>
            <p:spPr bwMode="auto">
              <a:xfrm>
                <a:off x="6070876" y="4366792"/>
                <a:ext cx="289306" cy="87747"/>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DAF79532-5089-4B3C-B6E4-2397E9F45818}"/>
                  </a:ext>
                </a:extLst>
              </p:cNvPr>
              <p:cNvSpPr/>
              <p:nvPr/>
            </p:nvSpPr>
            <p:spPr bwMode="auto">
              <a:xfrm flipH="1">
                <a:off x="6300200" y="4392660"/>
                <a:ext cx="26006" cy="26481"/>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227D434-E423-426D-BA2D-D1D6212811A4}"/>
                  </a:ext>
                </a:extLst>
              </p:cNvPr>
              <p:cNvCxnSpPr/>
              <p:nvPr/>
            </p:nvCxnSpPr>
            <p:spPr>
              <a:xfrm>
                <a:off x="6112736" y="4407739"/>
                <a:ext cx="135451" cy="0"/>
              </a:xfrm>
              <a:prstGeom prst="line">
                <a:avLst/>
              </a:prstGeom>
              <a:noFill/>
              <a:ln w="12700" cap="flat" cmpd="sng" algn="ctr">
                <a:solidFill>
                  <a:schemeClr val="bg1">
                    <a:lumMod val="50000"/>
                  </a:schemeClr>
                </a:solidFill>
                <a:prstDash val="solid"/>
                <a:headEnd type="none"/>
                <a:tailEnd type="none"/>
              </a:ln>
              <a:effectLst/>
            </p:spPr>
          </p:cxnSp>
          <p:sp>
            <p:nvSpPr>
              <p:cNvPr id="44" name="Rectangle 43">
                <a:extLst>
                  <a:ext uri="{FF2B5EF4-FFF2-40B4-BE49-F238E27FC236}">
                    <a16:creationId xmlns:a16="http://schemas.microsoft.com/office/drawing/2014/main" id="{5112CDAC-B3DC-4C45-9C47-C675E4BE507E}"/>
                  </a:ext>
                </a:extLst>
              </p:cNvPr>
              <p:cNvSpPr/>
              <p:nvPr/>
            </p:nvSpPr>
            <p:spPr bwMode="auto">
              <a:xfrm>
                <a:off x="6070876" y="4191821"/>
                <a:ext cx="289305" cy="87747"/>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FB746ED6-80BD-4E7B-AA6C-0BB72F501C27}"/>
                  </a:ext>
                </a:extLst>
              </p:cNvPr>
              <p:cNvSpPr/>
              <p:nvPr/>
            </p:nvSpPr>
            <p:spPr bwMode="auto">
              <a:xfrm flipH="1">
                <a:off x="6300200" y="4219799"/>
                <a:ext cx="26006" cy="26481"/>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814FD03C-48F3-4373-8397-838CA07346F3}"/>
                  </a:ext>
                </a:extLst>
              </p:cNvPr>
              <p:cNvCxnSpPr/>
              <p:nvPr/>
            </p:nvCxnSpPr>
            <p:spPr>
              <a:xfrm>
                <a:off x="6112736" y="4234879"/>
                <a:ext cx="135451" cy="0"/>
              </a:xfrm>
              <a:prstGeom prst="line">
                <a:avLst/>
              </a:prstGeom>
              <a:noFill/>
              <a:ln w="12700" cap="flat" cmpd="sng" algn="ctr">
                <a:solidFill>
                  <a:schemeClr val="bg1">
                    <a:lumMod val="50000"/>
                  </a:schemeClr>
                </a:solidFill>
                <a:prstDash val="solid"/>
                <a:headEnd type="none"/>
                <a:tailEnd type="none"/>
              </a:ln>
              <a:effectLst/>
            </p:spPr>
          </p:cxnSp>
        </p:grpSp>
        <p:sp>
          <p:nvSpPr>
            <p:cNvPr id="115" name="Freeform 146">
              <a:extLst>
                <a:ext uri="{FF2B5EF4-FFF2-40B4-BE49-F238E27FC236}">
                  <a16:creationId xmlns:a16="http://schemas.microsoft.com/office/drawing/2014/main" id="{9922C396-3EE6-4914-B920-52521FD22C81}"/>
                </a:ext>
              </a:extLst>
            </p:cNvPr>
            <p:cNvSpPr>
              <a:spLocks noChangeAspect="1"/>
            </p:cNvSpPr>
            <p:nvPr/>
          </p:nvSpPr>
          <p:spPr bwMode="auto">
            <a:xfrm>
              <a:off x="5036475" y="3757141"/>
              <a:ext cx="1925290" cy="121930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81" name="Text Placeholder 2">
            <a:extLst>
              <a:ext uri="{FF2B5EF4-FFF2-40B4-BE49-F238E27FC236}">
                <a16:creationId xmlns:a16="http://schemas.microsoft.com/office/drawing/2014/main" id="{37A73B00-0D35-4C1F-92E1-0632D44D6414}"/>
              </a:ext>
            </a:extLst>
          </p:cNvPr>
          <p:cNvSpPr txBox="1">
            <a:spLocks/>
          </p:cNvSpPr>
          <p:nvPr/>
        </p:nvSpPr>
        <p:spPr>
          <a:xfrm>
            <a:off x="596214" y="1525589"/>
            <a:ext cx="11339512"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a:pPr>
            <a:r>
              <a:rPr kumimoji="0" lang="en-US" sz="2000" b="0" i="0" u="none" strike="noStrike" kern="1200" cap="none" spc="-30" normalizeH="0" baseline="0" noProof="0">
                <a:ln w="3175">
                  <a:noFill/>
                </a:ln>
                <a:solidFill>
                  <a:srgbClr val="0078D4"/>
                </a:solidFill>
                <a:effectLst/>
                <a:uLnTx/>
                <a:uFillTx/>
                <a:latin typeface="Segoe UI Semibold"/>
                <a:ea typeface="+mn-ea"/>
                <a:cs typeface="Segoe UI" pitchFamily="34" charset="0"/>
              </a:rPr>
              <a:t>More choices and full integration into Azure’s ecosystem and services</a:t>
            </a:r>
          </a:p>
        </p:txBody>
      </p:sp>
    </p:spTree>
    <p:extLst>
      <p:ext uri="{BB962C8B-B14F-4D97-AF65-F5344CB8AC3E}">
        <p14:creationId xmlns:p14="http://schemas.microsoft.com/office/powerpoint/2010/main" val="58286324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612686" y="1475816"/>
            <a:ext cx="4161981" cy="553998"/>
          </a:xfrm>
        </p:spPr>
        <p:txBody>
          <a:bodyPr/>
          <a:lstStyle/>
          <a:p>
            <a:r>
              <a:rPr lang="en-US"/>
              <a:t>/Docs </a:t>
            </a:r>
            <a:r>
              <a:rPr lang="en-US">
                <a:cs typeface="Segoe UI Semibold"/>
              </a:rPr>
              <a:t>alert</a:t>
            </a:r>
            <a:endParaRPr lang="en-US"/>
          </a:p>
        </p:txBody>
      </p:sp>
      <p:sp>
        <p:nvSpPr>
          <p:cNvPr id="11" name="TextBox 10">
            <a:extLst>
              <a:ext uri="{FF2B5EF4-FFF2-40B4-BE49-F238E27FC236}">
                <a16:creationId xmlns:a16="http://schemas.microsoft.com/office/drawing/2014/main" id="{7890CE0F-8A76-4109-81A0-4BECFC436410}"/>
              </a:ext>
            </a:extLst>
          </p:cNvPr>
          <p:cNvSpPr txBox="1"/>
          <p:nvPr/>
        </p:nvSpPr>
        <p:spPr>
          <a:xfrm>
            <a:off x="612686" y="5200394"/>
            <a:ext cx="293349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83B01"/>
                </a:solidFill>
                <a:effectLst/>
                <a:uLnTx/>
                <a:uFillTx/>
                <a:latin typeface="Segoe UI"/>
                <a:ea typeface="+mn-ea"/>
                <a:cs typeface="+mn-cs"/>
              </a:rPr>
              <a:t>aka.ms/azmariadb-afun50</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612687" y="2233132"/>
            <a:ext cx="4161980" cy="677108"/>
          </a:xfrm>
        </p:spPr>
        <p:txBody>
          <a:bodyPr vert="horz" wrap="square" lIns="0" tIns="0" rIns="0" bIns="0" rtlCol="0" anchor="t">
            <a:spAutoFit/>
          </a:bodyPr>
          <a:lstStyle/>
          <a:p>
            <a:r>
              <a:rPr lang="en-US">
                <a:gradFill>
                  <a:gsLst>
                    <a:gs pos="40075">
                      <a:schemeClr val="tx1"/>
                    </a:gs>
                    <a:gs pos="30000">
                      <a:schemeClr val="tx1"/>
                    </a:gs>
                  </a:gsLst>
                  <a:lin ang="5400000" scaled="0"/>
                </a:gradFill>
              </a:rPr>
              <a:t>Explore overviews, tutorials, samples, and more. </a:t>
            </a:r>
            <a:endParaRPr lang="en-US">
              <a:cs typeface="Segoe UI"/>
            </a:endParaRPr>
          </a:p>
        </p:txBody>
      </p:sp>
      <p:pic>
        <p:nvPicPr>
          <p:cNvPr id="3" name="Picture 2">
            <a:extLst>
              <a:ext uri="{FF2B5EF4-FFF2-40B4-BE49-F238E27FC236}">
                <a16:creationId xmlns:a16="http://schemas.microsoft.com/office/drawing/2014/main" id="{AC4053B1-51D2-4DD0-AEDB-1E6409B4C421}"/>
              </a:ext>
            </a:extLst>
          </p:cNvPr>
          <p:cNvPicPr>
            <a:picLocks noChangeAspect="1"/>
          </p:cNvPicPr>
          <p:nvPr/>
        </p:nvPicPr>
        <p:blipFill>
          <a:blip r:embed="rId3"/>
          <a:stretch>
            <a:fillRect/>
          </a:stretch>
        </p:blipFill>
        <p:spPr>
          <a:xfrm>
            <a:off x="4276588" y="774302"/>
            <a:ext cx="7724124" cy="5253279"/>
          </a:xfrm>
          <a:prstGeom prst="rect">
            <a:avLst/>
          </a:prstGeom>
        </p:spPr>
      </p:pic>
      <p:sp>
        <p:nvSpPr>
          <p:cNvPr id="8" name="camera" title="Icon of a camera">
            <a:extLst>
              <a:ext uri="{FF2B5EF4-FFF2-40B4-BE49-F238E27FC236}">
                <a16:creationId xmlns:a16="http://schemas.microsoft.com/office/drawing/2014/main" id="{6D8A611C-41DB-44B6-97E0-0D94493AA098}"/>
              </a:ext>
            </a:extLst>
          </p:cNvPr>
          <p:cNvSpPr>
            <a:spLocks noChangeAspect="1" noEditPoints="1"/>
          </p:cNvSpPr>
          <p:nvPr/>
        </p:nvSpPr>
        <p:spPr bwMode="auto">
          <a:xfrm>
            <a:off x="11323326"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 name="TextBox 3">
            <a:extLst>
              <a:ext uri="{FF2B5EF4-FFF2-40B4-BE49-F238E27FC236}">
                <a16:creationId xmlns:a16="http://schemas.microsoft.com/office/drawing/2014/main" id="{C9B68001-491A-4789-A77F-4E229BAAC554}"/>
              </a:ext>
            </a:extLst>
          </p:cNvPr>
          <p:cNvSpPr txBox="1"/>
          <p:nvPr/>
        </p:nvSpPr>
        <p:spPr>
          <a:xfrm>
            <a:off x="612686" y="3405777"/>
            <a:ext cx="262251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83B01"/>
                </a:solidFill>
                <a:effectLst/>
                <a:uLnTx/>
                <a:uFillTx/>
                <a:latin typeface="Segoe UI"/>
                <a:ea typeface="+mn-ea"/>
                <a:cs typeface="+mn-cs"/>
              </a:rPr>
              <a:t>aka.ms/azsqldb-afun50</a:t>
            </a:r>
          </a:p>
        </p:txBody>
      </p:sp>
      <p:sp>
        <p:nvSpPr>
          <p:cNvPr id="5" name="TextBox 4">
            <a:extLst>
              <a:ext uri="{FF2B5EF4-FFF2-40B4-BE49-F238E27FC236}">
                <a16:creationId xmlns:a16="http://schemas.microsoft.com/office/drawing/2014/main" id="{A25F01E6-C3F1-49A6-8FF3-DF67D67C9395}"/>
              </a:ext>
            </a:extLst>
          </p:cNvPr>
          <p:cNvSpPr txBox="1"/>
          <p:nvPr/>
        </p:nvSpPr>
        <p:spPr>
          <a:xfrm>
            <a:off x="612686" y="4003982"/>
            <a:ext cx="318779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83B01"/>
                </a:solidFill>
                <a:effectLst/>
                <a:uLnTx/>
                <a:uFillTx/>
                <a:latin typeface="Segoe UI"/>
                <a:ea typeface="+mn-ea"/>
                <a:cs typeface="+mn-cs"/>
              </a:rPr>
              <a:t>aka.ms/azpostgresql-afun50</a:t>
            </a:r>
          </a:p>
        </p:txBody>
      </p:sp>
      <p:sp>
        <p:nvSpPr>
          <p:cNvPr id="6" name="TextBox 5">
            <a:extLst>
              <a:ext uri="{FF2B5EF4-FFF2-40B4-BE49-F238E27FC236}">
                <a16:creationId xmlns:a16="http://schemas.microsoft.com/office/drawing/2014/main" id="{4D697DDA-CED9-4D33-AF6D-BA4AA43425CB}"/>
              </a:ext>
            </a:extLst>
          </p:cNvPr>
          <p:cNvSpPr txBox="1"/>
          <p:nvPr/>
        </p:nvSpPr>
        <p:spPr>
          <a:xfrm>
            <a:off x="612686" y="4602188"/>
            <a:ext cx="266579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83B01"/>
                </a:solidFill>
                <a:effectLst/>
                <a:uLnTx/>
                <a:uFillTx/>
                <a:latin typeface="Segoe UI"/>
                <a:ea typeface="+mn-ea"/>
                <a:cs typeface="+mn-cs"/>
              </a:rPr>
              <a:t>aka.ms/azmysql-afun50</a:t>
            </a:r>
          </a:p>
        </p:txBody>
      </p:sp>
    </p:spTree>
    <p:extLst>
      <p:ext uri="{BB962C8B-B14F-4D97-AF65-F5344CB8AC3E}">
        <p14:creationId xmlns:p14="http://schemas.microsoft.com/office/powerpoint/2010/main" val="9730892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E013-FF78-4948-9E6E-0283C7E3AB39}"/>
              </a:ext>
            </a:extLst>
          </p:cNvPr>
          <p:cNvSpPr>
            <a:spLocks noGrp="1"/>
          </p:cNvSpPr>
          <p:nvPr>
            <p:ph type="title"/>
          </p:nvPr>
        </p:nvSpPr>
        <p:spPr>
          <a:xfrm>
            <a:off x="585216" y="2537210"/>
            <a:ext cx="5510784" cy="997196"/>
          </a:xfrm>
        </p:spPr>
        <p:txBody>
          <a:bodyPr/>
          <a:lstStyle/>
          <a:p>
            <a:r>
              <a:rPr lang="en-US"/>
              <a:t>SQL Data Warehouse and Azure Data Factory</a:t>
            </a:r>
          </a:p>
        </p:txBody>
      </p:sp>
    </p:spTree>
    <p:extLst>
      <p:ext uri="{BB962C8B-B14F-4D97-AF65-F5344CB8AC3E}">
        <p14:creationId xmlns:p14="http://schemas.microsoft.com/office/powerpoint/2010/main" val="203610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Modern Data Estate</a:t>
            </a:r>
          </a:p>
        </p:txBody>
      </p:sp>
      <p:sp>
        <p:nvSpPr>
          <p:cNvPr id="3" name="Text Placeholder 2"/>
          <p:cNvSpPr>
            <a:spLocks noGrp="1"/>
          </p:cNvSpPr>
          <p:nvPr>
            <p:ph type="body" sz="quarter" idx="4294967295"/>
          </p:nvPr>
        </p:nvSpPr>
        <p:spPr>
          <a:xfrm>
            <a:off x="586174" y="1040614"/>
            <a:ext cx="11339512" cy="307777"/>
          </a:xfrm>
          <a:prstGeom prst="rect">
            <a:avLst/>
          </a:prstGeom>
        </p:spPr>
        <p:txBody>
          <a:bodyPr vert="horz" wrap="square" lIns="0" tIns="0" rIns="0" bIns="0" rtlCol="0" anchor="t">
            <a:spAutoFit/>
          </a:bodyPr>
          <a:lstStyle/>
          <a:p>
            <a:pPr>
              <a:spcBef>
                <a:spcPct val="0"/>
              </a:spcBef>
              <a:buNone/>
            </a:pPr>
            <a:r>
              <a:rPr lang="en-US" sz="2000" spc="-30">
                <a:ln w="3175">
                  <a:noFill/>
                </a:ln>
                <a:solidFill>
                  <a:schemeClr val="accent1"/>
                </a:solidFill>
                <a:latin typeface="+mj-lt"/>
                <a:cs typeface="Segoe UI" pitchFamily="34" charset="0"/>
              </a:rPr>
              <a:t>Microsoft’s cloud solution</a:t>
            </a:r>
          </a:p>
        </p:txBody>
      </p:sp>
      <p:sp>
        <p:nvSpPr>
          <p:cNvPr id="72" name="Rectangle 71"/>
          <p:cNvSpPr/>
          <p:nvPr/>
        </p:nvSpPr>
        <p:spPr>
          <a:xfrm>
            <a:off x="5202166" y="2840746"/>
            <a:ext cx="1787669" cy="297004"/>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charset="0"/>
              </a:rPr>
              <a:t>Azure Data Services</a:t>
            </a:r>
          </a:p>
        </p:txBody>
      </p:sp>
      <p:sp>
        <p:nvSpPr>
          <p:cNvPr id="73" name="Rectangle 72"/>
          <p:cNvSpPr/>
          <p:nvPr/>
        </p:nvSpPr>
        <p:spPr>
          <a:xfrm>
            <a:off x="5010608" y="4114006"/>
            <a:ext cx="2170787" cy="384721"/>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2F2F2F"/>
                </a:solidFill>
                <a:effectLst/>
                <a:uLnTx/>
                <a:uFillTx/>
                <a:latin typeface="Segoe UI Semibold"/>
                <a:ea typeface="+mn-ea"/>
                <a:cs typeface="Segoe UI Semibold" charset="0"/>
              </a:rPr>
              <a:t>Data warehouses</a:t>
            </a:r>
          </a:p>
        </p:txBody>
      </p:sp>
      <p:sp>
        <p:nvSpPr>
          <p:cNvPr id="83" name="Rectangle 82"/>
          <p:cNvSpPr/>
          <p:nvPr/>
        </p:nvSpPr>
        <p:spPr>
          <a:xfrm>
            <a:off x="441097" y="1426814"/>
            <a:ext cx="2795958" cy="384721"/>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2F2F2F"/>
                </a:solidFill>
                <a:effectLst/>
                <a:uLnTx/>
                <a:uFillTx/>
                <a:latin typeface="Segoe UI Semibold"/>
                <a:ea typeface="+mn-ea"/>
                <a:cs typeface="Segoe UI Semibold" charset="0"/>
              </a:rPr>
              <a:t>Operational databases</a:t>
            </a:r>
          </a:p>
        </p:txBody>
      </p:sp>
      <p:sp>
        <p:nvSpPr>
          <p:cNvPr id="134" name="Rectangle 133"/>
          <p:cNvSpPr/>
          <p:nvPr/>
        </p:nvSpPr>
        <p:spPr>
          <a:xfrm>
            <a:off x="9345574" y="1426814"/>
            <a:ext cx="2259036" cy="677108"/>
          </a:xfrm>
          <a:prstGeom prst="rect">
            <a:avLst/>
          </a:prstGeom>
          <a:ln w="19050">
            <a:noFill/>
          </a:ln>
        </p:spPr>
        <p:txBody>
          <a:bodyPr wrap="squar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2F2F2F"/>
                </a:solidFill>
                <a:effectLst/>
                <a:uLnTx/>
                <a:uFillTx/>
                <a:latin typeface="Segoe UI Semibold"/>
                <a:ea typeface="+mn-ea"/>
                <a:cs typeface="Segoe UI Semibold" charset="0"/>
              </a:rPr>
              <a:t>Data lakes &amp; analytics</a:t>
            </a:r>
          </a:p>
        </p:txBody>
      </p:sp>
      <p:sp>
        <p:nvSpPr>
          <p:cNvPr id="180" name="TextBox 179">
            <a:extLst>
              <a:ext uri="{FF2B5EF4-FFF2-40B4-BE49-F238E27FC236}">
                <a16:creationId xmlns:a16="http://schemas.microsoft.com/office/drawing/2014/main" id="{C88DDE69-7087-EA4B-8C64-F884F6B6582F}"/>
              </a:ext>
            </a:extLst>
          </p:cNvPr>
          <p:cNvSpPr txBox="1"/>
          <p:nvPr/>
        </p:nvSpPr>
        <p:spPr>
          <a:xfrm>
            <a:off x="540317" y="2223311"/>
            <a:ext cx="270600" cy="296641"/>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gradFill>
                <a:gsLst>
                  <a:gs pos="2917">
                    <a:srgbClr val="505050"/>
                  </a:gs>
                  <a:gs pos="30000">
                    <a:srgbClr val="505050"/>
                  </a:gs>
                </a:gsLst>
                <a:lin ang="5400000" scaled="0"/>
              </a:gradFill>
              <a:effectLst/>
              <a:uLnTx/>
              <a:uFillTx/>
              <a:latin typeface="Segoe UI Semibold"/>
              <a:ea typeface="Segoe UI Black" panose="020B0A02040204020203" pitchFamily="34" charset="0"/>
              <a:cs typeface="Segoe UI Black" panose="020B0A02040204020203" pitchFamily="34" charset="0"/>
            </a:endParaRPr>
          </a:p>
        </p:txBody>
      </p:sp>
      <p:sp>
        <p:nvSpPr>
          <p:cNvPr id="185" name="Rectangle 184">
            <a:extLst>
              <a:ext uri="{FF2B5EF4-FFF2-40B4-BE49-F238E27FC236}">
                <a16:creationId xmlns:a16="http://schemas.microsoft.com/office/drawing/2014/main" id="{AFB5C8B0-B416-3B40-A666-42F76786A185}"/>
              </a:ext>
            </a:extLst>
          </p:cNvPr>
          <p:cNvSpPr/>
          <p:nvPr/>
        </p:nvSpPr>
        <p:spPr>
          <a:xfrm>
            <a:off x="928075" y="2177344"/>
            <a:ext cx="2444554" cy="584775"/>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SQL Database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2F2F2F"/>
                </a:solidFill>
                <a:effectLst/>
                <a:uLnTx/>
                <a:uFillTx/>
                <a:latin typeface="Segoe UI Semibold"/>
                <a:ea typeface="Segoe UI Semilight" charset="0"/>
                <a:cs typeface="Segoe UI Semilight" charset="0"/>
              </a:rPr>
              <a:t>for relational data</a:t>
            </a:r>
          </a:p>
        </p:txBody>
      </p:sp>
      <p:sp>
        <p:nvSpPr>
          <p:cNvPr id="178" name="Freeform 182">
            <a:extLst>
              <a:ext uri="{FF2B5EF4-FFF2-40B4-BE49-F238E27FC236}">
                <a16:creationId xmlns:a16="http://schemas.microsoft.com/office/drawing/2014/main" id="{18F7A57B-CC79-8F42-BCAE-11D33D433493}"/>
              </a:ext>
            </a:extLst>
          </p:cNvPr>
          <p:cNvSpPr/>
          <p:nvPr/>
        </p:nvSpPr>
        <p:spPr bwMode="auto">
          <a:xfrm flipH="1">
            <a:off x="4313073" y="4572438"/>
            <a:ext cx="236831" cy="296236"/>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1"/>
          </a:solidFill>
          <a:ln w="6350" cap="flat" cmpd="sng" algn="ctr">
            <a:noFill/>
            <a:prstDash val="solid"/>
            <a:miter lim="800000"/>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846" rtl="0" eaLnBrk="1" fontAlgn="auto" latinLnBrk="0" hangingPunct="1">
              <a:lnSpc>
                <a:spcPct val="9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505050"/>
              </a:solidFill>
              <a:effectLst/>
              <a:uLnTx/>
              <a:uFillTx/>
              <a:latin typeface="Segoe UI Semibold"/>
              <a:ea typeface="Segoe UI" pitchFamily="34" charset="0"/>
              <a:cs typeface="Segoe UI" pitchFamily="34" charset="0"/>
            </a:endParaRPr>
          </a:p>
        </p:txBody>
      </p:sp>
      <p:sp>
        <p:nvSpPr>
          <p:cNvPr id="187" name="Rectangle 186">
            <a:extLst>
              <a:ext uri="{FF2B5EF4-FFF2-40B4-BE49-F238E27FC236}">
                <a16:creationId xmlns:a16="http://schemas.microsoft.com/office/drawing/2014/main" id="{90C52802-1204-9244-80ED-1865A022009E}"/>
              </a:ext>
            </a:extLst>
          </p:cNvPr>
          <p:cNvSpPr/>
          <p:nvPr/>
        </p:nvSpPr>
        <p:spPr>
          <a:xfrm>
            <a:off x="4656389" y="4555733"/>
            <a:ext cx="3093151" cy="830997"/>
          </a:xfrm>
          <a:prstGeom prst="rect">
            <a:avLst/>
          </a:prstGeom>
        </p:spPr>
        <p:txBody>
          <a:bodyPr wrap="squar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SQL Data Warehouse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for complex queries across petabytes of data</a:t>
            </a:r>
            <a:endPar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endParaRPr>
          </a:p>
        </p:txBody>
      </p:sp>
      <p:sp>
        <p:nvSpPr>
          <p:cNvPr id="183" name="Freeform 182">
            <a:extLst>
              <a:ext uri="{FF2B5EF4-FFF2-40B4-BE49-F238E27FC236}">
                <a16:creationId xmlns:a16="http://schemas.microsoft.com/office/drawing/2014/main" id="{5307BE83-3E30-7A4F-A937-E3E11C1AD13D}"/>
              </a:ext>
            </a:extLst>
          </p:cNvPr>
          <p:cNvSpPr/>
          <p:nvPr/>
        </p:nvSpPr>
        <p:spPr>
          <a:xfrm>
            <a:off x="8837257" y="2230721"/>
            <a:ext cx="176522" cy="226400"/>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88" name="Rectangle 187">
            <a:extLst>
              <a:ext uri="{FF2B5EF4-FFF2-40B4-BE49-F238E27FC236}">
                <a16:creationId xmlns:a16="http://schemas.microsoft.com/office/drawing/2014/main" id="{4701EBC6-65DE-7447-9572-427FB99E2D0C}"/>
              </a:ext>
            </a:extLst>
          </p:cNvPr>
          <p:cNvSpPr/>
          <p:nvPr/>
        </p:nvSpPr>
        <p:spPr>
          <a:xfrm>
            <a:off x="9065923" y="2117106"/>
            <a:ext cx="2606204" cy="1323439"/>
          </a:xfrm>
          <a:prstGeom prst="rect">
            <a:avLst/>
          </a:prstGeom>
        </p:spPr>
        <p:txBody>
          <a:bodyPr wrap="squar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Data Lake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for processing and analytics on </a:t>
            </a: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0000"/>
                </a:solidFill>
                <a:effectLst/>
                <a:uLnTx/>
                <a:uFillTx/>
                <a:latin typeface="Segoe UI Semibold"/>
                <a:ea typeface="+mn-ea"/>
                <a:cs typeface="+mn-cs"/>
              </a:rPr>
              <a:t>data of any size, shape, and speed</a:t>
            </a:r>
          </a:p>
        </p:txBody>
      </p:sp>
      <p:sp>
        <p:nvSpPr>
          <p:cNvPr id="186" name="Rectangle 185">
            <a:extLst>
              <a:ext uri="{FF2B5EF4-FFF2-40B4-BE49-F238E27FC236}">
                <a16:creationId xmlns:a16="http://schemas.microsoft.com/office/drawing/2014/main" id="{864F48DE-788E-6B4F-A808-99227DD664E1}"/>
              </a:ext>
            </a:extLst>
          </p:cNvPr>
          <p:cNvSpPr/>
          <p:nvPr/>
        </p:nvSpPr>
        <p:spPr>
          <a:xfrm>
            <a:off x="928075" y="3395014"/>
            <a:ext cx="3026791" cy="584775"/>
          </a:xfrm>
          <a:prstGeom prst="rect">
            <a:avLst/>
          </a:prstGeom>
        </p:spPr>
        <p:txBody>
          <a:bodyPr wrap="non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Cosmos DB</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2F2F2F"/>
                </a:solidFill>
                <a:effectLst/>
                <a:uLnTx/>
                <a:uFillTx/>
                <a:latin typeface="Segoe UI Semibold"/>
                <a:ea typeface="Segoe UI Semilight" charset="0"/>
                <a:cs typeface="Segoe UI Semilight" charset="0"/>
              </a:rPr>
              <a:t>for non-relational/NoSQL data</a:t>
            </a:r>
          </a:p>
        </p:txBody>
      </p:sp>
      <p:sp>
        <p:nvSpPr>
          <p:cNvPr id="122" name="Rectangle 121">
            <a:extLst>
              <a:ext uri="{FF2B5EF4-FFF2-40B4-BE49-F238E27FC236}">
                <a16:creationId xmlns:a16="http://schemas.microsoft.com/office/drawing/2014/main" id="{DC73B943-48C8-4A95-B163-E3498896B56F}"/>
              </a:ext>
            </a:extLst>
          </p:cNvPr>
          <p:cNvSpPr/>
          <p:nvPr/>
        </p:nvSpPr>
        <p:spPr>
          <a:xfrm>
            <a:off x="928075" y="4314261"/>
            <a:ext cx="2927404" cy="830997"/>
          </a:xfrm>
          <a:prstGeom prst="rect">
            <a:avLst/>
          </a:prstGeom>
        </p:spPr>
        <p:txBody>
          <a:bodyPr wrap="square" lIns="91440" tIns="45720" rIns="91440" bIns="4572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databases for MySQL, PostgreSQL, and MariaDB</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2F2F2F"/>
                </a:solidFill>
                <a:effectLst/>
                <a:uLnTx/>
                <a:uFillTx/>
                <a:latin typeface="Segoe UI Semibold"/>
                <a:ea typeface="Segoe UI Semilight" charset="0"/>
                <a:cs typeface="Segoe UI Semilight" charset="0"/>
              </a:rPr>
              <a:t>for open source</a:t>
            </a:r>
          </a:p>
        </p:txBody>
      </p:sp>
      <p:sp>
        <p:nvSpPr>
          <p:cNvPr id="5" name="TextBox 4">
            <a:extLst>
              <a:ext uri="{FF2B5EF4-FFF2-40B4-BE49-F238E27FC236}">
                <a16:creationId xmlns:a16="http://schemas.microsoft.com/office/drawing/2014/main" id="{F5943DC8-05E4-4E86-9B56-729A245E1472}"/>
              </a:ext>
            </a:extLst>
          </p:cNvPr>
          <p:cNvSpPr txBox="1"/>
          <p:nvPr/>
        </p:nvSpPr>
        <p:spPr>
          <a:xfrm>
            <a:off x="9065923" y="3433836"/>
            <a:ext cx="2133533" cy="1077218"/>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Databricks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2F2F2F"/>
                </a:solidFill>
                <a:effectLst/>
                <a:uLnTx/>
                <a:uFillTx/>
                <a:latin typeface="Segoe UI Semibold"/>
                <a:ea typeface="Segoe UI Semilight" charset="0"/>
                <a:cs typeface="Segoe UI Semilight" charset="0"/>
              </a:rPr>
              <a:t>for big data analytics and </a:t>
            </a:r>
            <a:br>
              <a:rPr kumimoji="0" lang="en-US" sz="1600" b="1" i="0" u="none" strike="noStrike" kern="0" cap="none" spc="0" normalizeH="0" baseline="0" noProof="0">
                <a:ln>
                  <a:noFill/>
                </a:ln>
                <a:solidFill>
                  <a:srgbClr val="2F2F2F"/>
                </a:solidFill>
                <a:effectLst/>
                <a:uLnTx/>
                <a:uFillTx/>
                <a:latin typeface="Segoe UI Semibold"/>
                <a:ea typeface="Segoe UI Semilight" charset="0"/>
                <a:cs typeface="Segoe UI Semilight" charset="0"/>
              </a:rPr>
            </a:br>
            <a:r>
              <a:rPr kumimoji="0" lang="en-US" sz="1600" b="1" i="0" u="none" strike="noStrike" kern="0" cap="none" spc="0" normalizeH="0" baseline="0" noProof="0">
                <a:ln>
                  <a:noFill/>
                </a:ln>
                <a:solidFill>
                  <a:srgbClr val="2F2F2F"/>
                </a:solidFill>
                <a:effectLst/>
                <a:uLnTx/>
                <a:uFillTx/>
                <a:latin typeface="Segoe UI Semibold"/>
                <a:ea typeface="Segoe UI Semilight" charset="0"/>
                <a:cs typeface="Segoe UI Semilight" charset="0"/>
              </a:rPr>
              <a:t>AI solutions</a:t>
            </a:r>
          </a:p>
        </p:txBody>
      </p:sp>
      <p:sp>
        <p:nvSpPr>
          <p:cNvPr id="10" name="Rectangle 9">
            <a:extLst>
              <a:ext uri="{FF2B5EF4-FFF2-40B4-BE49-F238E27FC236}">
                <a16:creationId xmlns:a16="http://schemas.microsoft.com/office/drawing/2014/main" id="{32566DD4-3FF9-4FCF-A4C2-1D5314AF4DF6}"/>
              </a:ext>
            </a:extLst>
          </p:cNvPr>
          <p:cNvSpPr/>
          <p:nvPr/>
        </p:nvSpPr>
        <p:spPr>
          <a:xfrm>
            <a:off x="9065923" y="4635975"/>
            <a:ext cx="2509020" cy="584775"/>
          </a:xfrm>
          <a:prstGeom prst="rect">
            <a:avLst/>
          </a:prstGeom>
        </p:spPr>
        <p:txBody>
          <a:bodyPr wrap="none" lIns="91440" tIns="45720" rIns="91440" bIns="457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Azure HDInsight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2F2F2F"/>
                </a:solidFill>
                <a:effectLst/>
                <a:uLnTx/>
                <a:uFillTx/>
                <a:latin typeface="Segoe UI Semibold"/>
                <a:ea typeface="Segoe UI Semilight" charset="0"/>
                <a:cs typeface="Segoe UI Semilight" charset="0"/>
              </a:rPr>
              <a:t>for open source analytics</a:t>
            </a:r>
          </a:p>
        </p:txBody>
      </p:sp>
      <p:cxnSp>
        <p:nvCxnSpPr>
          <p:cNvPr id="86" name="Straight Connector 85">
            <a:extLst>
              <a:ext uri="{FF2B5EF4-FFF2-40B4-BE49-F238E27FC236}">
                <a16:creationId xmlns:a16="http://schemas.microsoft.com/office/drawing/2014/main" id="{AEBEC882-542E-466C-BC89-127009CADEE2}"/>
              </a:ext>
            </a:extLst>
          </p:cNvPr>
          <p:cNvCxnSpPr>
            <a:cxnSpLocks/>
          </p:cNvCxnSpPr>
          <p:nvPr/>
        </p:nvCxnSpPr>
        <p:spPr>
          <a:xfrm>
            <a:off x="586740" y="5670890"/>
            <a:ext cx="11018520"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32D54C68-6F04-454F-89FA-D9389926413E}"/>
              </a:ext>
            </a:extLst>
          </p:cNvPr>
          <p:cNvSpPr/>
          <p:nvPr/>
        </p:nvSpPr>
        <p:spPr>
          <a:xfrm>
            <a:off x="8868229" y="5734571"/>
            <a:ext cx="2441128" cy="615553"/>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Security and performance</a:t>
            </a:r>
          </a:p>
        </p:txBody>
      </p:sp>
      <p:sp>
        <p:nvSpPr>
          <p:cNvPr id="88" name="Rectangle 87">
            <a:extLst>
              <a:ext uri="{FF2B5EF4-FFF2-40B4-BE49-F238E27FC236}">
                <a16:creationId xmlns:a16="http://schemas.microsoft.com/office/drawing/2014/main" id="{2020A4BE-566C-4B99-9736-7764FB40EA76}"/>
              </a:ext>
            </a:extLst>
          </p:cNvPr>
          <p:cNvSpPr/>
          <p:nvPr/>
        </p:nvSpPr>
        <p:spPr>
          <a:xfrm>
            <a:off x="4875436" y="5888458"/>
            <a:ext cx="2441128" cy="307777"/>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Flexibility of choice</a:t>
            </a:r>
          </a:p>
        </p:txBody>
      </p:sp>
      <p:sp>
        <p:nvSpPr>
          <p:cNvPr id="89" name="Rectangle 88">
            <a:extLst>
              <a:ext uri="{FF2B5EF4-FFF2-40B4-BE49-F238E27FC236}">
                <a16:creationId xmlns:a16="http://schemas.microsoft.com/office/drawing/2014/main" id="{BC1B820C-FA92-4B06-86D7-D2F33F5B9121}"/>
              </a:ext>
            </a:extLst>
          </p:cNvPr>
          <p:cNvSpPr/>
          <p:nvPr/>
        </p:nvSpPr>
        <p:spPr>
          <a:xfrm>
            <a:off x="882643" y="5734571"/>
            <a:ext cx="2441128" cy="615553"/>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Reason over any data, anywhere</a:t>
            </a:r>
          </a:p>
        </p:txBody>
      </p:sp>
      <p:sp>
        <p:nvSpPr>
          <p:cNvPr id="90" name="Freeform 146">
            <a:extLst>
              <a:ext uri="{FF2B5EF4-FFF2-40B4-BE49-F238E27FC236}">
                <a16:creationId xmlns:a16="http://schemas.microsoft.com/office/drawing/2014/main" id="{046AEF3E-1D22-42F1-A265-707FC295FDD6}"/>
              </a:ext>
            </a:extLst>
          </p:cNvPr>
          <p:cNvSpPr>
            <a:spLocks noChangeAspect="1"/>
          </p:cNvSpPr>
          <p:nvPr/>
        </p:nvSpPr>
        <p:spPr bwMode="auto">
          <a:xfrm>
            <a:off x="5142411" y="1502298"/>
            <a:ext cx="1907178" cy="120782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50E6FF"/>
          </a:solidFill>
          <a:ln w="12700">
            <a:solidFill>
              <a:srgbClr val="50E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2719D439-A9E4-4FE4-92D5-4D6192E4C30F}"/>
              </a:ext>
            </a:extLst>
          </p:cNvPr>
          <p:cNvCxnSpPr>
            <a:stCxn id="72" idx="2"/>
            <a:endCxn id="73" idx="0"/>
          </p:cNvCxnSpPr>
          <p:nvPr/>
        </p:nvCxnSpPr>
        <p:spPr>
          <a:xfrm>
            <a:off x="6096001" y="3137750"/>
            <a:ext cx="1" cy="976256"/>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11141F0-A650-43F9-8800-65A1AEB613FE}"/>
              </a:ext>
            </a:extLst>
          </p:cNvPr>
          <p:cNvCxnSpPr>
            <a:cxnSpLocks/>
            <a:stCxn id="72" idx="3"/>
            <a:endCxn id="134" idx="1"/>
          </p:cNvCxnSpPr>
          <p:nvPr/>
        </p:nvCxnSpPr>
        <p:spPr>
          <a:xfrm flipV="1">
            <a:off x="6989835" y="1765368"/>
            <a:ext cx="2355739" cy="1223880"/>
          </a:xfrm>
          <a:prstGeom prst="bentConnector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5E94BAA2-7A96-4730-B5E1-C90B634B5E43}"/>
              </a:ext>
            </a:extLst>
          </p:cNvPr>
          <p:cNvCxnSpPr>
            <a:cxnSpLocks/>
            <a:stCxn id="72" idx="1"/>
            <a:endCxn id="83" idx="3"/>
          </p:cNvCxnSpPr>
          <p:nvPr/>
        </p:nvCxnSpPr>
        <p:spPr>
          <a:xfrm rot="10800000">
            <a:off x="3237056" y="1619176"/>
            <a:ext cx="1965111" cy="1370073"/>
          </a:xfrm>
          <a:prstGeom prst="bentConnector3">
            <a:avLst>
              <a:gd name="adj1" fmla="val 50000"/>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9" name="Freeform: Shape 98">
            <a:extLst>
              <a:ext uri="{FF2B5EF4-FFF2-40B4-BE49-F238E27FC236}">
                <a16:creationId xmlns:a16="http://schemas.microsoft.com/office/drawing/2014/main" id="{03E8E136-100A-46BB-B64B-41D3A847F517}"/>
              </a:ext>
            </a:extLst>
          </p:cNvPr>
          <p:cNvSpPr/>
          <p:nvPr/>
        </p:nvSpPr>
        <p:spPr bwMode="auto">
          <a:xfrm>
            <a:off x="540317" y="3424943"/>
            <a:ext cx="294442" cy="27266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EDF87CFB-A504-4DA6-BEDA-227DEC1CEAEC}"/>
              </a:ext>
            </a:extLst>
          </p:cNvPr>
          <p:cNvGrpSpPr/>
          <p:nvPr/>
        </p:nvGrpSpPr>
        <p:grpSpPr>
          <a:xfrm>
            <a:off x="8837257" y="3503075"/>
            <a:ext cx="196389" cy="200174"/>
            <a:chOff x="7158422" y="1607015"/>
            <a:chExt cx="2726357" cy="2778897"/>
          </a:xfrm>
        </p:grpSpPr>
        <p:sp>
          <p:nvSpPr>
            <p:cNvPr id="101" name="Freeform 242">
              <a:extLst>
                <a:ext uri="{FF2B5EF4-FFF2-40B4-BE49-F238E27FC236}">
                  <a16:creationId xmlns:a16="http://schemas.microsoft.com/office/drawing/2014/main" id="{994817FE-A2C4-4C51-97A7-5FB03AC345F5}"/>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Diamond 101">
              <a:extLst>
                <a:ext uri="{FF2B5EF4-FFF2-40B4-BE49-F238E27FC236}">
                  <a16:creationId xmlns:a16="http://schemas.microsoft.com/office/drawing/2014/main" id="{2EAD3ADC-35ED-4361-ACAA-BA126F7E35D7}"/>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Freeform 243">
              <a:extLst>
                <a:ext uri="{FF2B5EF4-FFF2-40B4-BE49-F238E27FC236}">
                  <a16:creationId xmlns:a16="http://schemas.microsoft.com/office/drawing/2014/main" id="{0E57C531-76BC-4321-B1DF-D9DD6E5BF703}"/>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0" name="Diamond 109">
              <a:extLst>
                <a:ext uri="{FF2B5EF4-FFF2-40B4-BE49-F238E27FC236}">
                  <a16:creationId xmlns:a16="http://schemas.microsoft.com/office/drawing/2014/main" id="{056DCBCE-6644-4D67-A4B1-A0AC4F750264}"/>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11" name="Graphic 25">
            <a:extLst>
              <a:ext uri="{FF2B5EF4-FFF2-40B4-BE49-F238E27FC236}">
                <a16:creationId xmlns:a16="http://schemas.microsoft.com/office/drawing/2014/main" id="{B4B30514-FA84-4D8D-B11F-938F19DF2A27}"/>
              </a:ext>
            </a:extLst>
          </p:cNvPr>
          <p:cNvGrpSpPr/>
          <p:nvPr/>
        </p:nvGrpSpPr>
        <p:grpSpPr>
          <a:xfrm>
            <a:off x="8837257" y="4647581"/>
            <a:ext cx="254718" cy="231822"/>
            <a:chOff x="5848220" y="910582"/>
            <a:chExt cx="1739837" cy="1583436"/>
          </a:xfrm>
        </p:grpSpPr>
        <p:sp>
          <p:nvSpPr>
            <p:cNvPr id="112" name="Freeform: Shape 111">
              <a:extLst>
                <a:ext uri="{FF2B5EF4-FFF2-40B4-BE49-F238E27FC236}">
                  <a16:creationId xmlns:a16="http://schemas.microsoft.com/office/drawing/2014/main" id="{BA44725A-CC21-49B7-99DA-68F0D89A5888}"/>
                </a:ext>
              </a:extLst>
            </p:cNvPr>
            <p:cNvSpPr/>
            <p:nvPr/>
          </p:nvSpPr>
          <p:spPr>
            <a:xfrm>
              <a:off x="6396574" y="1416265"/>
              <a:ext cx="638175" cy="523875"/>
            </a:xfrm>
            <a:custGeom>
              <a:avLst/>
              <a:gdLst>
                <a:gd name="connsiteX0" fmla="*/ 95917 w 638175"/>
                <a:gd name="connsiteY0" fmla="*/ 522922 h 523875"/>
                <a:gd name="connsiteX1" fmla="*/ 549688 w 638175"/>
                <a:gd name="connsiteY1" fmla="*/ 522922 h 523875"/>
                <a:gd name="connsiteX2" fmla="*/ 638747 w 638175"/>
                <a:gd name="connsiteY2" fmla="*/ 365760 h 523875"/>
                <a:gd name="connsiteX3" fmla="*/ 423100 w 638175"/>
                <a:gd name="connsiteY3" fmla="*/ 7334 h 523875"/>
                <a:gd name="connsiteX4" fmla="*/ 323755 w 638175"/>
                <a:gd name="connsiteY4" fmla="*/ 21907 h 523875"/>
                <a:gd name="connsiteX5" fmla="*/ 223933 w 638175"/>
                <a:gd name="connsiteY5" fmla="*/ 7144 h 523875"/>
                <a:gd name="connsiteX6" fmla="*/ 7144 w 638175"/>
                <a:gd name="connsiteY6" fmla="*/ 366236 h 523875"/>
                <a:gd name="connsiteX7" fmla="*/ 95917 w 638175"/>
                <a:gd name="connsiteY7" fmla="*/ 522922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75" h="523875">
                  <a:moveTo>
                    <a:pt x="95917" y="522922"/>
                  </a:moveTo>
                  <a:lnTo>
                    <a:pt x="549688" y="522922"/>
                  </a:lnTo>
                  <a:cubicBezTo>
                    <a:pt x="565118" y="462724"/>
                    <a:pt x="596360" y="408718"/>
                    <a:pt x="638747" y="365760"/>
                  </a:cubicBezTo>
                  <a:lnTo>
                    <a:pt x="423100" y="7334"/>
                  </a:lnTo>
                  <a:cubicBezTo>
                    <a:pt x="391573" y="16764"/>
                    <a:pt x="358235" y="21907"/>
                    <a:pt x="323755" y="21907"/>
                  </a:cubicBezTo>
                  <a:cubicBezTo>
                    <a:pt x="289084" y="21907"/>
                    <a:pt x="255556" y="16669"/>
                    <a:pt x="223933" y="7144"/>
                  </a:cubicBezTo>
                  <a:lnTo>
                    <a:pt x="7144" y="366236"/>
                  </a:lnTo>
                  <a:cubicBezTo>
                    <a:pt x="49340" y="409099"/>
                    <a:pt x="80486" y="462915"/>
                    <a:pt x="95917" y="522922"/>
                  </a:cubicBezTo>
                  <a:close/>
                </a:path>
              </a:pathLst>
            </a:custGeom>
            <a:solidFill>
              <a:srgbClr val="0078D7"/>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98956DAC-E9C9-41E6-A653-344963EED2AC}"/>
                </a:ext>
              </a:extLst>
            </p:cNvPr>
            <p:cNvSpPr/>
            <p:nvPr/>
          </p:nvSpPr>
          <p:spPr>
            <a:xfrm>
              <a:off x="6959407" y="1085271"/>
              <a:ext cx="628650" cy="647700"/>
            </a:xfrm>
            <a:custGeom>
              <a:avLst/>
              <a:gdLst>
                <a:gd name="connsiteX0" fmla="*/ 222694 w 628650"/>
                <a:gd name="connsiteY0" fmla="*/ 608267 h 647700"/>
                <a:gd name="connsiteX1" fmla="*/ 322040 w 628650"/>
                <a:gd name="connsiteY1" fmla="*/ 593693 h 647700"/>
                <a:gd name="connsiteX2" fmla="*/ 503396 w 628650"/>
                <a:gd name="connsiteY2" fmla="*/ 645224 h 647700"/>
                <a:gd name="connsiteX3" fmla="*/ 625888 w 628650"/>
                <a:gd name="connsiteY3" fmla="*/ 452152 h 647700"/>
                <a:gd name="connsiteX4" fmla="*/ 362712 w 628650"/>
                <a:gd name="connsiteY4" fmla="*/ 7144 h 647700"/>
                <a:gd name="connsiteX5" fmla="*/ 106966 w 628650"/>
                <a:gd name="connsiteY5" fmla="*/ 7144 h 647700"/>
                <a:gd name="connsiteX6" fmla="*/ 7144 w 628650"/>
                <a:gd name="connsiteY6" fmla="*/ 250031 h 647700"/>
                <a:gd name="connsiteX7" fmla="*/ 222694 w 628650"/>
                <a:gd name="connsiteY7" fmla="*/ 608267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 h="647700">
                  <a:moveTo>
                    <a:pt x="222694" y="608267"/>
                  </a:moveTo>
                  <a:cubicBezTo>
                    <a:pt x="254222" y="598837"/>
                    <a:pt x="287560" y="593693"/>
                    <a:pt x="322040" y="593693"/>
                  </a:cubicBezTo>
                  <a:cubicBezTo>
                    <a:pt x="388525" y="593693"/>
                    <a:pt x="450628" y="612553"/>
                    <a:pt x="503396" y="645224"/>
                  </a:cubicBezTo>
                  <a:lnTo>
                    <a:pt x="625888" y="452152"/>
                  </a:lnTo>
                  <a:lnTo>
                    <a:pt x="362712" y="7144"/>
                  </a:lnTo>
                  <a:lnTo>
                    <a:pt x="106966" y="7144"/>
                  </a:lnTo>
                  <a:cubicBezTo>
                    <a:pt x="106966" y="101727"/>
                    <a:pt x="68770" y="187452"/>
                    <a:pt x="7144" y="250031"/>
                  </a:cubicBezTo>
                  <a:lnTo>
                    <a:pt x="222694" y="608267"/>
                  </a:lnTo>
                  <a:close/>
                </a:path>
              </a:pathLst>
            </a:custGeom>
            <a:solidFill>
              <a:srgbClr val="0078D7"/>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FDF20CF5-3DE0-4565-A38B-776D65D69037}"/>
                </a:ext>
              </a:extLst>
            </p:cNvPr>
            <p:cNvSpPr/>
            <p:nvPr/>
          </p:nvSpPr>
          <p:spPr>
            <a:xfrm>
              <a:off x="5848220" y="1085175"/>
              <a:ext cx="628650" cy="647700"/>
            </a:xfrm>
            <a:custGeom>
              <a:avLst/>
              <a:gdLst>
                <a:gd name="connsiteX0" fmla="*/ 308991 w 628650"/>
                <a:gd name="connsiteY0" fmla="*/ 593789 h 647700"/>
                <a:gd name="connsiteX1" fmla="*/ 408813 w 628650"/>
                <a:gd name="connsiteY1" fmla="*/ 608552 h 647700"/>
                <a:gd name="connsiteX2" fmla="*/ 625507 w 628650"/>
                <a:gd name="connsiteY2" fmla="*/ 249650 h 647700"/>
                <a:gd name="connsiteX3" fmla="*/ 526066 w 628650"/>
                <a:gd name="connsiteY3" fmla="*/ 7144 h 647700"/>
                <a:gd name="connsiteX4" fmla="*/ 278035 w 628650"/>
                <a:gd name="connsiteY4" fmla="*/ 7144 h 647700"/>
                <a:gd name="connsiteX5" fmla="*/ 7144 w 628650"/>
                <a:gd name="connsiteY5" fmla="*/ 452152 h 647700"/>
                <a:gd name="connsiteX6" fmla="*/ 126206 w 628650"/>
                <a:gd name="connsiteY6" fmla="*/ 646176 h 647700"/>
                <a:gd name="connsiteX7" fmla="*/ 308991 w 628650"/>
                <a:gd name="connsiteY7" fmla="*/ 59378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 h="647700">
                  <a:moveTo>
                    <a:pt x="308991" y="593789"/>
                  </a:moveTo>
                  <a:cubicBezTo>
                    <a:pt x="343662" y="593789"/>
                    <a:pt x="377190" y="599027"/>
                    <a:pt x="408813" y="608552"/>
                  </a:cubicBezTo>
                  <a:lnTo>
                    <a:pt x="625507" y="249650"/>
                  </a:lnTo>
                  <a:cubicBezTo>
                    <a:pt x="564071" y="187166"/>
                    <a:pt x="526066" y="101537"/>
                    <a:pt x="526066" y="7144"/>
                  </a:cubicBezTo>
                  <a:lnTo>
                    <a:pt x="278035" y="7144"/>
                  </a:lnTo>
                  <a:lnTo>
                    <a:pt x="7144" y="452152"/>
                  </a:lnTo>
                  <a:lnTo>
                    <a:pt x="126206" y="646176"/>
                  </a:lnTo>
                  <a:cubicBezTo>
                    <a:pt x="179261" y="613029"/>
                    <a:pt x="241935" y="593789"/>
                    <a:pt x="308991" y="593789"/>
                  </a:cubicBezTo>
                  <a:close/>
                </a:path>
              </a:pathLst>
            </a:custGeom>
            <a:solidFill>
              <a:srgbClr val="0078D7"/>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9DB71302-941C-4E68-B160-F19D3AB7629C}"/>
                </a:ext>
              </a:extLst>
            </p:cNvPr>
            <p:cNvSpPr/>
            <p:nvPr/>
          </p:nvSpPr>
          <p:spPr>
            <a:xfrm>
              <a:off x="6329233" y="2103493"/>
              <a:ext cx="762000" cy="390525"/>
            </a:xfrm>
            <a:custGeom>
              <a:avLst/>
              <a:gdLst>
                <a:gd name="connsiteX0" fmla="*/ 616934 w 762000"/>
                <a:gd name="connsiteY0" fmla="*/ 7144 h 390525"/>
                <a:gd name="connsiteX1" fmla="*/ 163259 w 762000"/>
                <a:gd name="connsiteY1" fmla="*/ 7144 h 390525"/>
                <a:gd name="connsiteX2" fmla="*/ 7144 w 762000"/>
                <a:gd name="connsiteY2" fmla="*/ 217361 h 390525"/>
                <a:gd name="connsiteX3" fmla="*/ 110490 w 762000"/>
                <a:gd name="connsiteY3" fmla="*/ 385858 h 390525"/>
                <a:gd name="connsiteX4" fmla="*/ 652272 w 762000"/>
                <a:gd name="connsiteY4" fmla="*/ 385858 h 390525"/>
                <a:gd name="connsiteX5" fmla="*/ 763143 w 762000"/>
                <a:gd name="connsiteY5" fmla="*/ 211074 h 390525"/>
                <a:gd name="connsiteX6" fmla="*/ 616934 w 762000"/>
                <a:gd name="connsiteY6"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 h="390525">
                  <a:moveTo>
                    <a:pt x="616934" y="7144"/>
                  </a:moveTo>
                  <a:lnTo>
                    <a:pt x="163259" y="7144"/>
                  </a:lnTo>
                  <a:cubicBezTo>
                    <a:pt x="140589" y="95822"/>
                    <a:pt x="83439" y="170974"/>
                    <a:pt x="7144" y="217361"/>
                  </a:cubicBezTo>
                  <a:lnTo>
                    <a:pt x="110490" y="385858"/>
                  </a:lnTo>
                  <a:lnTo>
                    <a:pt x="652272" y="385858"/>
                  </a:lnTo>
                  <a:lnTo>
                    <a:pt x="763143" y="211074"/>
                  </a:lnTo>
                  <a:cubicBezTo>
                    <a:pt x="691801" y="164306"/>
                    <a:pt x="638651" y="92011"/>
                    <a:pt x="616934" y="7144"/>
                  </a:cubicBezTo>
                  <a:close/>
                </a:path>
              </a:pathLst>
            </a:custGeom>
            <a:solidFill>
              <a:srgbClr val="0078D7"/>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0171902F-1376-436F-B0E6-D32A4FD34B51}"/>
                </a:ext>
              </a:extLst>
            </p:cNvPr>
            <p:cNvSpPr/>
            <p:nvPr/>
          </p:nvSpPr>
          <p:spPr>
            <a:xfrm>
              <a:off x="6727187" y="2103493"/>
              <a:ext cx="371475" cy="390525"/>
            </a:xfrm>
            <a:custGeom>
              <a:avLst/>
              <a:gdLst>
                <a:gd name="connsiteX0" fmla="*/ 365188 w 371475"/>
                <a:gd name="connsiteY0" fmla="*/ 211074 h 390525"/>
                <a:gd name="connsiteX1" fmla="*/ 218980 w 371475"/>
                <a:gd name="connsiteY1" fmla="*/ 7144 h 390525"/>
                <a:gd name="connsiteX2" fmla="*/ 7144 w 371475"/>
                <a:gd name="connsiteY2" fmla="*/ 7144 h 390525"/>
                <a:gd name="connsiteX3" fmla="*/ 254794 w 371475"/>
                <a:gd name="connsiteY3" fmla="*/ 385096 h 390525"/>
                <a:gd name="connsiteX4" fmla="*/ 365188 w 371475"/>
                <a:gd name="connsiteY4" fmla="*/ 211074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90525">
                  <a:moveTo>
                    <a:pt x="365188" y="211074"/>
                  </a:moveTo>
                  <a:cubicBezTo>
                    <a:pt x="293846" y="164306"/>
                    <a:pt x="240697" y="92011"/>
                    <a:pt x="218980" y="7144"/>
                  </a:cubicBezTo>
                  <a:lnTo>
                    <a:pt x="7144" y="7144"/>
                  </a:lnTo>
                  <a:cubicBezTo>
                    <a:pt x="33528" y="165164"/>
                    <a:pt x="125825" y="300895"/>
                    <a:pt x="254794" y="385096"/>
                  </a:cubicBezTo>
                  <a:lnTo>
                    <a:pt x="365188" y="211074"/>
                  </a:lnTo>
                  <a:close/>
                </a:path>
              </a:pathLst>
            </a:custGeom>
            <a:solidFill>
              <a:schemeClr val="bg1">
                <a:alpha val="75000"/>
              </a:scheme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C41267E-C780-4B7F-BBBE-F7B6342BF652}"/>
                </a:ext>
              </a:extLst>
            </p:cNvPr>
            <p:cNvSpPr/>
            <p:nvPr/>
          </p:nvSpPr>
          <p:spPr>
            <a:xfrm>
              <a:off x="6724804" y="1584761"/>
              <a:ext cx="314325" cy="352425"/>
            </a:xfrm>
            <a:custGeom>
              <a:avLst/>
              <a:gdLst>
                <a:gd name="connsiteX0" fmla="*/ 7144 w 314325"/>
                <a:gd name="connsiteY0" fmla="*/ 354425 h 352425"/>
                <a:gd name="connsiteX1" fmla="*/ 221361 w 314325"/>
                <a:gd name="connsiteY1" fmla="*/ 354425 h 352425"/>
                <a:gd name="connsiteX2" fmla="*/ 310420 w 314325"/>
                <a:gd name="connsiteY2" fmla="*/ 197263 h 352425"/>
                <a:gd name="connsiteX3" fmla="*/ 196025 w 314325"/>
                <a:gd name="connsiteY3" fmla="*/ 7144 h 352425"/>
                <a:gd name="connsiteX4" fmla="*/ 7144 w 314325"/>
                <a:gd name="connsiteY4" fmla="*/ 354425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352425">
                  <a:moveTo>
                    <a:pt x="7144" y="354425"/>
                  </a:moveTo>
                  <a:lnTo>
                    <a:pt x="221361" y="354425"/>
                  </a:lnTo>
                  <a:cubicBezTo>
                    <a:pt x="236792" y="294227"/>
                    <a:pt x="268034" y="240221"/>
                    <a:pt x="310420" y="197263"/>
                  </a:cubicBezTo>
                  <a:lnTo>
                    <a:pt x="196025" y="7144"/>
                  </a:lnTo>
                  <a:cubicBezTo>
                    <a:pt x="95631" y="94298"/>
                    <a:pt x="26289" y="216313"/>
                    <a:pt x="7144" y="354425"/>
                  </a:cubicBezTo>
                  <a:close/>
                </a:path>
              </a:pathLst>
            </a:custGeom>
            <a:solidFill>
              <a:schemeClr val="bg1">
                <a:alpha val="75000"/>
              </a:scheme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A4BF761D-B0D6-46FD-9B0F-5BC45C662A09}"/>
                </a:ext>
              </a:extLst>
            </p:cNvPr>
            <p:cNvSpPr/>
            <p:nvPr/>
          </p:nvSpPr>
          <p:spPr>
            <a:xfrm>
              <a:off x="7058943" y="1447411"/>
              <a:ext cx="523875" cy="285750"/>
            </a:xfrm>
            <a:custGeom>
              <a:avLst/>
              <a:gdLst>
                <a:gd name="connsiteX0" fmla="*/ 230219 w 523875"/>
                <a:gd name="connsiteY0" fmla="*/ 7144 h 285750"/>
                <a:gd name="connsiteX1" fmla="*/ 7144 w 523875"/>
                <a:gd name="connsiteY1" fmla="*/ 53245 h 285750"/>
                <a:gd name="connsiteX2" fmla="*/ 123158 w 523875"/>
                <a:gd name="connsiteY2" fmla="*/ 246126 h 285750"/>
                <a:gd name="connsiteX3" fmla="*/ 222504 w 523875"/>
                <a:gd name="connsiteY3" fmla="*/ 231553 h 285750"/>
                <a:gd name="connsiteX4" fmla="*/ 403860 w 523875"/>
                <a:gd name="connsiteY4" fmla="*/ 283083 h 285750"/>
                <a:gd name="connsiteX5" fmla="*/ 525589 w 523875"/>
                <a:gd name="connsiteY5" fmla="*/ 91059 h 285750"/>
                <a:gd name="connsiteX6" fmla="*/ 230219 w 523875"/>
                <a:gd name="connsiteY6" fmla="*/ 71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285750">
                  <a:moveTo>
                    <a:pt x="230219" y="7144"/>
                  </a:moveTo>
                  <a:cubicBezTo>
                    <a:pt x="150971" y="7144"/>
                    <a:pt x="75533" y="23622"/>
                    <a:pt x="7144" y="53245"/>
                  </a:cubicBezTo>
                  <a:lnTo>
                    <a:pt x="123158" y="246126"/>
                  </a:lnTo>
                  <a:cubicBezTo>
                    <a:pt x="154686" y="236696"/>
                    <a:pt x="188024" y="231553"/>
                    <a:pt x="222504" y="231553"/>
                  </a:cubicBezTo>
                  <a:cubicBezTo>
                    <a:pt x="288988" y="231553"/>
                    <a:pt x="351092" y="250412"/>
                    <a:pt x="403860" y="283083"/>
                  </a:cubicBezTo>
                  <a:lnTo>
                    <a:pt x="525589" y="91059"/>
                  </a:lnTo>
                  <a:cubicBezTo>
                    <a:pt x="439769" y="37909"/>
                    <a:pt x="338518" y="7144"/>
                    <a:pt x="230219" y="7144"/>
                  </a:cubicBezTo>
                  <a:close/>
                </a:path>
              </a:pathLst>
            </a:custGeom>
            <a:solidFill>
              <a:schemeClr val="bg1">
                <a:alpha val="75000"/>
              </a:scheme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E7FD2631-FCE5-483C-A38D-939A394BCD8F}"/>
                </a:ext>
              </a:extLst>
            </p:cNvPr>
            <p:cNvSpPr/>
            <p:nvPr/>
          </p:nvSpPr>
          <p:spPr>
            <a:xfrm>
              <a:off x="5975474" y="1843175"/>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36E2B221-9073-411A-912F-13D621C79921}"/>
                </a:ext>
              </a:extLst>
            </p:cNvPr>
            <p:cNvSpPr/>
            <p:nvPr/>
          </p:nvSpPr>
          <p:spPr>
            <a:xfrm>
              <a:off x="6538592" y="910582"/>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B19DC0F-AE15-4DD0-8EBF-6DFCE8550C99}"/>
                </a:ext>
              </a:extLst>
            </p:cNvPr>
            <p:cNvSpPr/>
            <p:nvPr/>
          </p:nvSpPr>
          <p:spPr>
            <a:xfrm>
              <a:off x="7099710" y="1843175"/>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8AFE2F07-7B49-46A4-BD00-48A08BC4D9DC}"/>
              </a:ext>
            </a:extLst>
          </p:cNvPr>
          <p:cNvGrpSpPr/>
          <p:nvPr/>
        </p:nvGrpSpPr>
        <p:grpSpPr>
          <a:xfrm>
            <a:off x="540317" y="4352163"/>
            <a:ext cx="334138" cy="383194"/>
            <a:chOff x="370114" y="4432708"/>
            <a:chExt cx="518423" cy="594535"/>
          </a:xfrm>
        </p:grpSpPr>
        <p:grpSp>
          <p:nvGrpSpPr>
            <p:cNvPr id="126" name="Group 125">
              <a:extLst>
                <a:ext uri="{FF2B5EF4-FFF2-40B4-BE49-F238E27FC236}">
                  <a16:creationId xmlns:a16="http://schemas.microsoft.com/office/drawing/2014/main" id="{4EAE3ED8-6D5D-42B1-BB6E-B72FB7C5A1E7}"/>
                </a:ext>
              </a:extLst>
            </p:cNvPr>
            <p:cNvGrpSpPr/>
            <p:nvPr/>
          </p:nvGrpSpPr>
          <p:grpSpPr>
            <a:xfrm>
              <a:off x="370114" y="4751026"/>
              <a:ext cx="215366" cy="276217"/>
              <a:chOff x="10700921" y="1821696"/>
              <a:chExt cx="1203382" cy="1543394"/>
            </a:xfrm>
          </p:grpSpPr>
          <p:sp>
            <p:nvSpPr>
              <p:cNvPr id="127" name="Freeform 233">
                <a:extLst>
                  <a:ext uri="{FF2B5EF4-FFF2-40B4-BE49-F238E27FC236}">
                    <a16:creationId xmlns:a16="http://schemas.microsoft.com/office/drawing/2014/main" id="{84FF2FB0-DB60-492A-BBB7-E872F583F15C}"/>
                  </a:ext>
                </a:extLst>
              </p:cNvPr>
              <p:cNvSpPr/>
              <p:nvPr/>
            </p:nvSpPr>
            <p:spPr bwMode="auto">
              <a:xfrm>
                <a:off x="10700921" y="1821696"/>
                <a:ext cx="1203382" cy="1543394"/>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8" name="Group 127">
                <a:extLst>
                  <a:ext uri="{FF2B5EF4-FFF2-40B4-BE49-F238E27FC236}">
                    <a16:creationId xmlns:a16="http://schemas.microsoft.com/office/drawing/2014/main" id="{5EDD94DF-CCD0-4C5F-96F5-645ACA16E0AD}"/>
                  </a:ext>
                </a:extLst>
              </p:cNvPr>
              <p:cNvGrpSpPr/>
              <p:nvPr/>
            </p:nvGrpSpPr>
            <p:grpSpPr>
              <a:xfrm>
                <a:off x="10970760" y="2407442"/>
                <a:ext cx="661986" cy="685798"/>
                <a:chOff x="10970759" y="2371811"/>
                <a:chExt cx="661987" cy="685800"/>
              </a:xfrm>
            </p:grpSpPr>
            <p:sp>
              <p:nvSpPr>
                <p:cNvPr id="129" name="Freeform 235">
                  <a:extLst>
                    <a:ext uri="{FF2B5EF4-FFF2-40B4-BE49-F238E27FC236}">
                      <a16:creationId xmlns:a16="http://schemas.microsoft.com/office/drawing/2014/main" id="{28B1E8C1-D03E-45A5-8213-1632D090F456}"/>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236">
                  <a:extLst>
                    <a:ext uri="{FF2B5EF4-FFF2-40B4-BE49-F238E27FC236}">
                      <a16:creationId xmlns:a16="http://schemas.microsoft.com/office/drawing/2014/main" id="{EE420561-E897-4EFE-8484-9FAFC384BE0C}"/>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6B5BA343-73DD-45D7-A377-F08C65717237}"/>
                </a:ext>
              </a:extLst>
            </p:cNvPr>
            <p:cNvGrpSpPr/>
            <p:nvPr/>
          </p:nvGrpSpPr>
          <p:grpSpPr>
            <a:xfrm>
              <a:off x="673171" y="4751025"/>
              <a:ext cx="215366" cy="276217"/>
              <a:chOff x="-107683" y="3961158"/>
              <a:chExt cx="215366" cy="276217"/>
            </a:xfrm>
          </p:grpSpPr>
          <p:sp>
            <p:nvSpPr>
              <p:cNvPr id="133" name="Freeform 233">
                <a:extLst>
                  <a:ext uri="{FF2B5EF4-FFF2-40B4-BE49-F238E27FC236}">
                    <a16:creationId xmlns:a16="http://schemas.microsoft.com/office/drawing/2014/main" id="{F1ACBFD6-956C-468E-B51B-78BF5D04C886}"/>
                  </a:ext>
                </a:extLst>
              </p:cNvPr>
              <p:cNvSpPr/>
              <p:nvPr/>
            </p:nvSpPr>
            <p:spPr bwMode="auto">
              <a:xfrm>
                <a:off x="-107683" y="3961158"/>
                <a:ext cx="215366" cy="276217"/>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1" name="Picture 130">
                <a:extLst>
                  <a:ext uri="{FF2B5EF4-FFF2-40B4-BE49-F238E27FC236}">
                    <a16:creationId xmlns:a16="http://schemas.microsoft.com/office/drawing/2014/main" id="{43F4A4F1-759E-4717-A7C2-A1E1E3546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61" y="4069331"/>
                <a:ext cx="155122" cy="103414"/>
              </a:xfrm>
              <a:prstGeom prst="rect">
                <a:avLst/>
              </a:prstGeom>
            </p:spPr>
          </p:pic>
        </p:grpSp>
        <p:sp>
          <p:nvSpPr>
            <p:cNvPr id="142" name="TextBox 141">
              <a:extLst>
                <a:ext uri="{FF2B5EF4-FFF2-40B4-BE49-F238E27FC236}">
                  <a16:creationId xmlns:a16="http://schemas.microsoft.com/office/drawing/2014/main" id="{A5FF027C-18B2-43D8-8F2C-C7DAE62BBD33}"/>
                </a:ext>
              </a:extLst>
            </p:cNvPr>
            <p:cNvSpPr txBox="1"/>
            <p:nvPr/>
          </p:nvSpPr>
          <p:spPr>
            <a:xfrm>
              <a:off x="525950" y="4432708"/>
              <a:ext cx="215366" cy="276218"/>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err="1">
                <a:ln>
                  <a:noFill/>
                </a:ln>
                <a:solidFill>
                  <a:srgbClr val="E6E6E6"/>
                </a:solidFill>
                <a:effectLst/>
                <a:uLnTx/>
                <a:uFillTx/>
                <a:latin typeface="Segoe UI Black" charset="0"/>
                <a:ea typeface="Segoe UI Black" charset="0"/>
                <a:cs typeface="Segoe UI Black" charset="0"/>
              </a:endParaRPr>
            </a:p>
          </p:txBody>
        </p:sp>
      </p:grpSp>
      <p:sp>
        <p:nvSpPr>
          <p:cNvPr id="54" name="Rectangle 53">
            <a:extLst>
              <a:ext uri="{FF2B5EF4-FFF2-40B4-BE49-F238E27FC236}">
                <a16:creationId xmlns:a16="http://schemas.microsoft.com/office/drawing/2014/main" id="{3AB88391-E583-43D9-A87B-9A1C4BFA86F4}"/>
              </a:ext>
            </a:extLst>
          </p:cNvPr>
          <p:cNvSpPr/>
          <p:nvPr/>
        </p:nvSpPr>
        <p:spPr bwMode="auto">
          <a:xfrm>
            <a:off x="4235778" y="4129945"/>
            <a:ext cx="3513762" cy="1304315"/>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8285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par>
                                <p:cTn id="11" presetID="22" presetClass="entr" presetSubtype="2"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wipe(right)">
                                      <p:cBhvr>
                                        <p:cTn id="13" dur="500"/>
                                        <p:tgtEl>
                                          <p:spTgt spid="95"/>
                                        </p:tgtEl>
                                      </p:cBhvr>
                                    </p:animEffect>
                                  </p:childTnLst>
                                </p:cTn>
                              </p:par>
                              <p:par>
                                <p:cTn id="14" presetID="22" presetClass="entr" presetSubtype="8"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par>
                                <p:cTn id="17" presetID="22" presetClass="entr" presetSubtype="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4"/>
                                        </p:tgtEl>
                                        <p:attrNameLst>
                                          <p:attrName>style.visibility</p:attrName>
                                        </p:attrNameLst>
                                      </p:cBhvr>
                                      <p:to>
                                        <p:strVal val="visible"/>
                                      </p:to>
                                    </p:set>
                                    <p:animEffect transition="in" filter="fade">
                                      <p:cBhvr>
                                        <p:cTn id="29" dur="500"/>
                                        <p:tgtEl>
                                          <p:spTgt spid="1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0"/>
                                        </p:tgtEl>
                                        <p:attrNameLst>
                                          <p:attrName>style.visibility</p:attrName>
                                        </p:attrNameLst>
                                      </p:cBhvr>
                                      <p:to>
                                        <p:strVal val="visible"/>
                                      </p:to>
                                    </p:set>
                                    <p:animEffect transition="in" filter="fade">
                                      <p:cBhvr>
                                        <p:cTn id="32" dur="500"/>
                                        <p:tgtEl>
                                          <p:spTgt spid="18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5">
                                            <p:txEl>
                                              <p:pRg st="0" end="0"/>
                                            </p:txEl>
                                          </p:spTgt>
                                        </p:tgtEl>
                                        <p:attrNameLst>
                                          <p:attrName>style.visibility</p:attrName>
                                        </p:attrNameLst>
                                      </p:cBhvr>
                                      <p:to>
                                        <p:strVal val="visible"/>
                                      </p:to>
                                    </p:set>
                                    <p:animEffect transition="in" filter="fade">
                                      <p:cBhvr>
                                        <p:cTn id="35" dur="500"/>
                                        <p:tgtEl>
                                          <p:spTgt spid="185">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5">
                                            <p:txEl>
                                              <p:pRg st="1" end="1"/>
                                            </p:txEl>
                                          </p:spTgt>
                                        </p:tgtEl>
                                        <p:attrNameLst>
                                          <p:attrName>style.visibility</p:attrName>
                                        </p:attrNameLst>
                                      </p:cBhvr>
                                      <p:to>
                                        <p:strVal val="visible"/>
                                      </p:to>
                                    </p:set>
                                    <p:animEffect transition="in" filter="fade">
                                      <p:cBhvr>
                                        <p:cTn id="38" dur="500"/>
                                        <p:tgtEl>
                                          <p:spTgt spid="185">
                                            <p:txEl>
                                              <p:pRg st="1" end="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6">
                                            <p:txEl>
                                              <p:pRg st="0" end="0"/>
                                            </p:txEl>
                                          </p:spTgt>
                                        </p:tgtEl>
                                        <p:attrNameLst>
                                          <p:attrName>style.visibility</p:attrName>
                                        </p:attrNameLst>
                                      </p:cBhvr>
                                      <p:to>
                                        <p:strVal val="visible"/>
                                      </p:to>
                                    </p:set>
                                    <p:animEffect transition="in" filter="fade">
                                      <p:cBhvr>
                                        <p:cTn id="41" dur="500"/>
                                        <p:tgtEl>
                                          <p:spTgt spid="186">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6">
                                            <p:txEl>
                                              <p:pRg st="1" end="1"/>
                                            </p:txEl>
                                          </p:spTgt>
                                        </p:tgtEl>
                                        <p:attrNameLst>
                                          <p:attrName>style.visibility</p:attrName>
                                        </p:attrNameLst>
                                      </p:cBhvr>
                                      <p:to>
                                        <p:strVal val="visible"/>
                                      </p:to>
                                    </p:set>
                                    <p:animEffect transition="in" filter="fade">
                                      <p:cBhvr>
                                        <p:cTn id="44" dur="500"/>
                                        <p:tgtEl>
                                          <p:spTgt spid="186">
                                            <p:txEl>
                                              <p:pRg st="1" end="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2">
                                            <p:txEl>
                                              <p:pRg st="0" end="0"/>
                                            </p:txEl>
                                          </p:spTgt>
                                        </p:tgtEl>
                                        <p:attrNameLst>
                                          <p:attrName>style.visibility</p:attrName>
                                        </p:attrNameLst>
                                      </p:cBhvr>
                                      <p:to>
                                        <p:strVal val="visible"/>
                                      </p:to>
                                    </p:set>
                                    <p:animEffect transition="in" filter="fade">
                                      <p:cBhvr>
                                        <p:cTn id="47" dur="500"/>
                                        <p:tgtEl>
                                          <p:spTgt spid="122">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2">
                                            <p:txEl>
                                              <p:pRg st="1" end="1"/>
                                            </p:txEl>
                                          </p:spTgt>
                                        </p:tgtEl>
                                        <p:attrNameLst>
                                          <p:attrName>style.visibility</p:attrName>
                                        </p:attrNameLst>
                                      </p:cBhvr>
                                      <p:to>
                                        <p:strVal val="visible"/>
                                      </p:to>
                                    </p:set>
                                    <p:animEffect transition="in" filter="fade">
                                      <p:cBhvr>
                                        <p:cTn id="50" dur="500"/>
                                        <p:tgtEl>
                                          <p:spTgt spid="122">
                                            <p:txEl>
                                              <p:pRg st="1" end="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9"/>
                                        </p:tgtEl>
                                        <p:attrNameLst>
                                          <p:attrName>style.visibility</p:attrName>
                                        </p:attrNameLst>
                                      </p:cBhvr>
                                      <p:to>
                                        <p:strVal val="visible"/>
                                      </p:to>
                                    </p:set>
                                    <p:animEffect transition="in" filter="fade">
                                      <p:cBhvr>
                                        <p:cTn id="53" dur="500"/>
                                        <p:tgtEl>
                                          <p:spTgt spid="99"/>
                                        </p:tgtEl>
                                      </p:cBhvr>
                                    </p:animEffect>
                                  </p:childTnLst>
                                </p:cTn>
                              </p:par>
                              <p:par>
                                <p:cTn id="54" presetID="10" presetClass="entr" presetSubtype="0" fill="hold"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8"/>
                                        </p:tgtEl>
                                        <p:attrNameLst>
                                          <p:attrName>style.visibility</p:attrName>
                                        </p:attrNameLst>
                                      </p:cBhvr>
                                      <p:to>
                                        <p:strVal val="visible"/>
                                      </p:to>
                                    </p:set>
                                    <p:animEffect transition="in" filter="fade">
                                      <p:cBhvr>
                                        <p:cTn id="59" dur="500"/>
                                        <p:tgtEl>
                                          <p:spTgt spid="17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7">
                                            <p:txEl>
                                              <p:pRg st="0" end="0"/>
                                            </p:txEl>
                                          </p:spTgt>
                                        </p:tgtEl>
                                        <p:attrNameLst>
                                          <p:attrName>style.visibility</p:attrName>
                                        </p:attrNameLst>
                                      </p:cBhvr>
                                      <p:to>
                                        <p:strVal val="visible"/>
                                      </p:to>
                                    </p:set>
                                    <p:animEffect transition="in" filter="fade">
                                      <p:cBhvr>
                                        <p:cTn id="62" dur="500"/>
                                        <p:tgtEl>
                                          <p:spTgt spid="187">
                                            <p:txEl>
                                              <p:pRg st="0" end="0"/>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7">
                                            <p:txEl>
                                              <p:pRg st="1" end="1"/>
                                            </p:txEl>
                                          </p:spTgt>
                                        </p:tgtEl>
                                        <p:attrNameLst>
                                          <p:attrName>style.visibility</p:attrName>
                                        </p:attrNameLst>
                                      </p:cBhvr>
                                      <p:to>
                                        <p:strVal val="visible"/>
                                      </p:to>
                                    </p:set>
                                    <p:animEffect transition="in" filter="fade">
                                      <p:cBhvr>
                                        <p:cTn id="65" dur="500"/>
                                        <p:tgtEl>
                                          <p:spTgt spid="187">
                                            <p:txEl>
                                              <p:pRg st="1" end="1"/>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83"/>
                                        </p:tgtEl>
                                        <p:attrNameLst>
                                          <p:attrName>style.visibility</p:attrName>
                                        </p:attrNameLst>
                                      </p:cBhvr>
                                      <p:to>
                                        <p:strVal val="visible"/>
                                      </p:to>
                                    </p:set>
                                    <p:animEffect transition="in" filter="fade">
                                      <p:cBhvr>
                                        <p:cTn id="68" dur="500"/>
                                        <p:tgtEl>
                                          <p:spTgt spid="18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8">
                                            <p:txEl>
                                              <p:pRg st="0" end="0"/>
                                            </p:txEl>
                                          </p:spTgt>
                                        </p:tgtEl>
                                        <p:attrNameLst>
                                          <p:attrName>style.visibility</p:attrName>
                                        </p:attrNameLst>
                                      </p:cBhvr>
                                      <p:to>
                                        <p:strVal val="visible"/>
                                      </p:to>
                                    </p:set>
                                    <p:animEffect transition="in" filter="fade">
                                      <p:cBhvr>
                                        <p:cTn id="71" dur="500"/>
                                        <p:tgtEl>
                                          <p:spTgt spid="188">
                                            <p:txEl>
                                              <p:pRg st="0" end="0"/>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8">
                                            <p:txEl>
                                              <p:pRg st="1" end="1"/>
                                            </p:txEl>
                                          </p:spTgt>
                                        </p:tgtEl>
                                        <p:attrNameLst>
                                          <p:attrName>style.visibility</p:attrName>
                                        </p:attrNameLst>
                                      </p:cBhvr>
                                      <p:to>
                                        <p:strVal val="visible"/>
                                      </p:to>
                                    </p:set>
                                    <p:animEffect transition="in" filter="fade">
                                      <p:cBhvr>
                                        <p:cTn id="74" dur="500"/>
                                        <p:tgtEl>
                                          <p:spTgt spid="188">
                                            <p:txEl>
                                              <p:pRg st="1" end="1"/>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txEl>
                                              <p:pRg st="0" end="0"/>
                                            </p:txEl>
                                          </p:spTgt>
                                        </p:tgtEl>
                                        <p:attrNameLst>
                                          <p:attrName>style.visibility</p:attrName>
                                        </p:attrNameLst>
                                      </p:cBhvr>
                                      <p:to>
                                        <p:strVal val="visible"/>
                                      </p:to>
                                    </p:set>
                                    <p:animEffect transition="in" filter="fade">
                                      <p:cBhvr>
                                        <p:cTn id="77" dur="500"/>
                                        <p:tgtEl>
                                          <p:spTgt spid="5">
                                            <p:txEl>
                                              <p:pRg st="0" end="0"/>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
                                            <p:txEl>
                                              <p:pRg st="1" end="1"/>
                                            </p:txEl>
                                          </p:spTgt>
                                        </p:tgtEl>
                                        <p:attrNameLst>
                                          <p:attrName>style.visibility</p:attrName>
                                        </p:attrNameLst>
                                      </p:cBhvr>
                                      <p:to>
                                        <p:strVal val="visible"/>
                                      </p:to>
                                    </p:set>
                                    <p:animEffect transition="in" filter="fade">
                                      <p:cBhvr>
                                        <p:cTn id="80" dur="500"/>
                                        <p:tgtEl>
                                          <p:spTgt spid="5">
                                            <p:txEl>
                                              <p:pRg st="1" end="1"/>
                                            </p:tx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0">
                                            <p:txEl>
                                              <p:pRg st="0" end="0"/>
                                            </p:txEl>
                                          </p:spTgt>
                                        </p:tgtEl>
                                        <p:attrNameLst>
                                          <p:attrName>style.visibility</p:attrName>
                                        </p:attrNameLst>
                                      </p:cBhvr>
                                      <p:to>
                                        <p:strVal val="visible"/>
                                      </p:to>
                                    </p:set>
                                    <p:animEffect transition="in" filter="fade">
                                      <p:cBhvr>
                                        <p:cTn id="83" dur="500"/>
                                        <p:tgtEl>
                                          <p:spTgt spid="10">
                                            <p:txEl>
                                              <p:pRg st="0" end="0"/>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0">
                                            <p:txEl>
                                              <p:pRg st="1" end="1"/>
                                            </p:txEl>
                                          </p:spTgt>
                                        </p:tgtEl>
                                        <p:attrNameLst>
                                          <p:attrName>style.visibility</p:attrName>
                                        </p:attrNameLst>
                                      </p:cBhvr>
                                      <p:to>
                                        <p:strVal val="visible"/>
                                      </p:to>
                                    </p:set>
                                    <p:animEffect transition="in" filter="fade">
                                      <p:cBhvr>
                                        <p:cTn id="86" dur="500"/>
                                        <p:tgtEl>
                                          <p:spTgt spid="10">
                                            <p:txEl>
                                              <p:pRg st="1" end="1"/>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100"/>
                                        </p:tgtEl>
                                        <p:attrNameLst>
                                          <p:attrName>style.visibility</p:attrName>
                                        </p:attrNameLst>
                                      </p:cBhvr>
                                      <p:to>
                                        <p:strVal val="visible"/>
                                      </p:to>
                                    </p:set>
                                    <p:animEffect transition="in" filter="fade">
                                      <p:cBhvr>
                                        <p:cTn id="89" dur="500"/>
                                        <p:tgtEl>
                                          <p:spTgt spid="100"/>
                                        </p:tgtEl>
                                      </p:cBhvr>
                                    </p:animEffect>
                                  </p:childTnLst>
                                </p:cTn>
                              </p:par>
                              <p:par>
                                <p:cTn id="90" presetID="10" presetClass="entr" presetSubtype="0" fill="hold" nodeType="withEffect">
                                  <p:stCondLst>
                                    <p:cond delay="0"/>
                                  </p:stCondLst>
                                  <p:childTnLst>
                                    <p:set>
                                      <p:cBhvr>
                                        <p:cTn id="91" dur="1" fill="hold">
                                          <p:stCondLst>
                                            <p:cond delay="0"/>
                                          </p:stCondLst>
                                        </p:cTn>
                                        <p:tgtEl>
                                          <p:spTgt spid="111"/>
                                        </p:tgtEl>
                                        <p:attrNameLst>
                                          <p:attrName>style.visibility</p:attrName>
                                        </p:attrNameLst>
                                      </p:cBhvr>
                                      <p:to>
                                        <p:strVal val="visible"/>
                                      </p:to>
                                    </p:set>
                                    <p:animEffect transition="in" filter="fade">
                                      <p:cBhvr>
                                        <p:cTn id="92" dur="500"/>
                                        <p:tgtEl>
                                          <p:spTgt spid="11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54"/>
                                        </p:tgtEl>
                                        <p:attrNameLst>
                                          <p:attrName>style.visibility</p:attrName>
                                        </p:attrNameLst>
                                      </p:cBhvr>
                                      <p:to>
                                        <p:strVal val="visible"/>
                                      </p:to>
                                    </p:set>
                                    <p:animEffect transition="in" filter="wipe(up)">
                                      <p:cBhvr>
                                        <p:cTn id="9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83" grpId="0"/>
      <p:bldP spid="134" grpId="0"/>
      <p:bldP spid="180" grpId="0" animBg="1"/>
      <p:bldP spid="185" grpId="0" uiExpand="1" build="p"/>
      <p:bldP spid="178" grpId="0" animBg="1"/>
      <p:bldP spid="187" grpId="0" uiExpand="1" build="p"/>
      <p:bldP spid="183" grpId="0" animBg="1"/>
      <p:bldP spid="188" grpId="0" uiExpand="1" build="p"/>
      <p:bldP spid="186" grpId="0" uiExpand="1" build="p"/>
      <p:bldP spid="122" grpId="0" uiExpand="1" build="p"/>
      <p:bldP spid="5" grpId="0" uiExpand="1" build="p"/>
      <p:bldP spid="10" grpId="0" uiExpand="1" build="p"/>
      <p:bldP spid="90" grpId="0" animBg="1"/>
      <p:bldP spid="99" grpId="0" animBg="1"/>
      <p:bldP spid="5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60AAB636-74BA-4DAB-A15B-28714180AB8F}"/>
              </a:ext>
            </a:extLst>
          </p:cNvPr>
          <p:cNvSpPr txBox="1"/>
          <p:nvPr/>
        </p:nvSpPr>
        <p:spPr>
          <a:xfrm>
            <a:off x="1056068" y="5705231"/>
            <a:ext cx="10601458" cy="627864"/>
          </a:xfrm>
          <a:prstGeom prst="rect">
            <a:avLst/>
          </a:prstGeom>
          <a:solidFill>
            <a:schemeClr val="bg2"/>
          </a:solidFill>
          <a:ln w="1079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2F2F2F"/>
                </a:solidFill>
                <a:effectLst/>
                <a:uLnTx/>
                <a:uFillTx/>
                <a:latin typeface="Segoe UI"/>
                <a:ea typeface="+mn-ea"/>
                <a:cs typeface="+mn-cs"/>
              </a:rPr>
              <a:t>At the core of all use cases is..</a:t>
            </a:r>
          </a:p>
        </p:txBody>
      </p:sp>
      <p:sp>
        <p:nvSpPr>
          <p:cNvPr id="36" name="TextBox 35">
            <a:extLst>
              <a:ext uri="{FF2B5EF4-FFF2-40B4-BE49-F238E27FC236}">
                <a16:creationId xmlns:a16="http://schemas.microsoft.com/office/drawing/2014/main" id="{29F6A6EF-03E2-42BA-A5D5-0F7D27CFFC5F}"/>
              </a:ext>
            </a:extLst>
          </p:cNvPr>
          <p:cNvSpPr txBox="1"/>
          <p:nvPr/>
        </p:nvSpPr>
        <p:spPr>
          <a:xfrm>
            <a:off x="0" y="5705231"/>
            <a:ext cx="12192000" cy="627864"/>
          </a:xfrm>
          <a:prstGeom prst="rect">
            <a:avLst/>
          </a:prstGeom>
          <a:solidFill>
            <a:schemeClr val="bg2"/>
          </a:solidFill>
          <a:ln w="10795" cap="flat" cmpd="sng" algn="ctr">
            <a:noFill/>
            <a:prstDash val="solid"/>
          </a:ln>
          <a:effectLst/>
        </p:spPr>
        <p:txBody>
          <a:bodyPr rtlCol="0" anchor="ctr"/>
          <a:lstStyle>
            <a:defPPr>
              <a:defRPr lang="en-US"/>
            </a:defPPr>
            <a:lvl1pPr marR="0" lvl="0" indent="0" algn="ctr" defTabSz="914225"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Segoe UI"/>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Azure SQL Data Warehouse</a:t>
            </a:r>
          </a:p>
        </p:txBody>
      </p:sp>
      <p:cxnSp>
        <p:nvCxnSpPr>
          <p:cNvPr id="4" name="Straight Connector 3">
            <a:extLst>
              <a:ext uri="{FF2B5EF4-FFF2-40B4-BE49-F238E27FC236}">
                <a16:creationId xmlns:a16="http://schemas.microsoft.com/office/drawing/2014/main" id="{36C2C27A-5F2E-4F7E-A851-E6698FFD8A81}"/>
              </a:ext>
            </a:extLst>
          </p:cNvPr>
          <p:cNvCxnSpPr>
            <a:cxnSpLocks/>
          </p:cNvCxnSpPr>
          <p:nvPr/>
        </p:nvCxnSpPr>
        <p:spPr>
          <a:xfrm>
            <a:off x="619044" y="5255105"/>
            <a:ext cx="10952922"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4B451BC4-2CA8-4A2D-848B-184A9D169586}"/>
              </a:ext>
            </a:extLst>
          </p:cNvPr>
          <p:cNvGrpSpPr/>
          <p:nvPr/>
        </p:nvGrpSpPr>
        <p:grpSpPr>
          <a:xfrm>
            <a:off x="8249486" y="1576023"/>
            <a:ext cx="3200400" cy="2643887"/>
            <a:chOff x="8285094" y="1924976"/>
            <a:chExt cx="3200400" cy="2643887"/>
          </a:xfrm>
        </p:grpSpPr>
        <p:sp>
          <p:nvSpPr>
            <p:cNvPr id="25" name="Text Placeholder 56">
              <a:extLst>
                <a:ext uri="{FF2B5EF4-FFF2-40B4-BE49-F238E27FC236}">
                  <a16:creationId xmlns:a16="http://schemas.microsoft.com/office/drawing/2014/main" id="{0544D766-1A86-47FD-BEEB-1156F0AEF1B7}"/>
                </a:ext>
              </a:extLst>
            </p:cNvPr>
            <p:cNvSpPr txBox="1">
              <a:spLocks/>
            </p:cNvSpPr>
            <p:nvPr/>
          </p:nvSpPr>
          <p:spPr>
            <a:xfrm>
              <a:off x="8285094" y="3665539"/>
              <a:ext cx="3200400" cy="903324"/>
            </a:xfrm>
            <a:prstGeom prst="rect">
              <a:avLst/>
            </a:prstGeom>
          </p:spPr>
          <p:txBody>
            <a:bodyPr vert="horz" wrap="square" lIns="146304" tIns="91440" rIns="146304" bIns="91440" rtlCol="0" anchor="t">
              <a:spAutoFit/>
            </a:bodyPr>
            <a:lstStyle>
              <a:lvl1pPr marL="336080" marR="0" indent="-336080" algn="l" defTabSz="914192" rtl="0" eaLnBrk="1" fontAlgn="auto" latinLnBrk="0" hangingPunct="1">
                <a:lnSpc>
                  <a:spcPct val="90000"/>
                </a:lnSpc>
                <a:spcBef>
                  <a:spcPts val="0"/>
                </a:spcBef>
                <a:spcAft>
                  <a:spcPts val="300"/>
                </a:spcAft>
                <a:buClrTx/>
                <a:buSzPct val="90000"/>
                <a:buFont typeface="Arial" pitchFamily="34" charset="0"/>
                <a:buChar char="•"/>
                <a:tabLst/>
                <a:defRPr sz="2000" b="0" kern="1200" spc="0" baseline="0">
                  <a:solidFill>
                    <a:schemeClr val="tx2"/>
                  </a:soli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ts val="1200"/>
                </a:spcBef>
                <a:spcAft>
                  <a:spcPts val="300"/>
                </a:spcAft>
                <a:buClrTx/>
                <a:buSzPct val="90000"/>
                <a:buFont typeface="Arial" pitchFamily="34" charset="0"/>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Real-time analytics</a:t>
              </a:r>
              <a:endParaRPr kumimoji="0" lang="en-US" sz="1800" b="0" i="0" u="none" strike="noStrike" kern="1200" cap="none" spc="0" normalizeH="0" baseline="0" noProof="0">
                <a:ln>
                  <a:noFill/>
                </a:ln>
                <a:solidFill>
                  <a:srgbClr val="EAEAEA">
                    <a:lumMod val="50000"/>
                  </a:srgbClr>
                </a:solidFill>
                <a:effectLst/>
                <a:uLnTx/>
                <a:uFillTx/>
                <a:latin typeface="Segoe UI Semibold" panose="020B0702040204020203" pitchFamily="34" charset="0"/>
                <a:ea typeface="+mn-ea"/>
                <a:cs typeface="Segoe UI Semibold" panose="020B0702040204020203" pitchFamily="34" charset="0"/>
              </a:endParaRPr>
            </a:p>
            <a:p>
              <a:pPr marL="336080" marR="0" lvl="0" indent="-336080" algn="ctr" defTabSz="914192" rtl="0" eaLnBrk="1" fontAlgn="auto" latinLnBrk="0" hangingPunct="1">
                <a:lnSpc>
                  <a:spcPct val="90000"/>
                </a:lnSpc>
                <a:spcBef>
                  <a:spcPts val="1200"/>
                </a:spcBef>
                <a:spcAft>
                  <a:spcPts val="300"/>
                </a:spcAft>
                <a:buClrTx/>
                <a:buSzPct val="90000"/>
                <a:buFont typeface="Arial" pitchFamily="34" charset="0"/>
                <a:buChar char="•"/>
                <a:tabLst/>
                <a:defRPr/>
              </a:pPr>
              <a:endParaRPr kumimoji="0" lang="en-US" sz="2000" b="0" i="0" u="none" strike="noStrike" kern="1200" cap="none" spc="0" normalizeH="0" baseline="0" noProof="0">
                <a:ln>
                  <a:noFill/>
                </a:ln>
                <a:solidFill>
                  <a:srgbClr val="0078D7"/>
                </a:solidFill>
                <a:effectLst/>
                <a:uLnTx/>
                <a:uFillTx/>
                <a:latin typeface="Segoe UI Semilight"/>
                <a:ea typeface="+mn-ea"/>
                <a:cs typeface="Segoe UI Semilight" panose="020B0402040204020203" pitchFamily="34" charset="0"/>
              </a:endParaRPr>
            </a:p>
          </p:txBody>
        </p:sp>
        <p:grpSp>
          <p:nvGrpSpPr>
            <p:cNvPr id="89" name="Group 88">
              <a:extLst>
                <a:ext uri="{FF2B5EF4-FFF2-40B4-BE49-F238E27FC236}">
                  <a16:creationId xmlns:a16="http://schemas.microsoft.com/office/drawing/2014/main" id="{1987FC76-B3F0-400A-A706-2166556CFD19}"/>
                </a:ext>
              </a:extLst>
            </p:cNvPr>
            <p:cNvGrpSpPr/>
            <p:nvPr/>
          </p:nvGrpSpPr>
          <p:grpSpPr>
            <a:xfrm>
              <a:off x="9214233" y="1924976"/>
              <a:ext cx="1428683" cy="1428681"/>
              <a:chOff x="3686174" y="5195761"/>
              <a:chExt cx="1428683" cy="1428681"/>
            </a:xfrm>
          </p:grpSpPr>
          <p:grpSp>
            <p:nvGrpSpPr>
              <p:cNvPr id="91" name="Group 90">
                <a:extLst>
                  <a:ext uri="{FF2B5EF4-FFF2-40B4-BE49-F238E27FC236}">
                    <a16:creationId xmlns:a16="http://schemas.microsoft.com/office/drawing/2014/main" id="{CCEC840C-2B66-42D1-AB70-6E8544E8BA5F}"/>
                  </a:ext>
                </a:extLst>
              </p:cNvPr>
              <p:cNvGrpSpPr/>
              <p:nvPr/>
            </p:nvGrpSpPr>
            <p:grpSpPr>
              <a:xfrm>
                <a:off x="4043549" y="5528775"/>
                <a:ext cx="713933" cy="823635"/>
                <a:chOff x="2438400" y="5710238"/>
                <a:chExt cx="723901" cy="835132"/>
              </a:xfrm>
            </p:grpSpPr>
            <p:grpSp>
              <p:nvGrpSpPr>
                <p:cNvPr id="93" name="Group 92">
                  <a:extLst>
                    <a:ext uri="{FF2B5EF4-FFF2-40B4-BE49-F238E27FC236}">
                      <a16:creationId xmlns:a16="http://schemas.microsoft.com/office/drawing/2014/main" id="{988AA358-5849-403B-AC77-DE463F74E6F8}"/>
                    </a:ext>
                  </a:extLst>
                </p:cNvPr>
                <p:cNvGrpSpPr/>
                <p:nvPr/>
              </p:nvGrpSpPr>
              <p:grpSpPr>
                <a:xfrm>
                  <a:off x="2438400" y="5710238"/>
                  <a:ext cx="723901" cy="600075"/>
                  <a:chOff x="2438400" y="5710238"/>
                  <a:chExt cx="723901" cy="600075"/>
                </a:xfrm>
              </p:grpSpPr>
              <p:sp>
                <p:nvSpPr>
                  <p:cNvPr id="97" name="Rectangle 16">
                    <a:extLst>
                      <a:ext uri="{FF2B5EF4-FFF2-40B4-BE49-F238E27FC236}">
                        <a16:creationId xmlns:a16="http://schemas.microsoft.com/office/drawing/2014/main" id="{DE5B4188-8A1F-42A1-8BBF-D11D68661C6B}"/>
                      </a:ext>
                    </a:extLst>
                  </p:cNvPr>
                  <p:cNvSpPr>
                    <a:spLocks noChangeArrowheads="1"/>
                  </p:cNvSpPr>
                  <p:nvPr/>
                </p:nvSpPr>
                <p:spPr bwMode="auto">
                  <a:xfrm>
                    <a:off x="3059113" y="5794375"/>
                    <a:ext cx="103188" cy="51593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Rectangle 17">
                    <a:extLst>
                      <a:ext uri="{FF2B5EF4-FFF2-40B4-BE49-F238E27FC236}">
                        <a16:creationId xmlns:a16="http://schemas.microsoft.com/office/drawing/2014/main" id="{EE0B1BF0-BC55-42CE-A920-A8BD7B1DE05C}"/>
                      </a:ext>
                    </a:extLst>
                  </p:cNvPr>
                  <p:cNvSpPr>
                    <a:spLocks noChangeArrowheads="1"/>
                  </p:cNvSpPr>
                  <p:nvPr/>
                </p:nvSpPr>
                <p:spPr bwMode="auto">
                  <a:xfrm>
                    <a:off x="2951163" y="5730875"/>
                    <a:ext cx="107950" cy="57943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Rectangle 18">
                    <a:extLst>
                      <a:ext uri="{FF2B5EF4-FFF2-40B4-BE49-F238E27FC236}">
                        <a16:creationId xmlns:a16="http://schemas.microsoft.com/office/drawing/2014/main" id="{F415D7D7-D360-42F5-9C42-3CE210EAFB6E}"/>
                      </a:ext>
                    </a:extLst>
                  </p:cNvPr>
                  <p:cNvSpPr>
                    <a:spLocks noChangeArrowheads="1"/>
                  </p:cNvSpPr>
                  <p:nvPr/>
                </p:nvSpPr>
                <p:spPr bwMode="auto">
                  <a:xfrm>
                    <a:off x="2849563" y="5835650"/>
                    <a:ext cx="101600" cy="474662"/>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Rectangle 19">
                    <a:extLst>
                      <a:ext uri="{FF2B5EF4-FFF2-40B4-BE49-F238E27FC236}">
                        <a16:creationId xmlns:a16="http://schemas.microsoft.com/office/drawing/2014/main" id="{133D6197-CD68-4DEA-99FA-1A414C7E06EB}"/>
                      </a:ext>
                    </a:extLst>
                  </p:cNvPr>
                  <p:cNvSpPr>
                    <a:spLocks noChangeArrowheads="1"/>
                  </p:cNvSpPr>
                  <p:nvPr/>
                </p:nvSpPr>
                <p:spPr bwMode="auto">
                  <a:xfrm>
                    <a:off x="2746375" y="5897563"/>
                    <a:ext cx="103188" cy="412750"/>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1" name="Rectangle 20">
                    <a:extLst>
                      <a:ext uri="{FF2B5EF4-FFF2-40B4-BE49-F238E27FC236}">
                        <a16:creationId xmlns:a16="http://schemas.microsoft.com/office/drawing/2014/main" id="{C3028798-1DAE-4C0C-82E8-54695BBF1EBD}"/>
                      </a:ext>
                    </a:extLst>
                  </p:cNvPr>
                  <p:cNvSpPr>
                    <a:spLocks noChangeArrowheads="1"/>
                  </p:cNvSpPr>
                  <p:nvPr/>
                </p:nvSpPr>
                <p:spPr bwMode="auto">
                  <a:xfrm>
                    <a:off x="2644775" y="5710238"/>
                    <a:ext cx="101600" cy="600075"/>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 name="Rectangle 21">
                    <a:extLst>
                      <a:ext uri="{FF2B5EF4-FFF2-40B4-BE49-F238E27FC236}">
                        <a16:creationId xmlns:a16="http://schemas.microsoft.com/office/drawing/2014/main" id="{0781A1C2-A828-405F-AE1E-176F4618B3F5}"/>
                      </a:ext>
                    </a:extLst>
                  </p:cNvPr>
                  <p:cNvSpPr>
                    <a:spLocks noChangeArrowheads="1"/>
                  </p:cNvSpPr>
                  <p:nvPr/>
                </p:nvSpPr>
                <p:spPr bwMode="auto">
                  <a:xfrm>
                    <a:off x="2541588" y="6000750"/>
                    <a:ext cx="103188" cy="309562"/>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3" name="Rectangle 22">
                    <a:extLst>
                      <a:ext uri="{FF2B5EF4-FFF2-40B4-BE49-F238E27FC236}">
                        <a16:creationId xmlns:a16="http://schemas.microsoft.com/office/drawing/2014/main" id="{345F90F2-400D-4B92-9E5C-C7656D3F7A24}"/>
                      </a:ext>
                    </a:extLst>
                  </p:cNvPr>
                  <p:cNvSpPr>
                    <a:spLocks noChangeArrowheads="1"/>
                  </p:cNvSpPr>
                  <p:nvPr/>
                </p:nvSpPr>
                <p:spPr bwMode="auto">
                  <a:xfrm>
                    <a:off x="2438400" y="5772150"/>
                    <a:ext cx="103188" cy="538162"/>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4" name="Group 93">
                  <a:extLst>
                    <a:ext uri="{FF2B5EF4-FFF2-40B4-BE49-F238E27FC236}">
                      <a16:creationId xmlns:a16="http://schemas.microsoft.com/office/drawing/2014/main" id="{5FEE15CA-1021-49D0-979C-11AB6741452A}"/>
                    </a:ext>
                  </a:extLst>
                </p:cNvPr>
                <p:cNvGrpSpPr/>
                <p:nvPr/>
              </p:nvGrpSpPr>
              <p:grpSpPr>
                <a:xfrm>
                  <a:off x="2525713" y="5992920"/>
                  <a:ext cx="549275" cy="552450"/>
                  <a:chOff x="2525713" y="5992920"/>
                  <a:chExt cx="549275" cy="552450"/>
                </a:xfrm>
              </p:grpSpPr>
              <p:sp>
                <p:nvSpPr>
                  <p:cNvPr id="95" name="Oval 23">
                    <a:extLst>
                      <a:ext uri="{FF2B5EF4-FFF2-40B4-BE49-F238E27FC236}">
                        <a16:creationId xmlns:a16="http://schemas.microsoft.com/office/drawing/2014/main" id="{13EFD36C-B372-4C44-8000-C85847285102}"/>
                      </a:ext>
                    </a:extLst>
                  </p:cNvPr>
                  <p:cNvSpPr>
                    <a:spLocks noChangeArrowheads="1"/>
                  </p:cNvSpPr>
                  <p:nvPr/>
                </p:nvSpPr>
                <p:spPr bwMode="auto">
                  <a:xfrm>
                    <a:off x="2525713" y="5992920"/>
                    <a:ext cx="549275" cy="552450"/>
                  </a:xfrm>
                  <a:prstGeom prst="ellipse">
                    <a:avLst/>
                  </a:prstGeom>
                  <a:solidFill>
                    <a:schemeClr val="bg1"/>
                  </a:solidFill>
                  <a:ln w="19050" cap="sq">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25">
                    <a:extLst>
                      <a:ext uri="{FF2B5EF4-FFF2-40B4-BE49-F238E27FC236}">
                        <a16:creationId xmlns:a16="http://schemas.microsoft.com/office/drawing/2014/main" id="{5449AD55-E259-48C3-BD40-FAB8BF4D9DFF}"/>
                      </a:ext>
                    </a:extLst>
                  </p:cNvPr>
                  <p:cNvSpPr>
                    <a:spLocks/>
                  </p:cNvSpPr>
                  <p:nvPr/>
                </p:nvSpPr>
                <p:spPr bwMode="auto">
                  <a:xfrm>
                    <a:off x="2797969" y="6129443"/>
                    <a:ext cx="144463" cy="227012"/>
                  </a:xfrm>
                  <a:custGeom>
                    <a:avLst/>
                    <a:gdLst>
                      <a:gd name="T0" fmla="*/ 91 w 91"/>
                      <a:gd name="T1" fmla="*/ 0 h 143"/>
                      <a:gd name="T2" fmla="*/ 0 w 91"/>
                      <a:gd name="T3" fmla="*/ 91 h 143"/>
                      <a:gd name="T4" fmla="*/ 52 w 91"/>
                      <a:gd name="T5" fmla="*/ 143 h 143"/>
                    </a:gdLst>
                    <a:ahLst/>
                    <a:cxnLst>
                      <a:cxn ang="0">
                        <a:pos x="T0" y="T1"/>
                      </a:cxn>
                      <a:cxn ang="0">
                        <a:pos x="T2" y="T3"/>
                      </a:cxn>
                      <a:cxn ang="0">
                        <a:pos x="T4" y="T5"/>
                      </a:cxn>
                    </a:cxnLst>
                    <a:rect l="0" t="0" r="r" b="b"/>
                    <a:pathLst>
                      <a:path w="91" h="143">
                        <a:moveTo>
                          <a:pt x="91" y="0"/>
                        </a:moveTo>
                        <a:lnTo>
                          <a:pt x="0" y="91"/>
                        </a:lnTo>
                        <a:lnTo>
                          <a:pt x="52" y="143"/>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92" name="Oval 91">
                <a:extLst>
                  <a:ext uri="{FF2B5EF4-FFF2-40B4-BE49-F238E27FC236}">
                    <a16:creationId xmlns:a16="http://schemas.microsoft.com/office/drawing/2014/main" id="{3AA0BFAA-41F6-49C3-94D4-E622125741A3}"/>
                  </a:ext>
                </a:extLst>
              </p:cNvPr>
              <p:cNvSpPr/>
              <p:nvPr/>
            </p:nvSpPr>
            <p:spPr bwMode="auto">
              <a:xfrm>
                <a:off x="3686174" y="5195761"/>
                <a:ext cx="1428683" cy="1428681"/>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52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nvGrpSpPr>
          <p:cNvPr id="152" name="Group 151">
            <a:extLst>
              <a:ext uri="{FF2B5EF4-FFF2-40B4-BE49-F238E27FC236}">
                <a16:creationId xmlns:a16="http://schemas.microsoft.com/office/drawing/2014/main" id="{4B4A006E-72CD-47B1-8CC0-188E541677E1}"/>
              </a:ext>
            </a:extLst>
          </p:cNvPr>
          <p:cNvGrpSpPr/>
          <p:nvPr/>
        </p:nvGrpSpPr>
        <p:grpSpPr>
          <a:xfrm>
            <a:off x="696994" y="1576023"/>
            <a:ext cx="3200400" cy="2174528"/>
            <a:chOff x="706506" y="1924976"/>
            <a:chExt cx="3200400" cy="2174528"/>
          </a:xfrm>
        </p:grpSpPr>
        <p:sp>
          <p:nvSpPr>
            <p:cNvPr id="23" name="Text Placeholder 84">
              <a:extLst>
                <a:ext uri="{FF2B5EF4-FFF2-40B4-BE49-F238E27FC236}">
                  <a16:creationId xmlns:a16="http://schemas.microsoft.com/office/drawing/2014/main" id="{769504F9-A843-47A6-AFB5-E66F09F99DAF}"/>
                </a:ext>
              </a:extLst>
            </p:cNvPr>
            <p:cNvSpPr txBox="1">
              <a:spLocks/>
            </p:cNvSpPr>
            <p:nvPr/>
          </p:nvSpPr>
          <p:spPr>
            <a:xfrm>
              <a:off x="706506" y="3665539"/>
              <a:ext cx="3200400" cy="433965"/>
            </a:xfrm>
            <a:prstGeom prst="rect">
              <a:avLst/>
            </a:prstGeom>
          </p:spPr>
          <p:txBody>
            <a:bodyPr vert="horz" wrap="square" lIns="146304" tIns="91440" rIns="146304" bIns="91440" rtlCol="0" anchor="t">
              <a:spAutoFit/>
            </a:bodyPr>
            <a:lstStyle>
              <a:lvl1pPr marL="336080" marR="0" indent="-336080" algn="l" defTabSz="914192" rtl="0" eaLnBrk="1" fontAlgn="auto" latinLnBrk="0" hangingPunct="1">
                <a:lnSpc>
                  <a:spcPct val="90000"/>
                </a:lnSpc>
                <a:spcBef>
                  <a:spcPts val="0"/>
                </a:spcBef>
                <a:spcAft>
                  <a:spcPts val="300"/>
                </a:spcAft>
                <a:buClrTx/>
                <a:buSzPct val="90000"/>
                <a:buFont typeface="Arial" pitchFamily="34" charset="0"/>
                <a:buChar char="•"/>
                <a:tabLst/>
                <a:defRPr sz="2000" b="0" kern="1200" spc="0" baseline="0">
                  <a:solidFill>
                    <a:schemeClr val="tx2"/>
                  </a:soli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ts val="1200"/>
                </a:spcBef>
                <a:spcAft>
                  <a:spcPts val="300"/>
                </a:spcAft>
                <a:buClrTx/>
                <a:buSzPct val="90000"/>
                <a:buFont typeface="Arial" pitchFamily="34" charset="0"/>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Modern data warehousing</a:t>
              </a:r>
              <a:endParaRPr kumimoji="0" lang="en-US" sz="1800" b="0" i="0" u="none" strike="noStrike" kern="1200" cap="none" spc="0" normalizeH="0" baseline="0" noProof="0">
                <a:ln>
                  <a:noFill/>
                </a:ln>
                <a:solidFill>
                  <a:srgbClr val="EAEAEA">
                    <a:lumMod val="50000"/>
                  </a:srgbClr>
                </a:solidFill>
                <a:effectLst/>
                <a:uLnTx/>
                <a:uFillTx/>
                <a:latin typeface="Segoe UI Semibold" panose="020B0702040204020203" pitchFamily="34" charset="0"/>
                <a:ea typeface="+mn-ea"/>
                <a:cs typeface="Segoe UI Semibold" panose="020B0702040204020203" pitchFamily="34" charset="0"/>
              </a:endParaRPr>
            </a:p>
          </p:txBody>
        </p:sp>
        <p:grpSp>
          <p:nvGrpSpPr>
            <p:cNvPr id="104" name="Group 103">
              <a:extLst>
                <a:ext uri="{FF2B5EF4-FFF2-40B4-BE49-F238E27FC236}">
                  <a16:creationId xmlns:a16="http://schemas.microsoft.com/office/drawing/2014/main" id="{A6F4E78A-5866-43E1-9046-5EEE969FF10E}"/>
                </a:ext>
              </a:extLst>
            </p:cNvPr>
            <p:cNvGrpSpPr/>
            <p:nvPr/>
          </p:nvGrpSpPr>
          <p:grpSpPr>
            <a:xfrm>
              <a:off x="1576455" y="1924976"/>
              <a:ext cx="1428683" cy="1428681"/>
              <a:chOff x="279660" y="5205206"/>
              <a:chExt cx="1428683" cy="1428681"/>
            </a:xfrm>
          </p:grpSpPr>
          <p:grpSp>
            <p:nvGrpSpPr>
              <p:cNvPr id="105" name="Group 104">
                <a:extLst>
                  <a:ext uri="{FF2B5EF4-FFF2-40B4-BE49-F238E27FC236}">
                    <a16:creationId xmlns:a16="http://schemas.microsoft.com/office/drawing/2014/main" id="{6D856125-94B2-42FF-9C45-976E27116B1A}"/>
                  </a:ext>
                </a:extLst>
              </p:cNvPr>
              <p:cNvGrpSpPr/>
              <p:nvPr/>
            </p:nvGrpSpPr>
            <p:grpSpPr>
              <a:xfrm>
                <a:off x="701107" y="5627446"/>
                <a:ext cx="585788" cy="584200"/>
                <a:chOff x="1622425" y="5953125"/>
                <a:chExt cx="585788" cy="584200"/>
              </a:xfrm>
            </p:grpSpPr>
            <p:sp>
              <p:nvSpPr>
                <p:cNvPr id="107" name="Freeform 5">
                  <a:extLst>
                    <a:ext uri="{FF2B5EF4-FFF2-40B4-BE49-F238E27FC236}">
                      <a16:creationId xmlns:a16="http://schemas.microsoft.com/office/drawing/2014/main" id="{37BE4EA2-366F-47B0-B8E4-29804260B832}"/>
                    </a:ext>
                  </a:extLst>
                </p:cNvPr>
                <p:cNvSpPr>
                  <a:spLocks/>
                </p:cNvSpPr>
                <p:nvPr/>
              </p:nvSpPr>
              <p:spPr bwMode="auto">
                <a:xfrm>
                  <a:off x="1622425" y="5953125"/>
                  <a:ext cx="585788" cy="584200"/>
                </a:xfrm>
                <a:custGeom>
                  <a:avLst/>
                  <a:gdLst>
                    <a:gd name="T0" fmla="*/ 0 w 369"/>
                    <a:gd name="T1" fmla="*/ 368 h 368"/>
                    <a:gd name="T2" fmla="*/ 0 w 369"/>
                    <a:gd name="T3" fmla="*/ 105 h 368"/>
                    <a:gd name="T4" fmla="*/ 185 w 369"/>
                    <a:gd name="T5" fmla="*/ 0 h 368"/>
                    <a:gd name="T6" fmla="*/ 369 w 369"/>
                    <a:gd name="T7" fmla="*/ 105 h 368"/>
                    <a:gd name="T8" fmla="*/ 369 w 369"/>
                    <a:gd name="T9" fmla="*/ 368 h 368"/>
                  </a:gdLst>
                  <a:ahLst/>
                  <a:cxnLst>
                    <a:cxn ang="0">
                      <a:pos x="T0" y="T1"/>
                    </a:cxn>
                    <a:cxn ang="0">
                      <a:pos x="T2" y="T3"/>
                    </a:cxn>
                    <a:cxn ang="0">
                      <a:pos x="T4" y="T5"/>
                    </a:cxn>
                    <a:cxn ang="0">
                      <a:pos x="T6" y="T7"/>
                    </a:cxn>
                    <a:cxn ang="0">
                      <a:pos x="T8" y="T9"/>
                    </a:cxn>
                  </a:cxnLst>
                  <a:rect l="0" t="0" r="r" b="b"/>
                  <a:pathLst>
                    <a:path w="369" h="368">
                      <a:moveTo>
                        <a:pt x="0" y="368"/>
                      </a:moveTo>
                      <a:lnTo>
                        <a:pt x="0" y="105"/>
                      </a:lnTo>
                      <a:lnTo>
                        <a:pt x="185" y="0"/>
                      </a:lnTo>
                      <a:lnTo>
                        <a:pt x="369" y="105"/>
                      </a:lnTo>
                      <a:lnTo>
                        <a:pt x="369" y="36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8" name="Rectangle 6">
                  <a:extLst>
                    <a:ext uri="{FF2B5EF4-FFF2-40B4-BE49-F238E27FC236}">
                      <a16:creationId xmlns:a16="http://schemas.microsoft.com/office/drawing/2014/main" id="{71C34308-BD07-44F8-B95F-5D9CE6FBA761}"/>
                    </a:ext>
                  </a:extLst>
                </p:cNvPr>
                <p:cNvSpPr>
                  <a:spLocks noChangeArrowheads="1"/>
                </p:cNvSpPr>
                <p:nvPr/>
              </p:nvSpPr>
              <p:spPr bwMode="auto">
                <a:xfrm>
                  <a:off x="1863725" y="6113463"/>
                  <a:ext cx="103188"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Rectangle 7">
                  <a:extLst>
                    <a:ext uri="{FF2B5EF4-FFF2-40B4-BE49-F238E27FC236}">
                      <a16:creationId xmlns:a16="http://schemas.microsoft.com/office/drawing/2014/main" id="{B124C7B5-AE63-47C5-A5EF-5E57A479220D}"/>
                    </a:ext>
                  </a:extLst>
                </p:cNvPr>
                <p:cNvSpPr>
                  <a:spLocks noChangeArrowheads="1"/>
                </p:cNvSpPr>
                <p:nvPr/>
              </p:nvSpPr>
              <p:spPr bwMode="auto">
                <a:xfrm>
                  <a:off x="1863725" y="6223000"/>
                  <a:ext cx="103188"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Rectangle 8">
                  <a:extLst>
                    <a:ext uri="{FF2B5EF4-FFF2-40B4-BE49-F238E27FC236}">
                      <a16:creationId xmlns:a16="http://schemas.microsoft.com/office/drawing/2014/main" id="{B42E3DE1-6192-4D55-A2FD-209FD1B9C5C3}"/>
                    </a:ext>
                  </a:extLst>
                </p:cNvPr>
                <p:cNvSpPr>
                  <a:spLocks noChangeArrowheads="1"/>
                </p:cNvSpPr>
                <p:nvPr/>
              </p:nvSpPr>
              <p:spPr bwMode="auto">
                <a:xfrm>
                  <a:off x="1863725" y="6330950"/>
                  <a:ext cx="103188"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Rectangle 9">
                  <a:extLst>
                    <a:ext uri="{FF2B5EF4-FFF2-40B4-BE49-F238E27FC236}">
                      <a16:creationId xmlns:a16="http://schemas.microsoft.com/office/drawing/2014/main" id="{97252934-1F92-491A-8C2E-763B77309408}"/>
                    </a:ext>
                  </a:extLst>
                </p:cNvPr>
                <p:cNvSpPr>
                  <a:spLocks noChangeArrowheads="1"/>
                </p:cNvSpPr>
                <p:nvPr/>
              </p:nvSpPr>
              <p:spPr bwMode="auto">
                <a:xfrm>
                  <a:off x="1863725" y="6434138"/>
                  <a:ext cx="103188"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10">
                  <a:extLst>
                    <a:ext uri="{FF2B5EF4-FFF2-40B4-BE49-F238E27FC236}">
                      <a16:creationId xmlns:a16="http://schemas.microsoft.com/office/drawing/2014/main" id="{9AB47798-3D3B-4BF6-A600-7F319AF9F243}"/>
                    </a:ext>
                  </a:extLst>
                </p:cNvPr>
                <p:cNvSpPr>
                  <a:spLocks noChangeArrowheads="1"/>
                </p:cNvSpPr>
                <p:nvPr/>
              </p:nvSpPr>
              <p:spPr bwMode="auto">
                <a:xfrm>
                  <a:off x="1966913" y="6223000"/>
                  <a:ext cx="103188"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 name="Rectangle 11">
                  <a:extLst>
                    <a:ext uri="{FF2B5EF4-FFF2-40B4-BE49-F238E27FC236}">
                      <a16:creationId xmlns:a16="http://schemas.microsoft.com/office/drawing/2014/main" id="{6B6CEB2E-C416-4357-BB13-32DADB1B1905}"/>
                    </a:ext>
                  </a:extLst>
                </p:cNvPr>
                <p:cNvSpPr>
                  <a:spLocks noChangeArrowheads="1"/>
                </p:cNvSpPr>
                <p:nvPr/>
              </p:nvSpPr>
              <p:spPr bwMode="auto">
                <a:xfrm>
                  <a:off x="1966913" y="6330950"/>
                  <a:ext cx="103188"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2">
                  <a:extLst>
                    <a:ext uri="{FF2B5EF4-FFF2-40B4-BE49-F238E27FC236}">
                      <a16:creationId xmlns:a16="http://schemas.microsoft.com/office/drawing/2014/main" id="{30FE1358-C885-4764-84BC-581F3AD76E0F}"/>
                    </a:ext>
                  </a:extLst>
                </p:cNvPr>
                <p:cNvSpPr>
                  <a:spLocks noChangeArrowheads="1"/>
                </p:cNvSpPr>
                <p:nvPr/>
              </p:nvSpPr>
              <p:spPr bwMode="auto">
                <a:xfrm>
                  <a:off x="1966913" y="6434138"/>
                  <a:ext cx="103188"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13">
                  <a:extLst>
                    <a:ext uri="{FF2B5EF4-FFF2-40B4-BE49-F238E27FC236}">
                      <a16:creationId xmlns:a16="http://schemas.microsoft.com/office/drawing/2014/main" id="{27193659-C9D9-42CC-B632-13D7D93A6FD4}"/>
                    </a:ext>
                  </a:extLst>
                </p:cNvPr>
                <p:cNvSpPr>
                  <a:spLocks noChangeArrowheads="1"/>
                </p:cNvSpPr>
                <p:nvPr/>
              </p:nvSpPr>
              <p:spPr bwMode="auto">
                <a:xfrm>
                  <a:off x="1762125" y="6223000"/>
                  <a:ext cx="101600"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6" name="Rectangle 14">
                  <a:extLst>
                    <a:ext uri="{FF2B5EF4-FFF2-40B4-BE49-F238E27FC236}">
                      <a16:creationId xmlns:a16="http://schemas.microsoft.com/office/drawing/2014/main" id="{482437FA-809F-4D93-91E6-FF7793EB116C}"/>
                    </a:ext>
                  </a:extLst>
                </p:cNvPr>
                <p:cNvSpPr>
                  <a:spLocks noChangeArrowheads="1"/>
                </p:cNvSpPr>
                <p:nvPr/>
              </p:nvSpPr>
              <p:spPr bwMode="auto">
                <a:xfrm>
                  <a:off x="1762125" y="6330950"/>
                  <a:ext cx="101600"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7" name="Rectangle 15">
                  <a:extLst>
                    <a:ext uri="{FF2B5EF4-FFF2-40B4-BE49-F238E27FC236}">
                      <a16:creationId xmlns:a16="http://schemas.microsoft.com/office/drawing/2014/main" id="{53B5A8AD-2F08-4ED2-B59D-9D094D8271A9}"/>
                    </a:ext>
                  </a:extLst>
                </p:cNvPr>
                <p:cNvSpPr>
                  <a:spLocks noChangeArrowheads="1"/>
                </p:cNvSpPr>
                <p:nvPr/>
              </p:nvSpPr>
              <p:spPr bwMode="auto">
                <a:xfrm>
                  <a:off x="1762125" y="6434138"/>
                  <a:ext cx="101600" cy="103187"/>
                </a:xfrm>
                <a:prstGeom prst="rect">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6" name="Oval 105">
                <a:extLst>
                  <a:ext uri="{FF2B5EF4-FFF2-40B4-BE49-F238E27FC236}">
                    <a16:creationId xmlns:a16="http://schemas.microsoft.com/office/drawing/2014/main" id="{8D9A9B76-F1CB-4C49-8E76-3E553066A2A7}"/>
                  </a:ext>
                </a:extLst>
              </p:cNvPr>
              <p:cNvSpPr/>
              <p:nvPr/>
            </p:nvSpPr>
            <p:spPr bwMode="auto">
              <a:xfrm>
                <a:off x="279660" y="5205206"/>
                <a:ext cx="1428683" cy="1428681"/>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52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nvGrpSpPr>
          <p:cNvPr id="150" name="Group 149">
            <a:extLst>
              <a:ext uri="{FF2B5EF4-FFF2-40B4-BE49-F238E27FC236}">
                <a16:creationId xmlns:a16="http://schemas.microsoft.com/office/drawing/2014/main" id="{55206D65-9039-44C3-B577-67698F6BE359}"/>
              </a:ext>
            </a:extLst>
          </p:cNvPr>
          <p:cNvGrpSpPr/>
          <p:nvPr/>
        </p:nvGrpSpPr>
        <p:grpSpPr>
          <a:xfrm>
            <a:off x="4460193" y="1576023"/>
            <a:ext cx="3200400" cy="2174528"/>
            <a:chOff x="4495800" y="1924976"/>
            <a:chExt cx="3200400" cy="2174528"/>
          </a:xfrm>
        </p:grpSpPr>
        <p:sp>
          <p:nvSpPr>
            <p:cNvPr id="24" name="Text Placeholder 55">
              <a:extLst>
                <a:ext uri="{FF2B5EF4-FFF2-40B4-BE49-F238E27FC236}">
                  <a16:creationId xmlns:a16="http://schemas.microsoft.com/office/drawing/2014/main" id="{1E9B897A-6F70-45BF-9FA8-F3FC9E205EFB}"/>
                </a:ext>
              </a:extLst>
            </p:cNvPr>
            <p:cNvSpPr txBox="1">
              <a:spLocks/>
            </p:cNvSpPr>
            <p:nvPr/>
          </p:nvSpPr>
          <p:spPr>
            <a:xfrm>
              <a:off x="4495800" y="3665539"/>
              <a:ext cx="3200400" cy="433965"/>
            </a:xfrm>
            <a:prstGeom prst="rect">
              <a:avLst/>
            </a:prstGeom>
          </p:spPr>
          <p:txBody>
            <a:bodyPr vert="horz" wrap="square" lIns="146304" tIns="91440" rIns="146304" bIns="91440" rtlCol="0" anchor="t">
              <a:spAutoFit/>
            </a:bodyPr>
            <a:lstStyle>
              <a:lvl1pPr marL="336080" marR="0" indent="-336080" algn="l" defTabSz="914192" rtl="0" eaLnBrk="1" fontAlgn="auto" latinLnBrk="0" hangingPunct="1">
                <a:lnSpc>
                  <a:spcPct val="90000"/>
                </a:lnSpc>
                <a:spcBef>
                  <a:spcPts val="0"/>
                </a:spcBef>
                <a:spcAft>
                  <a:spcPts val="300"/>
                </a:spcAft>
                <a:buClrTx/>
                <a:buSzPct val="90000"/>
                <a:buFont typeface="Arial" pitchFamily="34" charset="0"/>
                <a:buChar char="•"/>
                <a:tabLst/>
                <a:defRPr sz="2000" b="0" kern="1200" spc="0" baseline="0">
                  <a:solidFill>
                    <a:schemeClr val="tx2"/>
                  </a:soli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ts val="1200"/>
                </a:spcBef>
                <a:spcAft>
                  <a:spcPts val="300"/>
                </a:spcAft>
                <a:buClrTx/>
                <a:buSzPct val="90000"/>
                <a:buFont typeface="Arial" pitchFamily="34" charset="0"/>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Advanced analytics</a:t>
              </a:r>
              <a:endParaRPr kumimoji="0" lang="en-US" sz="1800" b="0" i="0" u="none" strike="noStrike" kern="1200" cap="none" spc="0" normalizeH="0" baseline="0" noProof="0">
                <a:ln>
                  <a:noFill/>
                </a:ln>
                <a:solidFill>
                  <a:srgbClr val="EAEAEA">
                    <a:lumMod val="50000"/>
                  </a:srgbClr>
                </a:solidFill>
                <a:effectLst/>
                <a:uLnTx/>
                <a:uFillTx/>
                <a:latin typeface="Segoe UI Semibold" panose="020B0702040204020203" pitchFamily="34" charset="0"/>
                <a:ea typeface="+mn-ea"/>
                <a:cs typeface="Segoe UI Semibold" panose="020B0702040204020203" pitchFamily="34" charset="0"/>
              </a:endParaRPr>
            </a:p>
          </p:txBody>
        </p:sp>
        <p:grpSp>
          <p:nvGrpSpPr>
            <p:cNvPr id="88" name="Group 87">
              <a:extLst>
                <a:ext uri="{FF2B5EF4-FFF2-40B4-BE49-F238E27FC236}">
                  <a16:creationId xmlns:a16="http://schemas.microsoft.com/office/drawing/2014/main" id="{42405462-B2E6-4FD5-84EC-5DAD3F4B6AA3}"/>
                </a:ext>
              </a:extLst>
            </p:cNvPr>
            <p:cNvGrpSpPr/>
            <p:nvPr/>
          </p:nvGrpSpPr>
          <p:grpSpPr>
            <a:xfrm>
              <a:off x="5380101" y="1924976"/>
              <a:ext cx="1428683" cy="1428681"/>
              <a:chOff x="3652685" y="4276549"/>
              <a:chExt cx="1428683" cy="1428681"/>
            </a:xfrm>
          </p:grpSpPr>
          <p:grpSp>
            <p:nvGrpSpPr>
              <p:cNvPr id="74" name="Group 73">
                <a:extLst>
                  <a:ext uri="{FF2B5EF4-FFF2-40B4-BE49-F238E27FC236}">
                    <a16:creationId xmlns:a16="http://schemas.microsoft.com/office/drawing/2014/main" id="{9A2BF4FB-9FCE-49DE-9644-DAB7CA77073B}"/>
                  </a:ext>
                </a:extLst>
              </p:cNvPr>
              <p:cNvGrpSpPr/>
              <p:nvPr/>
            </p:nvGrpSpPr>
            <p:grpSpPr>
              <a:xfrm>
                <a:off x="4078352" y="4682216"/>
                <a:ext cx="577347" cy="617347"/>
                <a:chOff x="8882196" y="3721867"/>
                <a:chExt cx="285941" cy="305752"/>
              </a:xfrm>
              <a:solidFill>
                <a:schemeClr val="bg2"/>
              </a:solidFill>
            </p:grpSpPr>
            <p:sp>
              <p:nvSpPr>
                <p:cNvPr id="75" name="Rectangle 74">
                  <a:extLst>
                    <a:ext uri="{FF2B5EF4-FFF2-40B4-BE49-F238E27FC236}">
                      <a16:creationId xmlns:a16="http://schemas.microsoft.com/office/drawing/2014/main" id="{F1695C0E-F239-4BE2-93DC-C13205299AFC}"/>
                    </a:ext>
                  </a:extLst>
                </p:cNvPr>
                <p:cNvSpPr/>
                <p:nvPr/>
              </p:nvSpPr>
              <p:spPr bwMode="auto">
                <a:xfrm>
                  <a:off x="8901347" y="3950022"/>
                  <a:ext cx="247639" cy="77597"/>
                </a:xfrm>
                <a:prstGeom prst="rect">
                  <a:avLst/>
                </a:prstGeom>
                <a:grpFill/>
                <a:ln w="1905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Freeform 123">
                  <a:extLst>
                    <a:ext uri="{FF2B5EF4-FFF2-40B4-BE49-F238E27FC236}">
                      <a16:creationId xmlns:a16="http://schemas.microsoft.com/office/drawing/2014/main" id="{AFB5AEB8-65BA-45B5-91EF-916A87A625A4}"/>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905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reeform 124">
                  <a:extLst>
                    <a:ext uri="{FF2B5EF4-FFF2-40B4-BE49-F238E27FC236}">
                      <a16:creationId xmlns:a16="http://schemas.microsoft.com/office/drawing/2014/main" id="{5C4A0156-2340-4364-9B1A-EE0C75FF6734}"/>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905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Oval 145">
                <a:extLst>
                  <a:ext uri="{FF2B5EF4-FFF2-40B4-BE49-F238E27FC236}">
                    <a16:creationId xmlns:a16="http://schemas.microsoft.com/office/drawing/2014/main" id="{9B57EC8F-6302-40A9-B1FC-02F8574196B9}"/>
                  </a:ext>
                </a:extLst>
              </p:cNvPr>
              <p:cNvSpPr/>
              <p:nvPr/>
            </p:nvSpPr>
            <p:spPr bwMode="auto">
              <a:xfrm>
                <a:off x="3652685" y="4276549"/>
                <a:ext cx="1428683" cy="1428681"/>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52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6" name="Title 5">
            <a:extLst>
              <a:ext uri="{FF2B5EF4-FFF2-40B4-BE49-F238E27FC236}">
                <a16:creationId xmlns:a16="http://schemas.microsoft.com/office/drawing/2014/main" id="{2AE504F1-B48D-4084-ACFF-A235B4AF927D}"/>
              </a:ext>
            </a:extLst>
          </p:cNvPr>
          <p:cNvSpPr>
            <a:spLocks noGrp="1"/>
          </p:cNvSpPr>
          <p:nvPr>
            <p:ph type="title"/>
          </p:nvPr>
        </p:nvSpPr>
        <p:spPr/>
        <p:txBody>
          <a:bodyPr/>
          <a:lstStyle/>
          <a:p>
            <a:r>
              <a:rPr lang="en-US"/>
              <a:t>Cloud Scale Analytics </a:t>
            </a:r>
          </a:p>
        </p:txBody>
      </p:sp>
      <p:sp>
        <p:nvSpPr>
          <p:cNvPr id="2" name="TextBox 1">
            <a:extLst>
              <a:ext uri="{FF2B5EF4-FFF2-40B4-BE49-F238E27FC236}">
                <a16:creationId xmlns:a16="http://schemas.microsoft.com/office/drawing/2014/main" id="{C639998C-700A-450F-80A1-A4A4B193D90D}"/>
              </a:ext>
            </a:extLst>
          </p:cNvPr>
          <p:cNvSpPr txBox="1"/>
          <p:nvPr/>
        </p:nvSpPr>
        <p:spPr>
          <a:xfrm>
            <a:off x="4593287" y="3712612"/>
            <a:ext cx="3005958" cy="14034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 We want to leverage the analytics platform for advanced fraud detection"</a:t>
            </a:r>
            <a:endParaRPr kumimoji="0" lang="en-US" sz="2000" b="0" i="0" u="none" strike="noStrike" kern="1200" cap="none" spc="0" normalizeH="0" baseline="0" noProof="0">
              <a:ln>
                <a:noFill/>
              </a:ln>
              <a:solidFill>
                <a:srgbClr val="000000"/>
              </a:solidFill>
              <a:effectLst/>
              <a:uLnTx/>
              <a:uFillTx/>
              <a:latin typeface="Segoe UI"/>
              <a:ea typeface="+mn-ea"/>
              <a:cs typeface="Segoe UI"/>
            </a:endParaRPr>
          </a:p>
        </p:txBody>
      </p:sp>
      <p:sp>
        <p:nvSpPr>
          <p:cNvPr id="3" name="TextBox 2">
            <a:extLst>
              <a:ext uri="{FF2B5EF4-FFF2-40B4-BE49-F238E27FC236}">
                <a16:creationId xmlns:a16="http://schemas.microsoft.com/office/drawing/2014/main" id="{B7049E1A-1901-4D52-9DE7-52E295C03F49}"/>
              </a:ext>
            </a:extLst>
          </p:cNvPr>
          <p:cNvSpPr txBox="1"/>
          <p:nvPr/>
        </p:nvSpPr>
        <p:spPr>
          <a:xfrm>
            <a:off x="8525383" y="3709349"/>
            <a:ext cx="2743200" cy="166199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“We’re trying to get insights from our devices in real-time”</a:t>
            </a:r>
            <a:endParaRPr kumimoji="0" lang="en-US" sz="20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Segoe UI"/>
              <a:ea typeface="+mn-ea"/>
              <a:cs typeface="Segoe UI"/>
            </a:endParaRPr>
          </a:p>
        </p:txBody>
      </p:sp>
      <p:sp>
        <p:nvSpPr>
          <p:cNvPr id="5" name="TextBox 4">
            <a:extLst>
              <a:ext uri="{FF2B5EF4-FFF2-40B4-BE49-F238E27FC236}">
                <a16:creationId xmlns:a16="http://schemas.microsoft.com/office/drawing/2014/main" id="{8380425A-DC97-43F5-B75D-C2541113EE6E}"/>
              </a:ext>
            </a:extLst>
          </p:cNvPr>
          <p:cNvSpPr txBox="1"/>
          <p:nvPr/>
        </p:nvSpPr>
        <p:spPr>
          <a:xfrm>
            <a:off x="491124" y="3711307"/>
            <a:ext cx="3607972" cy="14034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 We want to analyze data coming from multiple sources and in varied formats"</a:t>
            </a:r>
            <a:endParaRPr kumimoji="0" lang="en-US" sz="2000" b="0" i="0" u="none" strike="noStrike" kern="1200" cap="none" spc="0" normalizeH="0" baseline="0" noProof="0">
              <a:ln>
                <a:noFill/>
              </a:ln>
              <a:solidFill>
                <a:srgbClr val="000000"/>
              </a:solidFill>
              <a:effectLst/>
              <a:uLnTx/>
              <a:uFillTx/>
              <a:latin typeface="Segoe UI"/>
              <a:ea typeface="+mn-ea"/>
              <a:cs typeface="Segoe UI"/>
            </a:endParaRPr>
          </a:p>
        </p:txBody>
      </p:sp>
    </p:spTree>
    <p:extLst>
      <p:ext uri="{BB962C8B-B14F-4D97-AF65-F5344CB8AC3E}">
        <p14:creationId xmlns:p14="http://schemas.microsoft.com/office/powerpoint/2010/main" val="3155487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0">
            <a:extLst>
              <a:ext uri="{FF2B5EF4-FFF2-40B4-BE49-F238E27FC236}">
                <a16:creationId xmlns:a16="http://schemas.microsoft.com/office/drawing/2014/main" id="{5259C3B9-4243-47A5-9365-562BFFFD2138}"/>
              </a:ext>
            </a:extLst>
          </p:cNvPr>
          <p:cNvSpPr>
            <a:spLocks noGrp="1"/>
          </p:cNvSpPr>
          <p:nvPr>
            <p:ph type="title"/>
          </p:nvPr>
        </p:nvSpPr>
        <p:spPr/>
        <p:txBody>
          <a:bodyPr/>
          <a:lstStyle/>
          <a:p>
            <a:r>
              <a:rPr lang="en-US" sz="3500">
                <a:cs typeface="Segoe UI"/>
              </a:rPr>
              <a:t>Azure SQL Data Warehouse</a:t>
            </a:r>
            <a:br>
              <a:rPr lang="en-US" sz="3500">
                <a:cs typeface="Segoe UI"/>
              </a:rPr>
            </a:br>
            <a:br>
              <a:rPr lang="en-US" sz="1000">
                <a:cs typeface="Segoe UI"/>
              </a:rPr>
            </a:br>
            <a:r>
              <a:rPr lang="en-US" sz="2800">
                <a:solidFill>
                  <a:schemeClr val="tx1"/>
                </a:solidFill>
                <a:latin typeface="+mn-lt"/>
                <a:cs typeface="Segoe UI"/>
              </a:rPr>
              <a:t>The fast, flexible, and secure hub for all your data</a:t>
            </a:r>
          </a:p>
        </p:txBody>
      </p:sp>
      <p:sp>
        <p:nvSpPr>
          <p:cNvPr id="42" name="Rectangle 41">
            <a:extLst>
              <a:ext uri="{FF2B5EF4-FFF2-40B4-BE49-F238E27FC236}">
                <a16:creationId xmlns:a16="http://schemas.microsoft.com/office/drawing/2014/main" id="{9A3C0B78-A447-40E2-9C5A-7CC3B0AF79F1}"/>
              </a:ext>
            </a:extLst>
          </p:cNvPr>
          <p:cNvSpPr/>
          <p:nvPr/>
        </p:nvSpPr>
        <p:spPr>
          <a:xfrm>
            <a:off x="1086569" y="4023758"/>
            <a:ext cx="2305267" cy="1569660"/>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F2F2F"/>
                </a:solidFill>
                <a:effectLst/>
                <a:uLnTx/>
                <a:uFillTx/>
                <a:latin typeface="Segoe UI Semibold"/>
                <a:ea typeface="+mn-ea"/>
                <a:cs typeface="Segoe UI"/>
              </a:rPr>
              <a:t>Fast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F2F2F"/>
                </a:solidFill>
                <a:effectLst/>
                <a:uLnTx/>
                <a:uFillTx/>
                <a:latin typeface="Segoe UI"/>
                <a:ea typeface="+mn-ea"/>
                <a:cs typeface="Segoe UI Semilight"/>
              </a:rPr>
              <a:t>Unlimited scale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Semibold"/>
              </a:rPr>
              <a:t>Best in class </a:t>
            </a:r>
            <a:endParaRPr kumimoji="0" lang="en-US" sz="18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Semibold"/>
              </a:rPr>
              <a:t>price-performance</a:t>
            </a:r>
          </a:p>
        </p:txBody>
      </p:sp>
      <p:pic>
        <p:nvPicPr>
          <p:cNvPr id="21" name="Picture 20">
            <a:extLst>
              <a:ext uri="{FF2B5EF4-FFF2-40B4-BE49-F238E27FC236}">
                <a16:creationId xmlns:a16="http://schemas.microsoft.com/office/drawing/2014/main" id="{DB648196-CDD7-4B98-9213-D504F32F60E8}"/>
              </a:ext>
            </a:extLst>
          </p:cNvPr>
          <p:cNvPicPr>
            <a:picLocks noChangeAspect="1"/>
          </p:cNvPicPr>
          <p:nvPr/>
        </p:nvPicPr>
        <p:blipFill>
          <a:blip r:embed="rId3"/>
          <a:stretch>
            <a:fillRect/>
          </a:stretch>
        </p:blipFill>
        <p:spPr>
          <a:xfrm>
            <a:off x="1613579" y="2868592"/>
            <a:ext cx="1251246" cy="1040290"/>
          </a:xfrm>
          <a:prstGeom prst="rect">
            <a:avLst/>
          </a:prstGeom>
        </p:spPr>
      </p:pic>
      <p:pic>
        <p:nvPicPr>
          <p:cNvPr id="22" name="Picture 21">
            <a:extLst>
              <a:ext uri="{FF2B5EF4-FFF2-40B4-BE49-F238E27FC236}">
                <a16:creationId xmlns:a16="http://schemas.microsoft.com/office/drawing/2014/main" id="{3E347D3B-B036-4FBA-AF92-FD27638D214F}"/>
              </a:ext>
            </a:extLst>
          </p:cNvPr>
          <p:cNvPicPr>
            <a:picLocks noChangeAspect="1"/>
          </p:cNvPicPr>
          <p:nvPr/>
        </p:nvPicPr>
        <p:blipFill>
          <a:blip r:embed="rId4"/>
          <a:stretch>
            <a:fillRect/>
          </a:stretch>
        </p:blipFill>
        <p:spPr>
          <a:xfrm>
            <a:off x="5555580" y="2590243"/>
            <a:ext cx="1012752" cy="1708507"/>
          </a:xfrm>
          <a:prstGeom prst="rect">
            <a:avLst/>
          </a:prstGeom>
        </p:spPr>
      </p:pic>
      <p:pic>
        <p:nvPicPr>
          <p:cNvPr id="23" name="Picture 22">
            <a:extLst>
              <a:ext uri="{FF2B5EF4-FFF2-40B4-BE49-F238E27FC236}">
                <a16:creationId xmlns:a16="http://schemas.microsoft.com/office/drawing/2014/main" id="{07E324B8-B216-4A3F-8365-EEFCE4A957F0}"/>
              </a:ext>
            </a:extLst>
          </p:cNvPr>
          <p:cNvPicPr>
            <a:picLocks noChangeAspect="1"/>
          </p:cNvPicPr>
          <p:nvPr/>
        </p:nvPicPr>
        <p:blipFill>
          <a:blip r:embed="rId5"/>
          <a:stretch>
            <a:fillRect/>
          </a:stretch>
        </p:blipFill>
        <p:spPr>
          <a:xfrm>
            <a:off x="9476386" y="2739173"/>
            <a:ext cx="1040756" cy="1115519"/>
          </a:xfrm>
          <a:prstGeom prst="rect">
            <a:avLst/>
          </a:prstGeom>
        </p:spPr>
      </p:pic>
      <p:sp>
        <p:nvSpPr>
          <p:cNvPr id="24" name="Rectangle 23">
            <a:extLst>
              <a:ext uri="{FF2B5EF4-FFF2-40B4-BE49-F238E27FC236}">
                <a16:creationId xmlns:a16="http://schemas.microsoft.com/office/drawing/2014/main" id="{FEE54B67-5482-40DA-949B-73A6FC46A797}"/>
              </a:ext>
            </a:extLst>
          </p:cNvPr>
          <p:cNvSpPr/>
          <p:nvPr/>
        </p:nvSpPr>
        <p:spPr>
          <a:xfrm>
            <a:off x="4900006" y="4023758"/>
            <a:ext cx="2395114" cy="1846659"/>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F2F2F"/>
                </a:solidFill>
                <a:effectLst/>
                <a:uLnTx/>
                <a:uFillTx/>
                <a:latin typeface="Segoe UI Semibold"/>
                <a:ea typeface="+mn-ea"/>
                <a:cs typeface="Segoe UI"/>
              </a:rPr>
              <a:t>Secure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F2F2F"/>
                </a:solidFill>
                <a:effectLst/>
                <a:uLnTx/>
                <a:uFillTx/>
                <a:latin typeface="Segoe UI"/>
                <a:ea typeface="+mn-ea"/>
                <a:cs typeface="Segoe UI Semilight"/>
              </a:rPr>
              <a:t>Trusted. Compliant. Reliable.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Semibold"/>
              </a:rPr>
              <a:t>Industry </a:t>
            </a:r>
            <a:br>
              <a:rPr kumimoji="0" lang="en-US" sz="18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800" b="0" i="0" u="none" strike="noStrike" kern="0" cap="none" spc="0" normalizeH="0" baseline="0" noProof="0">
                <a:ln>
                  <a:noFill/>
                </a:ln>
                <a:solidFill>
                  <a:srgbClr val="000000"/>
                </a:solidFill>
                <a:effectLst/>
                <a:uLnTx/>
                <a:uFillTx/>
                <a:latin typeface="Segoe UI"/>
                <a:ea typeface="+mn-ea"/>
                <a:cs typeface="Segoe UI Semibold"/>
              </a:rPr>
              <a:t>leading security </a:t>
            </a:r>
            <a:endParaRPr kumimoji="0" lang="en-US" sz="18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25" name="Rectangle 24">
            <a:extLst>
              <a:ext uri="{FF2B5EF4-FFF2-40B4-BE49-F238E27FC236}">
                <a16:creationId xmlns:a16="http://schemas.microsoft.com/office/drawing/2014/main" id="{70444CCE-583E-4D48-AF77-33AF26CB5210}"/>
              </a:ext>
            </a:extLst>
          </p:cNvPr>
          <p:cNvSpPr/>
          <p:nvPr/>
        </p:nvSpPr>
        <p:spPr>
          <a:xfrm>
            <a:off x="8678730" y="4023758"/>
            <a:ext cx="2643190" cy="1846659"/>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F2F2F"/>
                </a:solidFill>
                <a:effectLst/>
                <a:uLnTx/>
                <a:uFillTx/>
                <a:latin typeface="Segoe UI Semibold"/>
                <a:ea typeface="+mn-ea"/>
                <a:cs typeface="Segoe UI"/>
              </a:rPr>
              <a:t>Flexible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F2F2F"/>
                </a:solidFill>
                <a:effectLst/>
                <a:uLnTx/>
                <a:uFillTx/>
                <a:latin typeface="Segoe UI"/>
                <a:ea typeface="+mn-ea"/>
                <a:cs typeface="Segoe UI Semilight"/>
              </a:rPr>
              <a:t>Fits your needs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Semibold"/>
              </a:rPr>
              <a:t>Intelligent workload management and enhanced concurrency</a:t>
            </a:r>
          </a:p>
        </p:txBody>
      </p:sp>
    </p:spTree>
    <p:extLst>
      <p:ext uri="{BB962C8B-B14F-4D97-AF65-F5344CB8AC3E}">
        <p14:creationId xmlns:p14="http://schemas.microsoft.com/office/powerpoint/2010/main" val="134323729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Rectangle 451">
            <a:extLst>
              <a:ext uri="{FF2B5EF4-FFF2-40B4-BE49-F238E27FC236}">
                <a16:creationId xmlns:a16="http://schemas.microsoft.com/office/drawing/2014/main" id="{FA771EAB-0DFB-471C-BF34-D42112DDB380}"/>
              </a:ext>
            </a:extLst>
          </p:cNvPr>
          <p:cNvSpPr/>
          <p:nvPr/>
        </p:nvSpPr>
        <p:spPr bwMode="auto">
          <a:xfrm>
            <a:off x="7256473" y="2283433"/>
            <a:ext cx="4244337" cy="3904917"/>
          </a:xfrm>
          <a:prstGeom prst="rect">
            <a:avLst/>
          </a:prstGeom>
          <a:solidFill>
            <a:srgbClr val="F7F7F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696460" rtl="0" eaLnBrk="1" fontAlgn="auto" latinLnBrk="0" hangingPunct="1">
              <a:lnSpc>
                <a:spcPct val="100000"/>
              </a:lnSpc>
              <a:spcBef>
                <a:spcPct val="0"/>
              </a:spcBef>
              <a:spcAft>
                <a:spcPct val="35000"/>
              </a:spcAft>
              <a:buClrTx/>
              <a:buSzTx/>
              <a:buFontTx/>
              <a:buNone/>
              <a:tabLst/>
              <a:defRPr/>
            </a:pPr>
            <a:r>
              <a:rPr kumimoji="0" lang="en-US" sz="1371"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0781" y="4553716"/>
            <a:ext cx="726841" cy="717019"/>
          </a:xfrm>
          <a:prstGeom prst="rect">
            <a:avLst/>
          </a:prstGeom>
        </p:spPr>
      </p:pic>
      <p:sp>
        <p:nvSpPr>
          <p:cNvPr id="134" name="Rectangle 133">
            <a:extLst>
              <a:ext uri="{FF2B5EF4-FFF2-40B4-BE49-F238E27FC236}">
                <a16:creationId xmlns:a16="http://schemas.microsoft.com/office/drawing/2014/main" id="{D974DB04-BCA4-48F3-80C4-43A2F8D24623}"/>
              </a:ext>
            </a:extLst>
          </p:cNvPr>
          <p:cNvSpPr/>
          <p:nvPr/>
        </p:nvSpPr>
        <p:spPr>
          <a:xfrm>
            <a:off x="8648681" y="5286719"/>
            <a:ext cx="1387941" cy="241381"/>
          </a:xfrm>
          <a:prstGeom prst="rect">
            <a:avLst/>
          </a:prstGeom>
        </p:spPr>
        <p:txBody>
          <a:bodyPr wrap="none">
            <a:spAutoFit/>
          </a:bodyPr>
          <a:lstStyle/>
          <a:p>
            <a:pPr marL="0" marR="0" lvl="0" indent="0" algn="l" defTabSz="896386" rtl="0" eaLnBrk="1" fontAlgn="auto" latinLnBrk="0" hangingPunct="1">
              <a:lnSpc>
                <a:spcPct val="100000"/>
              </a:lnSpc>
              <a:spcBef>
                <a:spcPts val="0"/>
              </a:spcBef>
              <a:spcAft>
                <a:spcPts val="294"/>
              </a:spcAft>
              <a:buClrTx/>
              <a:buSzPct val="90000"/>
              <a:buFontTx/>
              <a:buNone/>
              <a:tabLst/>
              <a:defRPr/>
            </a:pPr>
            <a:r>
              <a:rPr kumimoji="0" lang="en-US" sz="98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Analysis Services</a:t>
            </a:r>
          </a:p>
        </p:txBody>
      </p:sp>
      <p:sp>
        <p:nvSpPr>
          <p:cNvPr id="126" name="Rectangle 125">
            <a:extLst>
              <a:ext uri="{FF2B5EF4-FFF2-40B4-BE49-F238E27FC236}">
                <a16:creationId xmlns:a16="http://schemas.microsoft.com/office/drawing/2014/main" id="{28C36CEB-501E-42D0-AAFE-41EAD1485911}"/>
              </a:ext>
            </a:extLst>
          </p:cNvPr>
          <p:cNvSpPr/>
          <p:nvPr/>
        </p:nvSpPr>
        <p:spPr>
          <a:xfrm>
            <a:off x="7318324" y="5279185"/>
            <a:ext cx="1232863" cy="392245"/>
          </a:xfrm>
          <a:prstGeom prst="rect">
            <a:avLst/>
          </a:prstGeom>
        </p:spPr>
        <p:txBody>
          <a:bodyPr wrap="square">
            <a:spAutoFit/>
          </a:bodyPr>
          <a:lstStyle/>
          <a:p>
            <a:pPr marL="0" marR="0" lvl="0" indent="0" algn="ctr" defTabSz="896386" rtl="0" eaLnBrk="1" fontAlgn="auto" latinLnBrk="0" hangingPunct="1">
              <a:lnSpc>
                <a:spcPct val="100000"/>
              </a:lnSpc>
              <a:spcBef>
                <a:spcPts val="0"/>
              </a:spcBef>
              <a:spcAft>
                <a:spcPts val="294"/>
              </a:spcAft>
              <a:buClrTx/>
              <a:buSzPct val="90000"/>
              <a:buFontTx/>
              <a:buNone/>
              <a:tabLst/>
              <a:defRPr/>
            </a:pPr>
            <a:r>
              <a:rPr kumimoji="0" lang="en-US" sz="98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SQL Data Warehouse</a:t>
            </a:r>
          </a:p>
        </p:txBody>
      </p:sp>
      <p:sp>
        <p:nvSpPr>
          <p:cNvPr id="127" name="Rectangle 126">
            <a:extLst>
              <a:ext uri="{FF2B5EF4-FFF2-40B4-BE49-F238E27FC236}">
                <a16:creationId xmlns:a16="http://schemas.microsoft.com/office/drawing/2014/main" id="{D61DB79B-A681-478A-8A32-14508BF71777}"/>
              </a:ext>
            </a:extLst>
          </p:cNvPr>
          <p:cNvSpPr/>
          <p:nvPr/>
        </p:nvSpPr>
        <p:spPr>
          <a:xfrm>
            <a:off x="10345456" y="5279185"/>
            <a:ext cx="993675" cy="241381"/>
          </a:xfrm>
          <a:prstGeom prst="rect">
            <a:avLst/>
          </a:prstGeom>
        </p:spPr>
        <p:txBody>
          <a:bodyPr wrap="square">
            <a:spAutoFit/>
          </a:bodyPr>
          <a:lstStyle/>
          <a:p>
            <a:pPr marL="0" marR="0" lvl="0" indent="0" algn="ctr" defTabSz="896386" rtl="0" eaLnBrk="1" fontAlgn="auto" latinLnBrk="0" hangingPunct="1">
              <a:lnSpc>
                <a:spcPct val="100000"/>
              </a:lnSpc>
              <a:spcBef>
                <a:spcPts val="0"/>
              </a:spcBef>
              <a:spcAft>
                <a:spcPts val="294"/>
              </a:spcAft>
              <a:buClrTx/>
              <a:buSzPct val="90000"/>
              <a:buFontTx/>
              <a:buNone/>
              <a:tabLst/>
              <a:defRPr/>
            </a:pPr>
            <a:r>
              <a:rPr kumimoji="0" lang="en-US" sz="98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Power BI</a:t>
            </a:r>
          </a:p>
        </p:txBody>
      </p:sp>
      <p:pic>
        <p:nvPicPr>
          <p:cNvPr id="128" name="Picture 1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3175" y="4565577"/>
            <a:ext cx="770081" cy="759675"/>
          </a:xfrm>
          <a:prstGeom prst="rect">
            <a:avLst/>
          </a:prstGeom>
        </p:spPr>
      </p:pic>
      <p:pic>
        <p:nvPicPr>
          <p:cNvPr id="129" name="Picture 1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0991" y="4622667"/>
            <a:ext cx="654339" cy="645497"/>
          </a:xfrm>
          <a:prstGeom prst="rect">
            <a:avLst/>
          </a:prstGeom>
        </p:spPr>
      </p:pic>
      <p:sp>
        <p:nvSpPr>
          <p:cNvPr id="231" name="Text Placeholder 2">
            <a:extLst>
              <a:ext uri="{FF2B5EF4-FFF2-40B4-BE49-F238E27FC236}">
                <a16:creationId xmlns:a16="http://schemas.microsoft.com/office/drawing/2014/main" id="{0C0258C2-5A8A-41BB-B0AE-95D41459D2A7}"/>
              </a:ext>
            </a:extLst>
          </p:cNvPr>
          <p:cNvSpPr txBox="1">
            <a:spLocks/>
          </p:cNvSpPr>
          <p:nvPr/>
        </p:nvSpPr>
        <p:spPr>
          <a:xfrm>
            <a:off x="2201186" y="918241"/>
            <a:ext cx="7789007" cy="553841"/>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3751" rtl="0" eaLnBrk="1" fontAlgn="base" latinLnBrk="0" hangingPunct="1">
              <a:lnSpc>
                <a:spcPct val="100000"/>
              </a:lnSpc>
              <a:spcBef>
                <a:spcPct val="20000"/>
              </a:spcBef>
              <a:spcAft>
                <a:spcPct val="0"/>
              </a:spcAft>
              <a:buClrTx/>
              <a:buSzPct val="90000"/>
              <a:buFont typeface="Arial" pitchFamily="34" charset="0"/>
              <a:buNone/>
              <a:tabLst/>
              <a:defRPr/>
            </a:pPr>
            <a:endParaRPr kumimoji="0" lang="en-US" sz="180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endParaRPr>
          </a:p>
        </p:txBody>
      </p:sp>
      <p:sp>
        <p:nvSpPr>
          <p:cNvPr id="11" name="Title 10">
            <a:extLst>
              <a:ext uri="{FF2B5EF4-FFF2-40B4-BE49-F238E27FC236}">
                <a16:creationId xmlns:a16="http://schemas.microsoft.com/office/drawing/2014/main" id="{37E23F2F-855D-4E5D-AFB5-36CDAD70EC34}"/>
              </a:ext>
            </a:extLst>
          </p:cNvPr>
          <p:cNvSpPr>
            <a:spLocks noGrp="1"/>
          </p:cNvSpPr>
          <p:nvPr>
            <p:ph type="title"/>
          </p:nvPr>
        </p:nvSpPr>
        <p:spPr/>
        <p:txBody>
          <a:bodyPr/>
          <a:lstStyle/>
          <a:p>
            <a:r>
              <a:rPr lang="en-US"/>
              <a:t>Azure Data Factory</a:t>
            </a:r>
          </a:p>
        </p:txBody>
      </p:sp>
      <p:sp>
        <p:nvSpPr>
          <p:cNvPr id="146" name="Rectangle 145">
            <a:extLst>
              <a:ext uri="{FF2B5EF4-FFF2-40B4-BE49-F238E27FC236}">
                <a16:creationId xmlns:a16="http://schemas.microsoft.com/office/drawing/2014/main" id="{FD53BC81-11BC-4C8A-BFAE-4925780EB94D}"/>
              </a:ext>
            </a:extLst>
          </p:cNvPr>
          <p:cNvSpPr/>
          <p:nvPr/>
        </p:nvSpPr>
        <p:spPr>
          <a:xfrm>
            <a:off x="175425" y="2667875"/>
            <a:ext cx="1570490" cy="619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367" rtl="0" eaLnBrk="1" fontAlgn="auto" latinLnBrk="0" hangingPunct="1">
              <a:lnSpc>
                <a:spcPct val="100000"/>
              </a:lnSpc>
              <a:spcBef>
                <a:spcPts val="0"/>
              </a:spcBef>
              <a:spcAft>
                <a:spcPts val="392"/>
              </a:spcAft>
              <a:buClrTx/>
              <a:buSzTx/>
              <a:buFontTx/>
              <a:buNone/>
              <a:tabLst/>
              <a:defRPr/>
            </a:pPr>
            <a:r>
              <a:rPr kumimoji="0" lang="en-US" sz="1153"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On-premises data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0" cap="none" spc="48" normalizeH="0" baseline="0" noProof="0">
                <a:ln>
                  <a:noFill/>
                </a:ln>
                <a:solidFill>
                  <a:srgbClr val="505050"/>
                </a:solidFill>
                <a:effectLst/>
                <a:uLnTx/>
                <a:uFillTx/>
                <a:latin typeface="Segoe UI Semibold" charset="0"/>
                <a:ea typeface="+mn-ea"/>
                <a:cs typeface="Segoe UI Semibold" charset="0"/>
              </a:rPr>
              <a:t>Oracle, SQL, Teradata, </a:t>
            </a:r>
            <a:r>
              <a:rPr kumimoji="0" lang="en-US" sz="980" b="0" i="0" u="none" strike="noStrike" kern="0" cap="none" spc="48" normalizeH="0" baseline="0" noProof="0" err="1">
                <a:ln>
                  <a:noFill/>
                </a:ln>
                <a:solidFill>
                  <a:srgbClr val="505050"/>
                </a:solidFill>
                <a:effectLst/>
                <a:uLnTx/>
                <a:uFillTx/>
                <a:latin typeface="Segoe UI Semibold" charset="0"/>
                <a:ea typeface="+mn-ea"/>
                <a:cs typeface="Segoe UI Semibold" charset="0"/>
              </a:rPr>
              <a:t>fileshares</a:t>
            </a:r>
            <a:r>
              <a:rPr kumimoji="0" lang="en-US" sz="980" b="0" i="0" u="none" strike="noStrike" kern="0" cap="none" spc="48" normalizeH="0" baseline="0" noProof="0">
                <a:ln>
                  <a:noFill/>
                </a:ln>
                <a:solidFill>
                  <a:srgbClr val="505050"/>
                </a:solidFill>
                <a:effectLst/>
                <a:uLnTx/>
                <a:uFillTx/>
                <a:latin typeface="Segoe UI Semibold" charset="0"/>
                <a:ea typeface="+mn-ea"/>
                <a:cs typeface="Segoe UI Semibold" charset="0"/>
              </a:rPr>
              <a:t>, SAP</a:t>
            </a:r>
          </a:p>
        </p:txBody>
      </p:sp>
      <p:sp>
        <p:nvSpPr>
          <p:cNvPr id="147" name="Rectangle 146">
            <a:extLst>
              <a:ext uri="{FF2B5EF4-FFF2-40B4-BE49-F238E27FC236}">
                <a16:creationId xmlns:a16="http://schemas.microsoft.com/office/drawing/2014/main" id="{145D8DE3-0FB2-49B4-942D-31107B88240A}"/>
              </a:ext>
            </a:extLst>
          </p:cNvPr>
          <p:cNvSpPr/>
          <p:nvPr/>
        </p:nvSpPr>
        <p:spPr>
          <a:xfrm>
            <a:off x="175425" y="4052915"/>
            <a:ext cx="1570490" cy="47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367" rtl="0" eaLnBrk="1" fontAlgn="auto" latinLnBrk="0" hangingPunct="1">
              <a:lnSpc>
                <a:spcPct val="100000"/>
              </a:lnSpc>
              <a:spcBef>
                <a:spcPts val="0"/>
              </a:spcBef>
              <a:spcAft>
                <a:spcPts val="392"/>
              </a:spcAft>
              <a:buClrTx/>
              <a:buSzTx/>
              <a:buFontTx/>
              <a:buNone/>
              <a:tabLst/>
              <a:defRPr/>
            </a:pPr>
            <a:r>
              <a:rPr kumimoji="0" lang="en-US" sz="1153"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Cloud data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1" i="0" u="none" strike="noStrike" kern="0" cap="none" spc="48" normalizeH="0" baseline="0" noProof="0">
                <a:ln>
                  <a:noFill/>
                </a:ln>
                <a:solidFill>
                  <a:srgbClr val="505050"/>
                </a:solidFill>
                <a:effectLst/>
                <a:uLnTx/>
                <a:uFillTx/>
                <a:latin typeface="Segoe UI Semibold" charset="0"/>
                <a:ea typeface="+mn-ea"/>
                <a:cs typeface="Segoe UI Semibold" charset="0"/>
              </a:rPr>
              <a:t>Azure, AWS, GCP</a:t>
            </a:r>
          </a:p>
        </p:txBody>
      </p:sp>
      <p:sp>
        <p:nvSpPr>
          <p:cNvPr id="149" name="Rectangle 148">
            <a:extLst>
              <a:ext uri="{FF2B5EF4-FFF2-40B4-BE49-F238E27FC236}">
                <a16:creationId xmlns:a16="http://schemas.microsoft.com/office/drawing/2014/main" id="{D2C47C15-2146-4606-8CD7-06C81D04AF34}"/>
              </a:ext>
            </a:extLst>
          </p:cNvPr>
          <p:cNvSpPr/>
          <p:nvPr/>
        </p:nvSpPr>
        <p:spPr>
          <a:xfrm>
            <a:off x="175425" y="5496587"/>
            <a:ext cx="1570490" cy="469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367" rtl="0" eaLnBrk="1" fontAlgn="auto" latinLnBrk="0" hangingPunct="1">
              <a:lnSpc>
                <a:spcPct val="100000"/>
              </a:lnSpc>
              <a:spcBef>
                <a:spcPts val="0"/>
              </a:spcBef>
              <a:spcAft>
                <a:spcPts val="392"/>
              </a:spcAft>
              <a:buClrTx/>
              <a:buSzTx/>
              <a:buFontTx/>
              <a:buNone/>
              <a:tabLst/>
              <a:defRPr/>
            </a:pPr>
            <a:r>
              <a:rPr kumimoji="0" lang="en-US" sz="1127"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SaaS data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1" i="0" u="none" strike="noStrike" kern="0" cap="none" spc="48" normalizeH="0" baseline="0" noProof="0">
                <a:ln>
                  <a:noFill/>
                </a:ln>
                <a:solidFill>
                  <a:srgbClr val="505050"/>
                </a:solidFill>
                <a:effectLst/>
                <a:uLnTx/>
                <a:uFillTx/>
                <a:latin typeface="Segoe UI Semibold" charset="0"/>
                <a:ea typeface="+mn-ea"/>
                <a:cs typeface="Segoe UI Semibold" charset="0"/>
              </a:rPr>
              <a:t>Salesforce, Dynamics</a:t>
            </a:r>
          </a:p>
        </p:txBody>
      </p:sp>
      <p:sp>
        <p:nvSpPr>
          <p:cNvPr id="293" name="building_7">
            <a:extLst>
              <a:ext uri="{FF2B5EF4-FFF2-40B4-BE49-F238E27FC236}">
                <a16:creationId xmlns:a16="http://schemas.microsoft.com/office/drawing/2014/main" id="{FF9D0E29-1513-4B75-A862-2D15AE878C3B}"/>
              </a:ext>
            </a:extLst>
          </p:cNvPr>
          <p:cNvSpPr>
            <a:spLocks noChangeAspect="1" noEditPoints="1"/>
          </p:cNvSpPr>
          <p:nvPr/>
        </p:nvSpPr>
        <p:spPr bwMode="auto">
          <a:xfrm>
            <a:off x="758068" y="2215278"/>
            <a:ext cx="405206" cy="42274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94" name="Freeform 146">
            <a:extLst>
              <a:ext uri="{FF2B5EF4-FFF2-40B4-BE49-F238E27FC236}">
                <a16:creationId xmlns:a16="http://schemas.microsoft.com/office/drawing/2014/main" id="{0E0DB315-3B85-4142-AC2C-FB5B2B3A0D7A}"/>
              </a:ext>
            </a:extLst>
          </p:cNvPr>
          <p:cNvSpPr>
            <a:spLocks noChangeAspect="1"/>
          </p:cNvSpPr>
          <p:nvPr/>
        </p:nvSpPr>
        <p:spPr bwMode="auto">
          <a:xfrm>
            <a:off x="719080" y="3633539"/>
            <a:ext cx="483179" cy="30600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rtl="0" eaLnBrk="1" fontAlgn="base" latinLnBrk="0" hangingPunct="1">
              <a:lnSpc>
                <a:spcPct val="90000"/>
              </a:lnSpc>
              <a:spcBef>
                <a:spcPct val="0"/>
              </a:spcBef>
              <a:spcAft>
                <a:spcPct val="0"/>
              </a:spcAft>
              <a:buClrTx/>
              <a:buSzTx/>
              <a:buFontTx/>
              <a:buNone/>
              <a:tabLst/>
              <a:defRPr/>
            </a:pPr>
            <a:endParaRPr kumimoji="0" lang="en-IN" sz="192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295" name="Group 20">
            <a:extLst>
              <a:ext uri="{FF2B5EF4-FFF2-40B4-BE49-F238E27FC236}">
                <a16:creationId xmlns:a16="http://schemas.microsoft.com/office/drawing/2014/main" id="{AAB26B18-540C-41D1-A34F-048B5AA991B6}"/>
              </a:ext>
            </a:extLst>
          </p:cNvPr>
          <p:cNvGrpSpPr>
            <a:grpSpLocks noChangeAspect="1"/>
          </p:cNvGrpSpPr>
          <p:nvPr/>
        </p:nvGrpSpPr>
        <p:grpSpPr bwMode="auto">
          <a:xfrm>
            <a:off x="752727" y="5009954"/>
            <a:ext cx="415886" cy="364048"/>
            <a:chOff x="3764" y="3313"/>
            <a:chExt cx="353" cy="309"/>
          </a:xfrm>
        </p:grpSpPr>
        <p:sp>
          <p:nvSpPr>
            <p:cNvPr id="296" name="Freeform 21">
              <a:extLst>
                <a:ext uri="{FF2B5EF4-FFF2-40B4-BE49-F238E27FC236}">
                  <a16:creationId xmlns:a16="http://schemas.microsoft.com/office/drawing/2014/main" id="{861AEC5B-2EDF-4426-B13F-D88016836C97}"/>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7" name="Freeform 22">
              <a:extLst>
                <a:ext uri="{FF2B5EF4-FFF2-40B4-BE49-F238E27FC236}">
                  <a16:creationId xmlns:a16="http://schemas.microsoft.com/office/drawing/2014/main" id="{49614211-8969-4747-B4F7-654226638DEE}"/>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8" name="Freeform 23">
              <a:extLst>
                <a:ext uri="{FF2B5EF4-FFF2-40B4-BE49-F238E27FC236}">
                  <a16:creationId xmlns:a16="http://schemas.microsoft.com/office/drawing/2014/main" id="{3B55F000-F77D-4C49-B82A-20CF80B1090D}"/>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9" name="Freeform 24">
              <a:extLst>
                <a:ext uri="{FF2B5EF4-FFF2-40B4-BE49-F238E27FC236}">
                  <a16:creationId xmlns:a16="http://schemas.microsoft.com/office/drawing/2014/main" id="{F19337BD-925C-4F7A-8F0B-EFFD8E105EBC}"/>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0" name="Freeform 25">
              <a:extLst>
                <a:ext uri="{FF2B5EF4-FFF2-40B4-BE49-F238E27FC236}">
                  <a16:creationId xmlns:a16="http://schemas.microsoft.com/office/drawing/2014/main" id="{6C0BF559-A493-46E9-AD07-1D9DEAB595D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1" name="Freeform 26">
              <a:extLst>
                <a:ext uri="{FF2B5EF4-FFF2-40B4-BE49-F238E27FC236}">
                  <a16:creationId xmlns:a16="http://schemas.microsoft.com/office/drawing/2014/main" id="{EB5E9EFD-98BE-474A-9077-88343862A174}"/>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2" name="Freeform 27">
              <a:extLst>
                <a:ext uri="{FF2B5EF4-FFF2-40B4-BE49-F238E27FC236}">
                  <a16:creationId xmlns:a16="http://schemas.microsoft.com/office/drawing/2014/main" id="{A5C50D7D-AB0E-47CC-AA9C-FD458C4D73F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3" name="Freeform 28">
              <a:extLst>
                <a:ext uri="{FF2B5EF4-FFF2-40B4-BE49-F238E27FC236}">
                  <a16:creationId xmlns:a16="http://schemas.microsoft.com/office/drawing/2014/main" id="{DE994D60-8531-4529-8D6E-93B590F4679F}"/>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4" name="Freeform 29">
              <a:extLst>
                <a:ext uri="{FF2B5EF4-FFF2-40B4-BE49-F238E27FC236}">
                  <a16:creationId xmlns:a16="http://schemas.microsoft.com/office/drawing/2014/main" id="{EC6BAB10-D911-4924-8756-39C635386BF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5" name="Freeform 30">
              <a:extLst>
                <a:ext uri="{FF2B5EF4-FFF2-40B4-BE49-F238E27FC236}">
                  <a16:creationId xmlns:a16="http://schemas.microsoft.com/office/drawing/2014/main" id="{75E702AB-D9D4-4BE6-8A6B-EC6320E64B07}"/>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6" name="Freeform 31">
              <a:extLst>
                <a:ext uri="{FF2B5EF4-FFF2-40B4-BE49-F238E27FC236}">
                  <a16:creationId xmlns:a16="http://schemas.microsoft.com/office/drawing/2014/main" id="{CA7DF5C5-96D1-4ECD-BD1D-6828189A30EB}"/>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7" name="Freeform 32">
              <a:extLst>
                <a:ext uri="{FF2B5EF4-FFF2-40B4-BE49-F238E27FC236}">
                  <a16:creationId xmlns:a16="http://schemas.microsoft.com/office/drawing/2014/main" id="{92DCFD13-A187-463A-8F10-4674D1AF9CB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8" name="Freeform 33">
              <a:extLst>
                <a:ext uri="{FF2B5EF4-FFF2-40B4-BE49-F238E27FC236}">
                  <a16:creationId xmlns:a16="http://schemas.microsoft.com/office/drawing/2014/main" id="{A1412009-C3E9-432F-A207-40D83578EE07}"/>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9" name="Freeform 34">
              <a:extLst>
                <a:ext uri="{FF2B5EF4-FFF2-40B4-BE49-F238E27FC236}">
                  <a16:creationId xmlns:a16="http://schemas.microsoft.com/office/drawing/2014/main" id="{D06B40CF-2A94-4746-BD0D-5AF29C50785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0" name="Freeform 35">
              <a:extLst>
                <a:ext uri="{FF2B5EF4-FFF2-40B4-BE49-F238E27FC236}">
                  <a16:creationId xmlns:a16="http://schemas.microsoft.com/office/drawing/2014/main" id="{118054BC-1172-4426-B59E-FAFF8C733A6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1" name="Freeform 36">
              <a:extLst>
                <a:ext uri="{FF2B5EF4-FFF2-40B4-BE49-F238E27FC236}">
                  <a16:creationId xmlns:a16="http://schemas.microsoft.com/office/drawing/2014/main" id="{47F92D15-10AD-4D8E-8987-A295FF7663A7}"/>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2" name="Freeform 37">
              <a:extLst>
                <a:ext uri="{FF2B5EF4-FFF2-40B4-BE49-F238E27FC236}">
                  <a16:creationId xmlns:a16="http://schemas.microsoft.com/office/drawing/2014/main" id="{302F629D-0E2E-4CF8-9F44-E26C6D052BD4}"/>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3" name="Freeform 38">
              <a:extLst>
                <a:ext uri="{FF2B5EF4-FFF2-40B4-BE49-F238E27FC236}">
                  <a16:creationId xmlns:a16="http://schemas.microsoft.com/office/drawing/2014/main" id="{A8FADC69-46AC-404A-981A-AEFF08D20D8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49" name="Rectangle 448">
            <a:extLst>
              <a:ext uri="{FF2B5EF4-FFF2-40B4-BE49-F238E27FC236}">
                <a16:creationId xmlns:a16="http://schemas.microsoft.com/office/drawing/2014/main" id="{812BF949-CB53-493A-9D4C-3729A3EA8F0E}"/>
              </a:ext>
            </a:extLst>
          </p:cNvPr>
          <p:cNvSpPr/>
          <p:nvPr/>
        </p:nvSpPr>
        <p:spPr bwMode="auto">
          <a:xfrm>
            <a:off x="2222845" y="2283433"/>
            <a:ext cx="1442642" cy="3904917"/>
          </a:xfrm>
          <a:prstGeom prst="rect">
            <a:avLst/>
          </a:prstGeom>
          <a:solidFill>
            <a:srgbClr val="F7F7F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696460" rtl="0" eaLnBrk="1" fontAlgn="auto" latinLnBrk="0" hangingPunct="1">
              <a:lnSpc>
                <a:spcPct val="100000"/>
              </a:lnSpc>
              <a:spcBef>
                <a:spcPct val="0"/>
              </a:spcBef>
              <a:spcAft>
                <a:spcPct val="35000"/>
              </a:spcAft>
              <a:buClrTx/>
              <a:buSzTx/>
              <a:buFontTx/>
              <a:buNone/>
              <a:tabLst/>
              <a:defRPr/>
            </a:pPr>
            <a:r>
              <a:rPr kumimoji="0" lang="en-US" sz="1371"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450" name="Rectangle 449">
            <a:extLst>
              <a:ext uri="{FF2B5EF4-FFF2-40B4-BE49-F238E27FC236}">
                <a16:creationId xmlns:a16="http://schemas.microsoft.com/office/drawing/2014/main" id="{DF85967A-0975-45D7-B09C-87FC963EF110}"/>
              </a:ext>
            </a:extLst>
          </p:cNvPr>
          <p:cNvSpPr/>
          <p:nvPr/>
        </p:nvSpPr>
        <p:spPr bwMode="auto">
          <a:xfrm>
            <a:off x="3748694" y="2283433"/>
            <a:ext cx="1451510" cy="3904917"/>
          </a:xfrm>
          <a:prstGeom prst="rect">
            <a:avLst/>
          </a:prstGeom>
          <a:solidFill>
            <a:srgbClr val="F7F7F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696460" rtl="0" eaLnBrk="1" fontAlgn="auto" latinLnBrk="0" hangingPunct="1">
              <a:lnSpc>
                <a:spcPct val="100000"/>
              </a:lnSpc>
              <a:spcBef>
                <a:spcPct val="0"/>
              </a:spcBef>
              <a:spcAft>
                <a:spcPct val="35000"/>
              </a:spcAft>
              <a:buClrTx/>
              <a:buSzTx/>
              <a:buFontTx/>
              <a:buNone/>
              <a:tabLst/>
              <a:defRPr/>
            </a:pPr>
            <a:r>
              <a:rPr kumimoji="0" lang="en-US" sz="1371"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451" name="Rectangle 450">
            <a:extLst>
              <a:ext uri="{FF2B5EF4-FFF2-40B4-BE49-F238E27FC236}">
                <a16:creationId xmlns:a16="http://schemas.microsoft.com/office/drawing/2014/main" id="{58A17703-9413-49EF-9110-0D55AE57372A}"/>
              </a:ext>
            </a:extLst>
          </p:cNvPr>
          <p:cNvSpPr/>
          <p:nvPr/>
        </p:nvSpPr>
        <p:spPr bwMode="auto">
          <a:xfrm>
            <a:off x="5288982" y="2283433"/>
            <a:ext cx="1887111" cy="3904917"/>
          </a:xfrm>
          <a:prstGeom prst="rect">
            <a:avLst/>
          </a:prstGeom>
          <a:solidFill>
            <a:srgbClr val="F7F7F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696460" rtl="0" eaLnBrk="1" fontAlgn="auto" latinLnBrk="0" hangingPunct="1">
              <a:lnSpc>
                <a:spcPct val="100000"/>
              </a:lnSpc>
              <a:spcBef>
                <a:spcPct val="0"/>
              </a:spcBef>
              <a:spcAft>
                <a:spcPct val="35000"/>
              </a:spcAft>
              <a:buClrTx/>
              <a:buSzTx/>
              <a:buFontTx/>
              <a:buNone/>
              <a:tabLst/>
              <a:defRPr/>
            </a:pPr>
            <a:r>
              <a:rPr kumimoji="0" lang="en-US" sz="1371"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09" name="Rectangle 108">
            <a:extLst>
              <a:ext uri="{FF2B5EF4-FFF2-40B4-BE49-F238E27FC236}">
                <a16:creationId xmlns:a16="http://schemas.microsoft.com/office/drawing/2014/main" id="{D974DB04-BCA4-48F3-80C4-43A2F8D24623}"/>
              </a:ext>
            </a:extLst>
          </p:cNvPr>
          <p:cNvSpPr/>
          <p:nvPr/>
        </p:nvSpPr>
        <p:spPr>
          <a:xfrm>
            <a:off x="2346621" y="5226455"/>
            <a:ext cx="1189933" cy="241381"/>
          </a:xfrm>
          <a:prstGeom prst="rect">
            <a:avLst/>
          </a:prstGeom>
        </p:spPr>
        <p:txBody>
          <a:bodyPr wrap="none">
            <a:spAutoFit/>
          </a:bodyPr>
          <a:lstStyle/>
          <a:p>
            <a:pPr marL="0" marR="0" lvl="0" indent="0" algn="l" defTabSz="896386" rtl="0" eaLnBrk="1" fontAlgn="auto" latinLnBrk="0" hangingPunct="1">
              <a:lnSpc>
                <a:spcPct val="100000"/>
              </a:lnSpc>
              <a:spcBef>
                <a:spcPts val="0"/>
              </a:spcBef>
              <a:spcAft>
                <a:spcPts val="294"/>
              </a:spcAft>
              <a:buClrTx/>
              <a:buSzPct val="90000"/>
              <a:buFontTx/>
              <a:buNone/>
              <a:tabLst/>
              <a:defRPr/>
            </a:pPr>
            <a:r>
              <a:rPr kumimoji="0" lang="en-US" sz="98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Data Factory</a:t>
            </a:r>
          </a:p>
        </p:txBody>
      </p:sp>
      <p:sp>
        <p:nvSpPr>
          <p:cNvPr id="110" name="Rectangle 109">
            <a:extLst>
              <a:ext uri="{FF2B5EF4-FFF2-40B4-BE49-F238E27FC236}">
                <a16:creationId xmlns:a16="http://schemas.microsoft.com/office/drawing/2014/main" id="{2EED9310-2046-41B9-9739-FFD624D0EC30}"/>
              </a:ext>
            </a:extLst>
          </p:cNvPr>
          <p:cNvSpPr/>
          <p:nvPr/>
        </p:nvSpPr>
        <p:spPr>
          <a:xfrm>
            <a:off x="3851730" y="5226455"/>
            <a:ext cx="1202505" cy="241381"/>
          </a:xfrm>
          <a:prstGeom prst="rect">
            <a:avLst/>
          </a:prstGeom>
        </p:spPr>
        <p:txBody>
          <a:bodyPr wrap="none">
            <a:spAutoFit/>
          </a:bodyPr>
          <a:lstStyle/>
          <a:p>
            <a:pPr marL="0" marR="0" lvl="0" indent="0" algn="l" defTabSz="896386" rtl="0" eaLnBrk="1" fontAlgn="auto" latinLnBrk="0" hangingPunct="1">
              <a:lnSpc>
                <a:spcPct val="100000"/>
              </a:lnSpc>
              <a:spcBef>
                <a:spcPts val="0"/>
              </a:spcBef>
              <a:spcAft>
                <a:spcPts val="294"/>
              </a:spcAft>
              <a:buClrTx/>
              <a:buSzPct val="90000"/>
              <a:buFontTx/>
              <a:buNone/>
              <a:tabLst/>
              <a:defRPr/>
            </a:pPr>
            <a:r>
              <a:rPr kumimoji="0" lang="en-US" sz="98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Blob Storage</a:t>
            </a:r>
          </a:p>
        </p:txBody>
      </p:sp>
      <p:pic>
        <p:nvPicPr>
          <p:cNvPr id="111" name="Picture 1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9018" y="4578031"/>
            <a:ext cx="637929" cy="629308"/>
          </a:xfrm>
          <a:prstGeom prst="rect">
            <a:avLst/>
          </a:prstGeom>
        </p:spPr>
      </p:pic>
      <p:pic>
        <p:nvPicPr>
          <p:cNvPr id="112" name="Picture 1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6747" y="4555747"/>
            <a:ext cx="683106" cy="673875"/>
          </a:xfrm>
          <a:prstGeom prst="rect">
            <a:avLst/>
          </a:prstGeom>
        </p:spPr>
      </p:pic>
      <p:pic>
        <p:nvPicPr>
          <p:cNvPr id="113" name="Picture 1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14879" y="2085362"/>
            <a:ext cx="1086657" cy="4193476"/>
          </a:xfrm>
          <a:prstGeom prst="rect">
            <a:avLst/>
          </a:prstGeom>
        </p:spPr>
      </p:pic>
      <p:pic>
        <p:nvPicPr>
          <p:cNvPr id="116" name="Picture 1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7595" y="4816815"/>
            <a:ext cx="762132" cy="277634"/>
          </a:xfrm>
          <a:prstGeom prst="rect">
            <a:avLst/>
          </a:prstGeom>
        </p:spPr>
      </p:pic>
      <p:pic>
        <p:nvPicPr>
          <p:cNvPr id="120" name="Picture 119">
            <a:extLst>
              <a:ext uri="{FF2B5EF4-FFF2-40B4-BE49-F238E27FC236}">
                <a16:creationId xmlns:a16="http://schemas.microsoft.com/office/drawing/2014/main" id="{CAB3B3BD-5433-4A23-8FD0-992ECF452369}"/>
              </a:ext>
            </a:extLst>
          </p:cNvPr>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6007250" y="3967847"/>
            <a:ext cx="432397" cy="226167"/>
          </a:xfrm>
          <a:prstGeom prst="rect">
            <a:avLst/>
          </a:prstGeom>
        </p:spPr>
      </p:pic>
      <p:pic>
        <p:nvPicPr>
          <p:cNvPr id="121" name="Picture 1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54252" y="2965907"/>
            <a:ext cx="738390" cy="728412"/>
          </a:xfrm>
          <a:prstGeom prst="rect">
            <a:avLst/>
          </a:prstGeom>
        </p:spPr>
      </p:pic>
      <p:sp>
        <p:nvSpPr>
          <p:cNvPr id="122" name="Rectangle 121">
            <a:extLst>
              <a:ext uri="{FF2B5EF4-FFF2-40B4-BE49-F238E27FC236}">
                <a16:creationId xmlns:a16="http://schemas.microsoft.com/office/drawing/2014/main" id="{54B84610-9C55-4656-9F18-C7A959B3E98A}"/>
              </a:ext>
            </a:extLst>
          </p:cNvPr>
          <p:cNvSpPr/>
          <p:nvPr/>
        </p:nvSpPr>
        <p:spPr>
          <a:xfrm>
            <a:off x="5523190" y="3653013"/>
            <a:ext cx="1400515" cy="241381"/>
          </a:xfrm>
          <a:prstGeom prst="rect">
            <a:avLst/>
          </a:prstGeom>
          <a:noFill/>
        </p:spPr>
        <p:txBody>
          <a:bodyPr wrap="square" lIns="89642" tIns="44821" rIns="89642" bIns="44821"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a:t>
            </a:r>
            <a:r>
              <a:rPr kumimoji="0" lang="en-US" sz="98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98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Databricks</a:t>
            </a:r>
          </a:p>
        </p:txBody>
      </p:sp>
      <p:pic>
        <p:nvPicPr>
          <p:cNvPr id="124" name="Picture 1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408" y="4511115"/>
            <a:ext cx="770081" cy="759675"/>
          </a:xfrm>
          <a:prstGeom prst="rect">
            <a:avLst/>
          </a:prstGeom>
        </p:spPr>
      </p:pic>
      <p:sp>
        <p:nvSpPr>
          <p:cNvPr id="125" name="Rectangle 124">
            <a:extLst>
              <a:ext uri="{FF2B5EF4-FFF2-40B4-BE49-F238E27FC236}">
                <a16:creationId xmlns:a16="http://schemas.microsoft.com/office/drawing/2014/main" id="{9AD0343C-001A-4009-84CB-D65D4739482F}"/>
              </a:ext>
            </a:extLst>
          </p:cNvPr>
          <p:cNvSpPr/>
          <p:nvPr/>
        </p:nvSpPr>
        <p:spPr>
          <a:xfrm>
            <a:off x="5893413" y="5226455"/>
            <a:ext cx="690200" cy="241381"/>
          </a:xfrm>
          <a:prstGeom prst="rect">
            <a:avLst/>
          </a:prstGeom>
        </p:spPr>
        <p:txBody>
          <a:bodyPr wrap="square">
            <a:spAutoFit/>
          </a:bodyPr>
          <a:lstStyle/>
          <a:p>
            <a:pPr marL="0" marR="0" lvl="0" indent="0" algn="ctr" defTabSz="896386" rtl="0" eaLnBrk="1" fontAlgn="auto" latinLnBrk="0" hangingPunct="1">
              <a:lnSpc>
                <a:spcPct val="100000"/>
              </a:lnSpc>
              <a:spcBef>
                <a:spcPts val="0"/>
              </a:spcBef>
              <a:spcAft>
                <a:spcPts val="294"/>
              </a:spcAft>
              <a:buClrTx/>
              <a:buSzPct val="90000"/>
              <a:buFontTx/>
              <a:buNone/>
              <a:tabLst/>
              <a:defRPr/>
            </a:pPr>
            <a:r>
              <a:rPr kumimoji="0" lang="en-US" sz="98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Polybase</a:t>
            </a:r>
          </a:p>
        </p:txBody>
      </p:sp>
      <p:pic>
        <p:nvPicPr>
          <p:cNvPr id="135" name="Picture 1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84180" y="4830233"/>
            <a:ext cx="605747" cy="277634"/>
          </a:xfrm>
          <a:prstGeom prst="rect">
            <a:avLst/>
          </a:prstGeom>
        </p:spPr>
      </p:pic>
      <p:pic>
        <p:nvPicPr>
          <p:cNvPr id="137" name="Picture 1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16778" y="4830233"/>
            <a:ext cx="605747" cy="277634"/>
          </a:xfrm>
          <a:prstGeom prst="rect">
            <a:avLst/>
          </a:prstGeom>
        </p:spPr>
      </p:pic>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67525" y="3348040"/>
            <a:ext cx="833422" cy="1736945"/>
          </a:xfrm>
          <a:prstGeom prst="rect">
            <a:avLst/>
          </a:prstGeom>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80585" y="3342133"/>
            <a:ext cx="840761" cy="1752240"/>
          </a:xfrm>
          <a:prstGeom prst="rect">
            <a:avLst/>
          </a:prstGeom>
        </p:spPr>
      </p:pic>
      <p:grpSp>
        <p:nvGrpSpPr>
          <p:cNvPr id="9" name="Group 8"/>
          <p:cNvGrpSpPr/>
          <p:nvPr/>
        </p:nvGrpSpPr>
        <p:grpSpPr>
          <a:xfrm>
            <a:off x="2221738" y="1471811"/>
            <a:ext cx="7382599" cy="774342"/>
            <a:chOff x="2266288" y="1500827"/>
            <a:chExt cx="7530635" cy="789869"/>
          </a:xfrm>
        </p:grpSpPr>
        <p:pic>
          <p:nvPicPr>
            <p:cNvPr id="142" name="Picture 14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66288" y="1500827"/>
              <a:ext cx="7530635" cy="789869"/>
            </a:xfrm>
            <a:prstGeom prst="rect">
              <a:avLst/>
            </a:prstGeom>
            <a:noFill/>
          </p:spPr>
        </p:pic>
        <p:sp>
          <p:nvSpPr>
            <p:cNvPr id="143" name="Rectangle 142"/>
            <p:cNvSpPr/>
            <p:nvPr/>
          </p:nvSpPr>
          <p:spPr>
            <a:xfrm>
              <a:off x="3782887" y="1843288"/>
              <a:ext cx="4856837" cy="246450"/>
            </a:xfrm>
            <a:prstGeom prst="rect">
              <a:avLst/>
            </a:prstGeom>
            <a:noFill/>
          </p:spPr>
          <p:txBody>
            <a:bodyPr wrap="square">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78" b="1" i="0" u="none" strike="noStrike" kern="0" cap="none" spc="49" normalizeH="0" baseline="0" noProof="0">
                  <a:ln>
                    <a:noFill/>
                  </a:ln>
                  <a:solidFill>
                    <a:srgbClr val="7FBBEB"/>
                  </a:solidFill>
                  <a:effectLst/>
                  <a:uLnTx/>
                  <a:uFillTx/>
                  <a:latin typeface="Segoe UI Light" panose="020B0502040204020203" pitchFamily="34" charset="0"/>
                  <a:ea typeface="+mn-ea"/>
                  <a:cs typeface="Segoe UI Light" panose="020B0502040204020203" pitchFamily="34" charset="0"/>
                </a:rPr>
                <a:t>Orchestrate with Azure Data Factory</a:t>
              </a:r>
            </a:p>
          </p:txBody>
        </p:sp>
      </p:grpSp>
      <p:sp>
        <p:nvSpPr>
          <p:cNvPr id="57" name="Text Placeholder 2">
            <a:extLst>
              <a:ext uri="{FF2B5EF4-FFF2-40B4-BE49-F238E27FC236}">
                <a16:creationId xmlns:a16="http://schemas.microsoft.com/office/drawing/2014/main" id="{9C60580F-0C96-41A4-8EDE-2233B8F4575F}"/>
              </a:ext>
            </a:extLst>
          </p:cNvPr>
          <p:cNvSpPr txBox="1">
            <a:spLocks/>
          </p:cNvSpPr>
          <p:nvPr/>
        </p:nvSpPr>
        <p:spPr>
          <a:xfrm>
            <a:off x="588263" y="1012574"/>
            <a:ext cx="11339512"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a:pPr>
            <a:r>
              <a:rPr kumimoji="0" lang="en-US" sz="2000" b="0" i="0" u="none" strike="noStrike" kern="1200" cap="none" spc="-30" normalizeH="0" baseline="0" noProof="0">
                <a:ln w="3175">
                  <a:noFill/>
                </a:ln>
                <a:solidFill>
                  <a:srgbClr val="0078D4"/>
                </a:solidFill>
                <a:effectLst/>
                <a:uLnTx/>
                <a:uFillTx/>
                <a:latin typeface="Segoe UI Semibold"/>
                <a:ea typeface="+mn-ea"/>
                <a:cs typeface="Segoe UI" pitchFamily="34" charset="0"/>
              </a:rPr>
              <a:t>Modernize your enterprise data warehouse at scale</a:t>
            </a:r>
          </a:p>
        </p:txBody>
      </p:sp>
    </p:spTree>
    <p:extLst>
      <p:ext uri="{BB962C8B-B14F-4D97-AF65-F5344CB8AC3E}">
        <p14:creationId xmlns:p14="http://schemas.microsoft.com/office/powerpoint/2010/main" val="337901634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67125-985D-4654-834A-F4006AEEDDCB}"/>
              </a:ext>
            </a:extLst>
          </p:cNvPr>
          <p:cNvSpPr>
            <a:spLocks noGrp="1"/>
          </p:cNvSpPr>
          <p:nvPr>
            <p:ph type="title"/>
          </p:nvPr>
        </p:nvSpPr>
        <p:spPr>
          <a:xfrm>
            <a:off x="585216" y="2036027"/>
            <a:ext cx="5510784" cy="1495794"/>
          </a:xfrm>
        </p:spPr>
        <p:txBody>
          <a:bodyPr/>
          <a:lstStyle/>
          <a:p>
            <a:r>
              <a:rPr lang="en-US"/>
              <a:t>Demo: Data Migration Pipeline with Azure Data Factory</a:t>
            </a:r>
          </a:p>
        </p:txBody>
      </p:sp>
      <p:sp>
        <p:nvSpPr>
          <p:cNvPr id="4" name="Text Placeholder 3">
            <a:extLst>
              <a:ext uri="{FF2B5EF4-FFF2-40B4-BE49-F238E27FC236}">
                <a16:creationId xmlns:a16="http://schemas.microsoft.com/office/drawing/2014/main" id="{76D73E79-DCBB-4BCB-BB22-FDB0364A54F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7586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a:t>/Docs </a:t>
            </a:r>
            <a:r>
              <a:rPr lang="en-US">
                <a:cs typeface="Segoe UI Semibold"/>
              </a:rPr>
              <a:t>alert</a:t>
            </a:r>
            <a:endParaRPr lang="en-US"/>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285491"/>
            <a:ext cx="265777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83B01"/>
                </a:solidFill>
                <a:effectLst/>
                <a:uLnTx/>
                <a:uFillTx/>
                <a:latin typeface="Segoe UI"/>
                <a:ea typeface="+mn-ea"/>
                <a:cs typeface="+mn-cs"/>
              </a:rPr>
              <a:t>aka.ms/azsqldw-afun50</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161980" cy="677108"/>
          </a:xfrm>
        </p:spPr>
        <p:txBody>
          <a:bodyPr vert="horz" wrap="square" lIns="0" tIns="0" rIns="0" bIns="0" rtlCol="0" anchor="t">
            <a:spAutoFit/>
          </a:bodyPr>
          <a:lstStyle/>
          <a:p>
            <a:r>
              <a:rPr lang="en-US">
                <a:gradFill>
                  <a:gsLst>
                    <a:gs pos="40075">
                      <a:schemeClr val="tx1"/>
                    </a:gs>
                    <a:gs pos="30000">
                      <a:schemeClr val="tx1"/>
                    </a:gs>
                  </a:gsLst>
                  <a:lin ang="5400000" scaled="0"/>
                </a:gradFill>
              </a:rPr>
              <a:t>Explore overviews, tutorials, samples, and more. </a:t>
            </a:r>
            <a:endParaRPr lang="en-US">
              <a:cs typeface="Segoe UI"/>
            </a:endParaRPr>
          </a:p>
        </p:txBody>
      </p:sp>
      <p:pic>
        <p:nvPicPr>
          <p:cNvPr id="5" name="Picture 4">
            <a:extLst>
              <a:ext uri="{FF2B5EF4-FFF2-40B4-BE49-F238E27FC236}">
                <a16:creationId xmlns:a16="http://schemas.microsoft.com/office/drawing/2014/main" id="{565C46EF-B647-4DE9-B68B-42AFD0166F03}"/>
              </a:ext>
            </a:extLst>
          </p:cNvPr>
          <p:cNvPicPr>
            <a:picLocks noChangeAspect="1"/>
          </p:cNvPicPr>
          <p:nvPr/>
        </p:nvPicPr>
        <p:blipFill>
          <a:blip r:embed="rId3"/>
          <a:stretch>
            <a:fillRect/>
          </a:stretch>
        </p:blipFill>
        <p:spPr>
          <a:xfrm>
            <a:off x="4265712" y="774302"/>
            <a:ext cx="7724124" cy="5253279"/>
          </a:xfrm>
          <a:prstGeom prst="rect">
            <a:avLst/>
          </a:prstGeom>
        </p:spPr>
      </p:pic>
      <p:sp>
        <p:nvSpPr>
          <p:cNvPr id="8" name="camera" title="Icon of a camera">
            <a:extLst>
              <a:ext uri="{FF2B5EF4-FFF2-40B4-BE49-F238E27FC236}">
                <a16:creationId xmlns:a16="http://schemas.microsoft.com/office/drawing/2014/main" id="{99DB32B9-462A-4400-8BF9-CD29DF8A4B7D}"/>
              </a:ext>
            </a:extLst>
          </p:cNvPr>
          <p:cNvSpPr>
            <a:spLocks noChangeAspect="1" noEditPoints="1"/>
          </p:cNvSpPr>
          <p:nvPr/>
        </p:nvSpPr>
        <p:spPr bwMode="auto">
          <a:xfrm>
            <a:off x="11323326"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 name="TextBox 2">
            <a:extLst>
              <a:ext uri="{FF2B5EF4-FFF2-40B4-BE49-F238E27FC236}">
                <a16:creationId xmlns:a16="http://schemas.microsoft.com/office/drawing/2014/main" id="{97FE9F70-A186-475F-BB8C-43408BEA7653}"/>
              </a:ext>
            </a:extLst>
          </p:cNvPr>
          <p:cNvSpPr txBox="1"/>
          <p:nvPr/>
        </p:nvSpPr>
        <p:spPr>
          <a:xfrm>
            <a:off x="584200" y="4793491"/>
            <a:ext cx="328320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83B01"/>
                </a:solidFill>
                <a:effectLst/>
                <a:uLnTx/>
                <a:uFillTx/>
                <a:latin typeface="Segoe UI"/>
                <a:ea typeface="+mn-ea"/>
                <a:cs typeface="+mn-cs"/>
              </a:rPr>
              <a:t>aka.ms/azdatafactory-afun50</a:t>
            </a:r>
          </a:p>
        </p:txBody>
      </p:sp>
    </p:spTree>
    <p:extLst>
      <p:ext uri="{BB962C8B-B14F-4D97-AF65-F5344CB8AC3E}">
        <p14:creationId xmlns:p14="http://schemas.microsoft.com/office/powerpoint/2010/main" val="7792842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7EE434-A2E1-4294-94AC-4CA936EEA444}"/>
              </a:ext>
            </a:extLst>
          </p:cNvPr>
          <p:cNvSpPr>
            <a:spLocks noGrp="1"/>
          </p:cNvSpPr>
          <p:nvPr>
            <p:ph type="title"/>
          </p:nvPr>
        </p:nvSpPr>
        <p:spPr>
          <a:xfrm>
            <a:off x="584200" y="1665760"/>
            <a:ext cx="3468956" cy="984885"/>
          </a:xfrm>
        </p:spPr>
        <p:txBody>
          <a:bodyPr/>
          <a:lstStyle/>
          <a:p>
            <a:r>
              <a:rPr lang="en-US"/>
              <a:t>Let’s focus on storage in Azure</a:t>
            </a:r>
          </a:p>
        </p:txBody>
      </p:sp>
      <p:sp>
        <p:nvSpPr>
          <p:cNvPr id="6" name="Text Placeholder 5">
            <a:extLst>
              <a:ext uri="{FF2B5EF4-FFF2-40B4-BE49-F238E27FC236}">
                <a16:creationId xmlns:a16="http://schemas.microsoft.com/office/drawing/2014/main" id="{83ACE064-0FF7-48F5-8B3A-37CFC8C8355B}"/>
              </a:ext>
            </a:extLst>
          </p:cNvPr>
          <p:cNvSpPr>
            <a:spLocks noGrp="1"/>
          </p:cNvSpPr>
          <p:nvPr>
            <p:ph type="body" sz="quarter" idx="10"/>
          </p:nvPr>
        </p:nvSpPr>
        <p:spPr>
          <a:xfrm>
            <a:off x="4646104" y="1665760"/>
            <a:ext cx="6961188" cy="3970318"/>
          </a:xfrm>
        </p:spPr>
        <p:txBody>
          <a:bodyPr vert="horz" wrap="square" lIns="0" tIns="0" rIns="0" bIns="0" rtlCol="0" anchor="t">
            <a:spAutoFit/>
          </a:bodyPr>
          <a:lstStyle/>
          <a:p>
            <a:pPr marL="457200" indent="-457200">
              <a:buFont typeface="Arial" panose="020B0604020202020204" pitchFamily="34" charset="0"/>
              <a:buChar char="•"/>
            </a:pPr>
            <a:r>
              <a:rPr lang="en-US" sz="2000"/>
              <a:t>Why cloud storage?</a:t>
            </a:r>
          </a:p>
          <a:p>
            <a:pPr marL="457200" indent="-457200">
              <a:buFont typeface="Arial" panose="020B0604020202020204" pitchFamily="34" charset="0"/>
              <a:buChar char="•"/>
            </a:pPr>
            <a:r>
              <a:rPr lang="en-US" sz="2000"/>
              <a:t>Introduction to cloud storage options</a:t>
            </a:r>
          </a:p>
          <a:p>
            <a:pPr marL="457200" indent="-457200">
              <a:buFont typeface="Arial" panose="020B0604020202020204" pitchFamily="34" charset="0"/>
              <a:buChar char="•"/>
            </a:pPr>
            <a:r>
              <a:rPr lang="en-US" sz="2000" b="1"/>
              <a:t>Demo</a:t>
            </a:r>
            <a:r>
              <a:rPr lang="en-US" sz="2000"/>
              <a:t> - Creating data stores in Azure Portal</a:t>
            </a:r>
          </a:p>
          <a:p>
            <a:pPr marL="457200" indent="-457200">
              <a:buFont typeface="Arial" panose="020B0604020202020204" pitchFamily="34" charset="0"/>
              <a:buChar char="•"/>
            </a:pPr>
            <a:r>
              <a:rPr lang="en-US" sz="2000"/>
              <a:t>Introduction to Cosmos DB </a:t>
            </a:r>
          </a:p>
          <a:p>
            <a:pPr marL="457200" indent="-457200">
              <a:buFont typeface="Arial" panose="020B0604020202020204" pitchFamily="34" charset="0"/>
              <a:buChar char="•"/>
            </a:pPr>
            <a:r>
              <a:rPr lang="en-US" sz="2000" b="1">
                <a:cs typeface="Segoe UI"/>
              </a:rPr>
              <a:t>Demo </a:t>
            </a:r>
            <a:r>
              <a:rPr lang="en-US" sz="2000">
                <a:cs typeface="Segoe UI"/>
              </a:rPr>
              <a:t>- Cosmos DB</a:t>
            </a:r>
          </a:p>
          <a:p>
            <a:pPr marL="457200" indent="-457200">
              <a:buFont typeface="Arial" panose="020B0604020202020204" pitchFamily="34" charset="0"/>
              <a:buChar char="•"/>
            </a:pPr>
            <a:r>
              <a:rPr lang="en-US" sz="2000"/>
              <a:t>SQL Server, PostgreSQL, and MySQL in Azure</a:t>
            </a:r>
          </a:p>
          <a:p>
            <a:pPr marL="457200" indent="-457200">
              <a:buFont typeface="Arial" panose="020B0604020202020204" pitchFamily="34" charset="0"/>
              <a:buChar char="•"/>
            </a:pPr>
            <a:r>
              <a:rPr lang="en-US" sz="2000"/>
              <a:t>Azure Data Factory and SQL Data Warehouse</a:t>
            </a:r>
          </a:p>
          <a:p>
            <a:pPr marL="457200" indent="-457200">
              <a:buFont typeface="Arial" panose="020B0604020202020204" pitchFamily="34" charset="0"/>
              <a:buChar char="•"/>
            </a:pPr>
            <a:r>
              <a:rPr lang="en-US" sz="2000" b="1">
                <a:cs typeface="Segoe UI"/>
              </a:rPr>
              <a:t>Demo</a:t>
            </a:r>
            <a:r>
              <a:rPr lang="en-US" sz="2000">
                <a:cs typeface="Segoe UI"/>
              </a:rPr>
              <a:t> - Data migration pipeline with Azure Data Factory</a:t>
            </a:r>
          </a:p>
        </p:txBody>
      </p:sp>
    </p:spTree>
    <p:extLst>
      <p:ext uri="{BB962C8B-B14F-4D97-AF65-F5344CB8AC3E}">
        <p14:creationId xmlns:p14="http://schemas.microsoft.com/office/powerpoint/2010/main" val="39892870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t>Summary</a:t>
            </a:r>
          </a:p>
        </p:txBody>
      </p:sp>
      <p:sp>
        <p:nvSpPr>
          <p:cNvPr id="6" name="Text Placeholder 5"/>
          <p:cNvSpPr>
            <a:spLocks noGrp="1"/>
          </p:cNvSpPr>
          <p:nvPr>
            <p:ph type="body" sz="quarter" idx="10"/>
          </p:nvPr>
        </p:nvSpPr>
        <p:spPr>
          <a:xfrm>
            <a:off x="588262" y="1970034"/>
            <a:ext cx="10295327" cy="3163943"/>
          </a:xfrm>
        </p:spPr>
        <p:txBody>
          <a:bodyPr/>
          <a:lstStyle/>
          <a:p>
            <a:r>
              <a:rPr lang="en-US"/>
              <a:t>Azure offers a huge variety of options for cloud data storage</a:t>
            </a:r>
          </a:p>
          <a:p>
            <a:r>
              <a:rPr lang="en-US"/>
              <a:t>There are substantial benefits to moving your data to the cloud</a:t>
            </a:r>
          </a:p>
          <a:p>
            <a:pPr lvl="1"/>
            <a:r>
              <a:rPr lang="en-US"/>
              <a:t>Scalability</a:t>
            </a:r>
          </a:p>
          <a:p>
            <a:pPr lvl="1"/>
            <a:r>
              <a:rPr lang="en-US"/>
              <a:t>Reliability</a:t>
            </a:r>
          </a:p>
          <a:p>
            <a:pPr lvl="1"/>
            <a:r>
              <a:rPr lang="en-US"/>
              <a:t>Simplicity</a:t>
            </a:r>
          </a:p>
          <a:p>
            <a:pPr lvl="1"/>
            <a:r>
              <a:rPr lang="en-US"/>
              <a:t>Built-in intelligence</a:t>
            </a:r>
          </a:p>
          <a:p>
            <a:pPr lvl="1"/>
            <a:r>
              <a:rPr lang="en-US"/>
              <a:t>Fully managed</a:t>
            </a:r>
          </a:p>
          <a:p>
            <a:pPr lvl="1"/>
            <a:r>
              <a:rPr lang="en-US"/>
              <a:t>Global availability</a:t>
            </a:r>
          </a:p>
        </p:txBody>
      </p:sp>
    </p:spTree>
    <p:extLst>
      <p:ext uri="{BB962C8B-B14F-4D97-AF65-F5344CB8AC3E}">
        <p14:creationId xmlns:p14="http://schemas.microsoft.com/office/powerpoint/2010/main" val="256319542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rallelogram 21">
            <a:extLst>
              <a:ext uri="{FF2B5EF4-FFF2-40B4-BE49-F238E27FC236}">
                <a16:creationId xmlns:a16="http://schemas.microsoft.com/office/drawing/2014/main" id="{4CA260D0-2621-46BD-A449-E9592031A7CA}"/>
              </a:ext>
            </a:extLst>
          </p:cNvPr>
          <p:cNvSpPr/>
          <p:nvPr/>
        </p:nvSpPr>
        <p:spPr bwMode="auto">
          <a:xfrm>
            <a:off x="5256551" y="0"/>
            <a:ext cx="8361086" cy="6858000"/>
          </a:xfrm>
          <a:prstGeom prst="parallelogram">
            <a:avLst>
              <a:gd name="adj" fmla="val 27456"/>
            </a:avLst>
          </a:prstGeom>
          <a:solidFill>
            <a:srgbClr val="000000">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camera" title="Icon of a camera">
            <a:extLst>
              <a:ext uri="{FF2B5EF4-FFF2-40B4-BE49-F238E27FC236}">
                <a16:creationId xmlns:a16="http://schemas.microsoft.com/office/drawing/2014/main" id="{4DF9E009-4BB1-F245-8393-E094AC6365F2}"/>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ext Placeholder 4">
            <a:extLst>
              <a:ext uri="{FF2B5EF4-FFF2-40B4-BE49-F238E27FC236}">
                <a16:creationId xmlns:a16="http://schemas.microsoft.com/office/drawing/2014/main" id="{C3404805-FC77-4D87-A32C-4123022E04D3}"/>
              </a:ext>
            </a:extLst>
          </p:cNvPr>
          <p:cNvSpPr txBox="1">
            <a:spLocks/>
          </p:cNvSpPr>
          <p:nvPr/>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r>
              <a:rPr kumimoji="0" lang="en-US" sz="18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MSIgniteTheTour</a:t>
            </a: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19" name="Picture 18">
            <a:extLst>
              <a:ext uri="{FF2B5EF4-FFF2-40B4-BE49-F238E27FC236}">
                <a16:creationId xmlns:a16="http://schemas.microsoft.com/office/drawing/2014/main" id="{7B1A3FCD-C24F-3F40-9D3E-BCBC9C01F98D}"/>
              </a:ext>
            </a:extLst>
          </p:cNvPr>
          <p:cNvPicPr>
            <a:picLocks noChangeAspect="1"/>
          </p:cNvPicPr>
          <p:nvPr/>
        </p:nvPicPr>
        <p:blipFill rotWithShape="1">
          <a:blip r:embed="rId3"/>
          <a:srcRect r="19082"/>
          <a:stretch/>
        </p:blipFill>
        <p:spPr>
          <a:xfrm>
            <a:off x="5722974" y="0"/>
            <a:ext cx="8318616" cy="6858000"/>
          </a:xfrm>
          <a:prstGeom prst="parallelogram">
            <a:avLst>
              <a:gd name="adj" fmla="val 26905"/>
            </a:avLst>
          </a:prstGeom>
        </p:spPr>
      </p:pic>
      <p:sp>
        <p:nvSpPr>
          <p:cNvPr id="18" name="Parallelogram 17">
            <a:extLst>
              <a:ext uri="{FF2B5EF4-FFF2-40B4-BE49-F238E27FC236}">
                <a16:creationId xmlns:a16="http://schemas.microsoft.com/office/drawing/2014/main" id="{33B6E14F-CBD4-446B-98A8-35D782181825}"/>
              </a:ext>
            </a:extLst>
          </p:cNvPr>
          <p:cNvSpPr/>
          <p:nvPr/>
        </p:nvSpPr>
        <p:spPr bwMode="auto">
          <a:xfrm>
            <a:off x="3726984" y="0"/>
            <a:ext cx="3896975" cy="6858000"/>
          </a:xfrm>
          <a:prstGeom prst="parallelogram">
            <a:avLst>
              <a:gd name="adj" fmla="val 4794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398034" y="1497443"/>
            <a:ext cx="5830888" cy="1015140"/>
          </a:xfrm>
        </p:spPr>
        <p:txBody>
          <a:bodyPr/>
          <a:lstStyle/>
          <a:p>
            <a:r>
              <a:rPr lang="en-US"/>
              <a:t>/Microsoft Certification </a:t>
            </a:r>
            <a:r>
              <a:rPr lang="en-US">
                <a:cs typeface="Segoe UI Semibold"/>
              </a:rPr>
              <a:t>alert</a:t>
            </a:r>
            <a:endParaRPr lang="en-US"/>
          </a:p>
        </p:txBody>
      </p:sp>
      <p:sp>
        <p:nvSpPr>
          <p:cNvPr id="16" name="Parallelogram 15">
            <a:extLst>
              <a:ext uri="{FF2B5EF4-FFF2-40B4-BE49-F238E27FC236}">
                <a16:creationId xmlns:a16="http://schemas.microsoft.com/office/drawing/2014/main" id="{B9E96C39-418F-2147-904F-2EDD796BD21C}"/>
              </a:ext>
            </a:extLst>
          </p:cNvPr>
          <p:cNvSpPr/>
          <p:nvPr/>
        </p:nvSpPr>
        <p:spPr bwMode="auto">
          <a:xfrm>
            <a:off x="5727395" y="0"/>
            <a:ext cx="8361086" cy="6858000"/>
          </a:xfrm>
          <a:prstGeom prst="parallelogram">
            <a:avLst>
              <a:gd name="adj" fmla="val 27456"/>
            </a:avLst>
          </a:prstGeom>
          <a:solidFill>
            <a:srgbClr val="000000">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xt Placeholder 2">
            <a:extLst>
              <a:ext uri="{FF2B5EF4-FFF2-40B4-BE49-F238E27FC236}">
                <a16:creationId xmlns:a16="http://schemas.microsoft.com/office/drawing/2014/main" id="{AF787A3D-EE5F-4A43-88D2-1D2B5876E132}"/>
              </a:ext>
            </a:extLst>
          </p:cNvPr>
          <p:cNvSpPr txBox="1">
            <a:spLocks/>
          </p:cNvSpPr>
          <p:nvPr/>
        </p:nvSpPr>
        <p:spPr>
          <a:xfrm>
            <a:off x="6667169" y="4935611"/>
            <a:ext cx="5524831" cy="677108"/>
          </a:xfrm>
          <a:prstGeom prst="rect">
            <a:avLst/>
          </a:prstGeom>
          <a:ln>
            <a:no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Get hired, stay ahead, and receive the recognition you deserve </a:t>
            </a:r>
          </a:p>
        </p:txBody>
      </p:sp>
      <p:sp>
        <p:nvSpPr>
          <p:cNvPr id="21" name="Text Placeholder 4">
            <a:extLst>
              <a:ext uri="{FF2B5EF4-FFF2-40B4-BE49-F238E27FC236}">
                <a16:creationId xmlns:a16="http://schemas.microsoft.com/office/drawing/2014/main" id="{924B7ED3-D0FF-0E4F-B09D-463162C157D6}"/>
              </a:ext>
            </a:extLst>
          </p:cNvPr>
          <p:cNvSpPr txBox="1">
            <a:spLocks/>
          </p:cNvSpPr>
          <p:nvPr/>
        </p:nvSpPr>
        <p:spPr>
          <a:xfrm>
            <a:off x="7724376"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t>
            </a:r>
            <a:r>
              <a:rPr kumimoji="0" lang="en-US" sz="18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MSIgnite</a:t>
            </a:r>
            <a:endPar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398034" y="2808758"/>
            <a:ext cx="5830887" cy="1452705"/>
          </a:xfrm>
        </p:spPr>
        <p:txBody>
          <a:bodyPr vert="horz" wrap="square" lIns="0" tIns="0" rIns="0" bIns="0" rtlCol="0" anchor="t">
            <a:spAutoFit/>
          </a:bodyPr>
          <a:lstStyle/>
          <a:p>
            <a:pPr marL="342900" indent="-342900">
              <a:buFont typeface="Arial" panose="020B0604020202020204" pitchFamily="34" charset="0"/>
              <a:buChar char="•"/>
            </a:pPr>
            <a:r>
              <a:rPr lang="en-US" sz="2000"/>
              <a:t>Microsoft Certified: </a:t>
            </a:r>
          </a:p>
          <a:p>
            <a:pPr marL="342900"/>
            <a:r>
              <a:rPr lang="en-US" sz="2000"/>
              <a:t>Azure Data Engineer</a:t>
            </a:r>
          </a:p>
          <a:p>
            <a:pPr marL="342900"/>
            <a:r>
              <a:rPr lang="en-US" sz="2000" err="1">
                <a:solidFill>
                  <a:srgbClr val="D83B01"/>
                </a:solidFill>
              </a:rPr>
              <a:t>aka.ms</a:t>
            </a:r>
            <a:r>
              <a:rPr lang="en-US" sz="2000">
                <a:solidFill>
                  <a:srgbClr val="D83B01"/>
                </a:solidFill>
              </a:rPr>
              <a:t>/dataengineercert-afun50</a:t>
            </a:r>
          </a:p>
          <a:p>
            <a:endParaRPr lang="en-US">
              <a:cs typeface="Segoe UI"/>
            </a:endParaRPr>
          </a:p>
        </p:txBody>
      </p:sp>
    </p:spTree>
    <p:extLst>
      <p:ext uri="{BB962C8B-B14F-4D97-AF65-F5344CB8AC3E}">
        <p14:creationId xmlns:p14="http://schemas.microsoft.com/office/powerpoint/2010/main" val="43070970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DA147-16CC-485F-8A33-4B15E29E0457}"/>
              </a:ext>
            </a:extLst>
          </p:cNvPr>
          <p:cNvSpPr>
            <a:spLocks noGrp="1"/>
          </p:cNvSpPr>
          <p:nvPr>
            <p:ph type="title"/>
          </p:nvPr>
        </p:nvSpPr>
        <p:spPr>
          <a:xfrm>
            <a:off x="5915433" y="457200"/>
            <a:ext cx="5691349" cy="861774"/>
          </a:xfrm>
        </p:spPr>
        <p:txBody>
          <a:bodyPr/>
          <a:lstStyle/>
          <a:p>
            <a:r>
              <a:rPr lang="en-US" dirty="0"/>
              <a:t>Please evaluate this session</a:t>
            </a:r>
            <a:br>
              <a:rPr lang="en-US" dirty="0"/>
            </a:br>
            <a:r>
              <a:rPr lang="en-US" sz="2000" spc="0" dirty="0"/>
              <a:t>Your feedback is important to us!</a:t>
            </a:r>
          </a:p>
        </p:txBody>
      </p:sp>
      <p:sp>
        <p:nvSpPr>
          <p:cNvPr id="6" name="TextBox 5">
            <a:extLst>
              <a:ext uri="{FF2B5EF4-FFF2-40B4-BE49-F238E27FC236}">
                <a16:creationId xmlns:a16="http://schemas.microsoft.com/office/drawing/2014/main" id="{46D58CA2-6422-4E7A-BB92-6A3B521D92EA}"/>
              </a:ext>
            </a:extLst>
          </p:cNvPr>
          <p:cNvSpPr txBox="1"/>
          <p:nvPr/>
        </p:nvSpPr>
        <p:spPr>
          <a:xfrm>
            <a:off x="5915433" y="2017713"/>
            <a:ext cx="5843580" cy="3005951"/>
          </a:xfrm>
          <a:prstGeom prst="rect">
            <a:avLst/>
          </a:prstGeom>
          <a:noFill/>
        </p:spPr>
        <p:txBody>
          <a:bodyPr wrap="square" lIns="0" tIns="0" rIns="0" bIns="0" rtlCol="0">
            <a:spAutoFit/>
          </a:bodyPr>
          <a:lstStyle/>
          <a:p>
            <a:pPr marL="0" marR="0" lvl="0" indent="0" algn="l" defTabSz="932742" rtl="0" eaLnBrk="1" fontAlgn="auto" latinLnBrk="0" hangingPunct="1">
              <a:lnSpc>
                <a:spcPct val="95000"/>
              </a:lnSpc>
              <a:spcBef>
                <a:spcPct val="20000"/>
              </a:spcBef>
              <a:spcAft>
                <a:spcPts val="0"/>
              </a:spcAft>
              <a:buClrTx/>
              <a:buSzPct val="90000"/>
              <a:buFontTx/>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Please evaluate this session through </a:t>
            </a:r>
            <a:r>
              <a:rPr kumimoji="0" lang="en-US" sz="2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MyEvaluations</a:t>
            </a: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on the mobile app or website.</a:t>
            </a:r>
          </a:p>
          <a:p>
            <a:pPr marL="0" marR="0" lvl="0" indent="0" algn="l" defTabSz="932742" rtl="0" eaLnBrk="1" fontAlgn="auto" latinLnBrk="0" hangingPunct="1">
              <a:lnSpc>
                <a:spcPct val="95000"/>
              </a:lnSpc>
              <a:spcBef>
                <a:spcPts val="960"/>
              </a:spcBef>
              <a:spcAft>
                <a:spcPts val="0"/>
              </a:spcAft>
              <a:buClrTx/>
              <a:buSzPct val="90000"/>
              <a:buFontTx/>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Download the app:</a:t>
            </a:r>
            <a:b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br>
            <a:r>
              <a:rPr kumimoji="0" lang="en-US" sz="1765" b="0" i="0" u="sng" strike="noStrike" kern="1200" cap="none" spc="0" normalizeH="0" baseline="0" noProof="0" dirty="0">
                <a:ln>
                  <a:noFill/>
                </a:ln>
                <a:solidFill>
                  <a:srgbClr val="000000"/>
                </a:solidFill>
                <a:effectLst/>
                <a:uLnTx/>
                <a:uFillTx/>
                <a:latin typeface="Segoe UI"/>
                <a:ea typeface="+mn-ea"/>
                <a:cs typeface="+mn-cs"/>
                <a:hlinkClick r:id="rId2"/>
              </a:rPr>
              <a:t>https://aka.ms/ignite.mobileapp</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95000"/>
              </a:lnSpc>
              <a:spcBef>
                <a:spcPts val="960"/>
              </a:spcBef>
              <a:spcAft>
                <a:spcPts val="0"/>
              </a:spcAft>
              <a:buClrTx/>
              <a:buSzPct val="90000"/>
              <a:buFontTx/>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Go to the website:</a:t>
            </a:r>
            <a:b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br>
            <a:r>
              <a:rPr kumimoji="0" lang="en-US" sz="1765" b="0" i="0" u="sng" strike="noStrike" kern="1200" cap="none" spc="0" normalizeH="0" baseline="0" noProof="0" dirty="0">
                <a:ln>
                  <a:noFill/>
                </a:ln>
                <a:solidFill>
                  <a:srgbClr val="000000"/>
                </a:solidFill>
                <a:effectLst/>
                <a:uLnTx/>
                <a:uFillTx/>
                <a:latin typeface="Segoe UI"/>
                <a:ea typeface="+mn-ea"/>
                <a:cs typeface="+mn-cs"/>
                <a:hlinkClick r:id="rId3"/>
              </a:rPr>
              <a:t>https://myignite.techcommunity.microsoft.com/evaluations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95000"/>
              </a:lnSpc>
              <a:spcBef>
                <a:spcPts val="960"/>
              </a:spcBef>
              <a:spcAft>
                <a:spcPts val="0"/>
              </a:spcAft>
              <a:buClrTx/>
              <a:buSzPct val="90000"/>
              <a:buFontTx/>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pic>
        <p:nvPicPr>
          <p:cNvPr id="11" name="Picture 10" descr="Woman holds a phone with an open Microsoft Ignite App">
            <a:extLst>
              <a:ext uri="{FF2B5EF4-FFF2-40B4-BE49-F238E27FC236}">
                <a16:creationId xmlns:a16="http://schemas.microsoft.com/office/drawing/2014/main" id="{D3D6A862-1C02-4CC0-8137-28AF45758EB5}"/>
              </a:ext>
            </a:extLst>
          </p:cNvPr>
          <p:cNvPicPr>
            <a:picLocks noChangeAspect="1"/>
          </p:cNvPicPr>
          <p:nvPr/>
        </p:nvPicPr>
        <p:blipFill rotWithShape="1">
          <a:blip r:embed="rId4"/>
          <a:srcRect l="10614" r="4207"/>
          <a:stretch/>
        </p:blipFill>
        <p:spPr>
          <a:xfrm>
            <a:off x="0" y="0"/>
            <a:ext cx="5342119" cy="6858000"/>
          </a:xfrm>
          <a:prstGeom prst="rect">
            <a:avLst/>
          </a:prstGeom>
        </p:spPr>
      </p:pic>
    </p:spTree>
    <p:extLst>
      <p:ext uri="{BB962C8B-B14F-4D97-AF65-F5344CB8AC3E}">
        <p14:creationId xmlns:p14="http://schemas.microsoft.com/office/powerpoint/2010/main" val="737796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200"/>
                                  </p:stCondLst>
                                  <p:childTnLst>
                                    <p:animMotion origin="layout" path="M 1.38778E-17 -3.7037E-6 L 1.38778E-17 0.01505 " pathEditMode="relative" rAng="0" ptsTypes="AA">
                                      <p:cBhvr>
                                        <p:cTn id="9" dur="500" spd="-100000" fill="hold"/>
                                        <p:tgtEl>
                                          <p:spTgt spid="2"/>
                                        </p:tgtEl>
                                        <p:attrNameLst>
                                          <p:attrName>ppt_x</p:attrName>
                                          <p:attrName>ppt_y</p:attrName>
                                        </p:attrNameLst>
                                      </p:cBhvr>
                                      <p:rCtr x="0" y="741"/>
                                    </p:animMotion>
                                  </p:childTnLst>
                                </p:cTn>
                              </p:par>
                              <p:par>
                                <p:cTn id="10" presetID="10" presetClass="entr" presetSubtype="0"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35" presetClass="path" presetSubtype="0" decel="100000" fill="hold" grpId="1" nodeType="withEffect">
                                  <p:stCondLst>
                                    <p:cond delay="200"/>
                                  </p:stCondLst>
                                  <p:childTnLst>
                                    <p:animMotion origin="layout" path="M 2.77556E-17 -1.48148E-6 L 0.00768 -1.48148E-6 " pathEditMode="relative" rAng="0" ptsTypes="AA">
                                      <p:cBhvr>
                                        <p:cTn id="14" dur="500" spd="-100000" fill="hold"/>
                                        <p:tgtEl>
                                          <p:spTgt spid="6"/>
                                        </p:tgtEl>
                                        <p:attrNameLst>
                                          <p:attrName>ppt_x</p:attrName>
                                          <p:attrName>ppt_y</p:attrName>
                                        </p:attrNameLst>
                                      </p:cBhvr>
                                      <p:rCtr x="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43998A-6C7B-4ED8-99B4-51752034658F}"/>
              </a:ext>
            </a:extLst>
          </p:cNvPr>
          <p:cNvSpPr/>
          <p:nvPr/>
        </p:nvSpPr>
        <p:spPr>
          <a:xfrm>
            <a:off x="293687" y="292099"/>
            <a:ext cx="11604625" cy="62722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Content Placeholder 4">
            <a:extLst>
              <a:ext uri="{FF2B5EF4-FFF2-40B4-BE49-F238E27FC236}">
                <a16:creationId xmlns:a16="http://schemas.microsoft.com/office/drawing/2014/main" id="{6408F6BF-BE4D-4416-9E51-58B172486521}"/>
              </a:ext>
            </a:extLst>
          </p:cNvPr>
          <p:cNvSpPr>
            <a:spLocks noGrp="1"/>
          </p:cNvSpPr>
          <p:nvPr>
            <p:ph idx="4294967295"/>
          </p:nvPr>
        </p:nvSpPr>
        <p:spPr>
          <a:xfrm>
            <a:off x="5813425" y="963613"/>
            <a:ext cx="6378575" cy="4930775"/>
          </a:xfrm>
        </p:spPr>
        <p:txBody>
          <a:bodyPr anchor="ctr">
            <a:normAutofit/>
          </a:bodyPr>
          <a:lstStyle/>
          <a:p>
            <a:pPr marL="0" indent="0">
              <a:buNone/>
            </a:pPr>
            <a:r>
              <a:rPr lang="en-US" sz="2400" dirty="0">
                <a:latin typeface="Segoe UI Semibold" panose="020B0702040204020203" pitchFamily="34" charset="0"/>
                <a:cs typeface="Segoe UI Semibold" panose="020B0702040204020203" pitchFamily="34" charset="0"/>
              </a:rPr>
              <a:t>Visit</a:t>
            </a:r>
            <a:r>
              <a:rPr lang="en-US" sz="2000" dirty="0">
                <a:latin typeface="Segoe UI Semibold" panose="020B0702040204020203" pitchFamily="34" charset="0"/>
                <a:cs typeface="Segoe UI Semibold" panose="020B0702040204020203" pitchFamily="34" charset="0"/>
              </a:rPr>
              <a:t> </a:t>
            </a:r>
            <a:r>
              <a:rPr lang="en-US" sz="2400" u="sng" dirty="0">
                <a:latin typeface="Segoe UI Semibold" panose="020B0702040204020203" pitchFamily="34" charset="0"/>
                <a:cs typeface="Segoe UI Semibold" panose="020B0702040204020203" pitchFamily="34" charset="0"/>
              </a:rPr>
              <a:t>aka.ms/MicrosoftIgnite2019/AFUN50</a:t>
            </a:r>
          </a:p>
          <a:p>
            <a:pPr marL="0" indent="0">
              <a:buNone/>
            </a:pPr>
            <a:endParaRPr lang="en-US" sz="2400" u="sng" dirty="0">
              <a:latin typeface="Segoe UI Semibold" panose="020B0702040204020203" pitchFamily="34" charset="0"/>
              <a:cs typeface="Segoe UI Semibold" panose="020B0702040204020203" pitchFamily="34" charset="0"/>
            </a:endParaRPr>
          </a:p>
          <a:p>
            <a:pPr>
              <a:buFont typeface="Wingdings" panose="05000000000000000000" pitchFamily="2" charset="2"/>
              <a:buChar char="ü"/>
            </a:pPr>
            <a:r>
              <a:rPr lang="en-US" sz="2000" dirty="0"/>
              <a:t>Download slides and resources</a:t>
            </a:r>
          </a:p>
          <a:p>
            <a:pPr>
              <a:buFont typeface="Wingdings" panose="05000000000000000000" pitchFamily="2" charset="2"/>
              <a:buChar char="ü"/>
            </a:pPr>
            <a:r>
              <a:rPr lang="en-US" sz="2000" dirty="0"/>
              <a:t>Access session recordings in 48 hours</a:t>
            </a:r>
          </a:p>
          <a:p>
            <a:pPr lvl="0">
              <a:buFont typeface="Wingdings" panose="05000000000000000000" pitchFamily="2" charset="2"/>
              <a:buChar char="ü"/>
            </a:pPr>
            <a:r>
              <a:rPr lang="en-US" sz="2000" dirty="0"/>
              <a:t>Ask questions &amp; continue the conversation</a:t>
            </a:r>
          </a:p>
          <a:p>
            <a:endParaRPr lang="en-US" sz="2000" dirty="0"/>
          </a:p>
        </p:txBody>
      </p:sp>
      <p:sp>
        <p:nvSpPr>
          <p:cNvPr id="7" name="Title 3">
            <a:extLst>
              <a:ext uri="{FF2B5EF4-FFF2-40B4-BE49-F238E27FC236}">
                <a16:creationId xmlns:a16="http://schemas.microsoft.com/office/drawing/2014/main" id="{98FD4BE6-D695-4D2D-B1DA-9FD0B2DCB500}"/>
              </a:ext>
            </a:extLst>
          </p:cNvPr>
          <p:cNvSpPr txBox="1">
            <a:spLocks/>
          </p:cNvSpPr>
          <p:nvPr/>
        </p:nvSpPr>
        <p:spPr>
          <a:xfrm>
            <a:off x="1042988" y="2115757"/>
            <a:ext cx="3965575" cy="2200211"/>
          </a:xfrm>
          <a:prstGeom prst="rect">
            <a:avLst/>
          </a:prstGeom>
        </p:spPr>
        <p:txBody>
          <a:bodyPr vert="horz" wrap="square" lIns="0" tIns="0" rIns="0" bIns="0" rtlCol="0" anchor="ctr" anchorCtr="0">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Find this session in Microsoft Tech Community</a:t>
            </a:r>
          </a:p>
        </p:txBody>
      </p:sp>
      <p:cxnSp>
        <p:nvCxnSpPr>
          <p:cNvPr id="8" name="Straight Connector 7">
            <a:extLst>
              <a:ext uri="{FF2B5EF4-FFF2-40B4-BE49-F238E27FC236}">
                <a16:creationId xmlns:a16="http://schemas.microsoft.com/office/drawing/2014/main" id="{42D20EED-E438-4A75-BE91-3201C7BBB7BF}"/>
              </a:ext>
            </a:extLst>
          </p:cNvPr>
          <p:cNvCxnSpPr/>
          <p:nvPr/>
        </p:nvCxnSpPr>
        <p:spPr>
          <a:xfrm>
            <a:off x="5472444" y="2057400"/>
            <a:ext cx="0" cy="2743200"/>
          </a:xfrm>
          <a:prstGeom prst="line">
            <a:avLst/>
          </a:prstGeom>
          <a:solidFill>
            <a:schemeClr val="bg1"/>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66898910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8917B2-A64D-4317-A375-7D192BD9D900}"/>
              </a:ext>
            </a:extLst>
          </p:cNvPr>
          <p:cNvSpPr/>
          <p:nvPr/>
        </p:nvSpPr>
        <p:spPr bwMode="auto">
          <a:xfrm>
            <a:off x="4419261" y="3924086"/>
            <a:ext cx="3353483" cy="4093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800" b="0" i="0" u="none" strike="noStrike" kern="0" cap="none" spc="0" normalizeH="0" baseline="0" noProof="0">
                <a:ln>
                  <a:noFill/>
                </a:ln>
                <a:gradFill>
                  <a:gsLst>
                    <a:gs pos="0">
                      <a:srgbClr val="FFFFFF"/>
                    </a:gs>
                    <a:gs pos="10680">
                      <a:srgbClr val="FFFFFF"/>
                    </a:gs>
                  </a:gsLst>
                  <a:lin ang="5400000" scaled="0"/>
                </a:gradFill>
                <a:effectLst/>
                <a:uLnTx/>
                <a:uFillTx/>
                <a:latin typeface="Segoe UI Semibold"/>
                <a:ea typeface="+mn-ea"/>
                <a:cs typeface="Segoe UI" panose="020B0502040204020203" pitchFamily="34" charset="0"/>
              </a:rPr>
              <a:t>Invent with purpose.</a:t>
            </a:r>
          </a:p>
        </p:txBody>
      </p:sp>
      <p:cxnSp>
        <p:nvCxnSpPr>
          <p:cNvPr id="3" name="Straight Connector 2">
            <a:extLst>
              <a:ext uri="{FF2B5EF4-FFF2-40B4-BE49-F238E27FC236}">
                <a16:creationId xmlns:a16="http://schemas.microsoft.com/office/drawing/2014/main" id="{E24CEB44-8992-460F-8AC5-0AB5B28A5D4D}"/>
              </a:ext>
            </a:extLst>
          </p:cNvPr>
          <p:cNvCxnSpPr>
            <a:cxnSpLocks/>
          </p:cNvCxnSpPr>
          <p:nvPr/>
        </p:nvCxnSpPr>
        <p:spPr>
          <a:xfrm>
            <a:off x="3303142" y="3590039"/>
            <a:ext cx="5553182"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 name="Group 4" descr="Microsoft Azure">
            <a:extLst>
              <a:ext uri="{FF2B5EF4-FFF2-40B4-BE49-F238E27FC236}">
                <a16:creationId xmlns:a16="http://schemas.microsoft.com/office/drawing/2014/main" id="{2E2546BD-73F4-4FA0-B2EA-27FEA2F5C444}"/>
              </a:ext>
            </a:extLst>
          </p:cNvPr>
          <p:cNvGrpSpPr>
            <a:grpSpLocks noChangeAspect="1"/>
          </p:cNvGrpSpPr>
          <p:nvPr/>
        </p:nvGrpSpPr>
        <p:grpSpPr bwMode="auto">
          <a:xfrm>
            <a:off x="3307668" y="2394175"/>
            <a:ext cx="5576660" cy="802940"/>
            <a:chOff x="2062" y="1904"/>
            <a:chExt cx="3556" cy="512"/>
          </a:xfrm>
        </p:grpSpPr>
        <p:sp>
          <p:nvSpPr>
            <p:cNvPr id="5" name="Freeform 5">
              <a:extLst>
                <a:ext uri="{FF2B5EF4-FFF2-40B4-BE49-F238E27FC236}">
                  <a16:creationId xmlns:a16="http://schemas.microsoft.com/office/drawing/2014/main" id="{E06A38AB-22B4-422C-8694-CCB139BB61B1}"/>
                </a:ext>
              </a:extLst>
            </p:cNvPr>
            <p:cNvSpPr>
              <a:spLocks noEditPoints="1"/>
            </p:cNvSpPr>
            <p:nvPr/>
          </p:nvSpPr>
          <p:spPr bwMode="auto">
            <a:xfrm>
              <a:off x="4533" y="2007"/>
              <a:ext cx="289" cy="306"/>
            </a:xfrm>
            <a:custGeom>
              <a:avLst/>
              <a:gdLst>
                <a:gd name="T0" fmla="*/ 175 w 289"/>
                <a:gd name="T1" fmla="*/ 0 h 306"/>
                <a:gd name="T2" fmla="*/ 289 w 289"/>
                <a:gd name="T3" fmla="*/ 306 h 306"/>
                <a:gd name="T4" fmla="*/ 231 w 289"/>
                <a:gd name="T5" fmla="*/ 306 h 306"/>
                <a:gd name="T6" fmla="*/ 205 w 289"/>
                <a:gd name="T7" fmla="*/ 229 h 306"/>
                <a:gd name="T8" fmla="*/ 83 w 289"/>
                <a:gd name="T9" fmla="*/ 229 h 306"/>
                <a:gd name="T10" fmla="*/ 59 w 289"/>
                <a:gd name="T11" fmla="*/ 306 h 306"/>
                <a:gd name="T12" fmla="*/ 0 w 289"/>
                <a:gd name="T13" fmla="*/ 306 h 306"/>
                <a:gd name="T14" fmla="*/ 115 w 289"/>
                <a:gd name="T15" fmla="*/ 0 h 306"/>
                <a:gd name="T16" fmla="*/ 175 w 289"/>
                <a:gd name="T17" fmla="*/ 0 h 306"/>
                <a:gd name="T18" fmla="*/ 143 w 289"/>
                <a:gd name="T19" fmla="*/ 57 h 306"/>
                <a:gd name="T20" fmla="*/ 97 w 289"/>
                <a:gd name="T21" fmla="*/ 185 h 306"/>
                <a:gd name="T22" fmla="*/ 189 w 289"/>
                <a:gd name="T23" fmla="*/ 185 h 306"/>
                <a:gd name="T24" fmla="*/ 145 w 289"/>
                <a:gd name="T25" fmla="*/ 57 h 306"/>
                <a:gd name="T26" fmla="*/ 143 w 289"/>
                <a:gd name="T27" fmla="*/ 5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06">
                  <a:moveTo>
                    <a:pt x="175" y="0"/>
                  </a:moveTo>
                  <a:lnTo>
                    <a:pt x="289" y="306"/>
                  </a:lnTo>
                  <a:lnTo>
                    <a:pt x="231" y="306"/>
                  </a:lnTo>
                  <a:lnTo>
                    <a:pt x="205" y="229"/>
                  </a:lnTo>
                  <a:lnTo>
                    <a:pt x="83" y="229"/>
                  </a:lnTo>
                  <a:lnTo>
                    <a:pt x="59" y="306"/>
                  </a:lnTo>
                  <a:lnTo>
                    <a:pt x="0" y="306"/>
                  </a:lnTo>
                  <a:lnTo>
                    <a:pt x="115" y="0"/>
                  </a:lnTo>
                  <a:lnTo>
                    <a:pt x="175" y="0"/>
                  </a:lnTo>
                  <a:close/>
                  <a:moveTo>
                    <a:pt x="143" y="57"/>
                  </a:moveTo>
                  <a:lnTo>
                    <a:pt x="97" y="185"/>
                  </a:lnTo>
                  <a:lnTo>
                    <a:pt x="189" y="185"/>
                  </a:lnTo>
                  <a:lnTo>
                    <a:pt x="145" y="57"/>
                  </a:lnTo>
                  <a:lnTo>
                    <a:pt x="143" y="5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 name="Freeform 6">
              <a:extLst>
                <a:ext uri="{FF2B5EF4-FFF2-40B4-BE49-F238E27FC236}">
                  <a16:creationId xmlns:a16="http://schemas.microsoft.com/office/drawing/2014/main" id="{9C5813C1-1C1D-412B-A875-3B057D179383}"/>
                </a:ext>
              </a:extLst>
            </p:cNvPr>
            <p:cNvSpPr>
              <a:spLocks/>
            </p:cNvSpPr>
            <p:nvPr/>
          </p:nvSpPr>
          <p:spPr bwMode="auto">
            <a:xfrm>
              <a:off x="4840" y="2092"/>
              <a:ext cx="183" cy="221"/>
            </a:xfrm>
            <a:custGeom>
              <a:avLst/>
              <a:gdLst>
                <a:gd name="T0" fmla="*/ 7 w 183"/>
                <a:gd name="T1" fmla="*/ 0 h 221"/>
                <a:gd name="T2" fmla="*/ 181 w 183"/>
                <a:gd name="T3" fmla="*/ 0 h 221"/>
                <a:gd name="T4" fmla="*/ 181 w 183"/>
                <a:gd name="T5" fmla="*/ 22 h 221"/>
                <a:gd name="T6" fmla="*/ 67 w 183"/>
                <a:gd name="T7" fmla="*/ 180 h 221"/>
                <a:gd name="T8" fmla="*/ 183 w 183"/>
                <a:gd name="T9" fmla="*/ 180 h 221"/>
                <a:gd name="T10" fmla="*/ 183 w 183"/>
                <a:gd name="T11" fmla="*/ 221 h 221"/>
                <a:gd name="T12" fmla="*/ 0 w 183"/>
                <a:gd name="T13" fmla="*/ 221 h 221"/>
                <a:gd name="T14" fmla="*/ 0 w 183"/>
                <a:gd name="T15" fmla="*/ 198 h 221"/>
                <a:gd name="T16" fmla="*/ 112 w 183"/>
                <a:gd name="T17" fmla="*/ 43 h 221"/>
                <a:gd name="T18" fmla="*/ 7 w 183"/>
                <a:gd name="T19" fmla="*/ 43 h 221"/>
                <a:gd name="T20" fmla="*/ 7 w 183"/>
                <a:gd name="T2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21">
                  <a:moveTo>
                    <a:pt x="7" y="0"/>
                  </a:moveTo>
                  <a:lnTo>
                    <a:pt x="181" y="0"/>
                  </a:lnTo>
                  <a:lnTo>
                    <a:pt x="181" y="22"/>
                  </a:lnTo>
                  <a:lnTo>
                    <a:pt x="67" y="180"/>
                  </a:lnTo>
                  <a:lnTo>
                    <a:pt x="183" y="180"/>
                  </a:lnTo>
                  <a:lnTo>
                    <a:pt x="183" y="221"/>
                  </a:lnTo>
                  <a:lnTo>
                    <a:pt x="0" y="221"/>
                  </a:lnTo>
                  <a:lnTo>
                    <a:pt x="0" y="198"/>
                  </a:lnTo>
                  <a:lnTo>
                    <a:pt x="112" y="43"/>
                  </a:lnTo>
                  <a:lnTo>
                    <a:pt x="7" y="43"/>
                  </a:lnTo>
                  <a:lnTo>
                    <a:pt x="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7">
              <a:extLst>
                <a:ext uri="{FF2B5EF4-FFF2-40B4-BE49-F238E27FC236}">
                  <a16:creationId xmlns:a16="http://schemas.microsoft.com/office/drawing/2014/main" id="{09017756-879A-4841-A90F-BD0F73533BCA}"/>
                </a:ext>
              </a:extLst>
            </p:cNvPr>
            <p:cNvSpPr>
              <a:spLocks/>
            </p:cNvSpPr>
            <p:nvPr/>
          </p:nvSpPr>
          <p:spPr bwMode="auto">
            <a:xfrm>
              <a:off x="5046" y="2092"/>
              <a:ext cx="195" cy="224"/>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8">
              <a:extLst>
                <a:ext uri="{FF2B5EF4-FFF2-40B4-BE49-F238E27FC236}">
                  <a16:creationId xmlns:a16="http://schemas.microsoft.com/office/drawing/2014/main" id="{62066BF0-602C-4AE0-840F-5037D42F96EB}"/>
                </a:ext>
              </a:extLst>
            </p:cNvPr>
            <p:cNvSpPr>
              <a:spLocks/>
            </p:cNvSpPr>
            <p:nvPr/>
          </p:nvSpPr>
          <p:spPr bwMode="auto">
            <a:xfrm>
              <a:off x="5289" y="2089"/>
              <a:ext cx="126" cy="224"/>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9">
              <a:extLst>
                <a:ext uri="{FF2B5EF4-FFF2-40B4-BE49-F238E27FC236}">
                  <a16:creationId xmlns:a16="http://schemas.microsoft.com/office/drawing/2014/main" id="{E718D564-668F-442D-AD49-37000DA95590}"/>
                </a:ext>
              </a:extLst>
            </p:cNvPr>
            <p:cNvSpPr>
              <a:spLocks noEditPoints="1"/>
            </p:cNvSpPr>
            <p:nvPr/>
          </p:nvSpPr>
          <p:spPr bwMode="auto">
            <a:xfrm>
              <a:off x="5417" y="2089"/>
              <a:ext cx="201" cy="229"/>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0">
              <a:extLst>
                <a:ext uri="{FF2B5EF4-FFF2-40B4-BE49-F238E27FC236}">
                  <a16:creationId xmlns:a16="http://schemas.microsoft.com/office/drawing/2014/main" id="{2E63B821-6CA4-45BE-8C13-DD1207A2621F}"/>
                </a:ext>
              </a:extLst>
            </p:cNvPr>
            <p:cNvSpPr>
              <a:spLocks noEditPoints="1"/>
            </p:cNvSpPr>
            <p:nvPr/>
          </p:nvSpPr>
          <p:spPr bwMode="auto">
            <a:xfrm>
              <a:off x="2720" y="1984"/>
              <a:ext cx="1720" cy="334"/>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1">
              <a:extLst>
                <a:ext uri="{FF2B5EF4-FFF2-40B4-BE49-F238E27FC236}">
                  <a16:creationId xmlns:a16="http://schemas.microsoft.com/office/drawing/2014/main" id="{E40D30A9-6DBB-46BE-A757-5F2424CD1292}"/>
                </a:ext>
              </a:extLst>
            </p:cNvPr>
            <p:cNvSpPr>
              <a:spLocks noChangeArrowheads="1"/>
            </p:cNvSpPr>
            <p:nvPr/>
          </p:nvSpPr>
          <p:spPr bwMode="auto">
            <a:xfrm>
              <a:off x="2062" y="1904"/>
              <a:ext cx="241" cy="24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2">
              <a:extLst>
                <a:ext uri="{FF2B5EF4-FFF2-40B4-BE49-F238E27FC236}">
                  <a16:creationId xmlns:a16="http://schemas.microsoft.com/office/drawing/2014/main" id="{3945A201-D735-49AC-B595-BD50FB6016D3}"/>
                </a:ext>
              </a:extLst>
            </p:cNvPr>
            <p:cNvSpPr>
              <a:spLocks noChangeArrowheads="1"/>
            </p:cNvSpPr>
            <p:nvPr/>
          </p:nvSpPr>
          <p:spPr bwMode="auto">
            <a:xfrm>
              <a:off x="2328" y="1904"/>
              <a:ext cx="241" cy="24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3">
              <a:extLst>
                <a:ext uri="{FF2B5EF4-FFF2-40B4-BE49-F238E27FC236}">
                  <a16:creationId xmlns:a16="http://schemas.microsoft.com/office/drawing/2014/main" id="{A2A35C6F-DCAC-4C18-AA81-229AD6D2FC28}"/>
                </a:ext>
              </a:extLst>
            </p:cNvPr>
            <p:cNvSpPr>
              <a:spLocks noChangeArrowheads="1"/>
            </p:cNvSpPr>
            <p:nvPr/>
          </p:nvSpPr>
          <p:spPr bwMode="auto">
            <a:xfrm>
              <a:off x="2062" y="2172"/>
              <a:ext cx="241" cy="244"/>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4">
              <a:extLst>
                <a:ext uri="{FF2B5EF4-FFF2-40B4-BE49-F238E27FC236}">
                  <a16:creationId xmlns:a16="http://schemas.microsoft.com/office/drawing/2014/main" id="{945CB1C2-FE25-458B-8D25-A01F7452D16B}"/>
                </a:ext>
              </a:extLst>
            </p:cNvPr>
            <p:cNvSpPr>
              <a:spLocks noChangeArrowheads="1"/>
            </p:cNvSpPr>
            <p:nvPr/>
          </p:nvSpPr>
          <p:spPr bwMode="auto">
            <a:xfrm>
              <a:off x="2328" y="2172"/>
              <a:ext cx="241" cy="244"/>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967588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accel="50000" decel="50000" fill="hold" nodeType="withEffect">
                                  <p:stCondLst>
                                    <p:cond delay="0"/>
                                  </p:stCondLst>
                                  <p:childTnLst>
                                    <p:animMotion origin="layout" path="M 2.08333E-7 -4.07407E-6 L 2.08333E-7 0.03403 " pathEditMode="relative" rAng="0" ptsTypes="AA">
                                      <p:cBhvr>
                                        <p:cTn id="9" dur="750" spd="-100000" fill="hold"/>
                                        <p:tgtEl>
                                          <p:spTgt spid="4"/>
                                        </p:tgtEl>
                                        <p:attrNameLst>
                                          <p:attrName>ppt_x</p:attrName>
                                          <p:attrName>ppt_y</p:attrName>
                                        </p:attrNameLst>
                                      </p:cBhvr>
                                      <p:rCtr x="0" y="1690"/>
                                    </p:animMotion>
                                  </p:childTnLst>
                                </p:cTn>
                              </p:par>
                              <p:par>
                                <p:cTn id="10" presetID="22" presetClass="entr" presetSubtype="8"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42" presetClass="path" presetSubtype="0" accel="50000" decel="50000" fill="hold" grpId="1" nodeType="withEffect">
                                  <p:stCondLst>
                                    <p:cond delay="0"/>
                                  </p:stCondLst>
                                  <p:childTnLst>
                                    <p:animMotion origin="layout" path="M 2.08333E-7 -4.07407E-6 L 2.08333E-7 0.03403 " pathEditMode="relative" rAng="0" ptsTypes="AA">
                                      <p:cBhvr>
                                        <p:cTn id="17" dur="750" spd="-100000" fill="hold"/>
                                        <p:tgtEl>
                                          <p:spTgt spid="2"/>
                                        </p:tgtEl>
                                        <p:attrNameLst>
                                          <p:attrName>ppt_x</p:attrName>
                                          <p:attrName>ppt_y</p:attrName>
                                        </p:attrNameLst>
                                      </p:cBhvr>
                                      <p:rCtr x="0" y="1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859838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8E0F9E-6F7F-46D5-B6A7-8F2317320BF4}"/>
              </a:ext>
            </a:extLst>
          </p:cNvPr>
          <p:cNvSpPr>
            <a:spLocks noGrp="1"/>
          </p:cNvSpPr>
          <p:nvPr>
            <p:ph type="title"/>
          </p:nvPr>
        </p:nvSpPr>
        <p:spPr>
          <a:xfrm>
            <a:off x="585216" y="2537210"/>
            <a:ext cx="5731608" cy="997196"/>
          </a:xfrm>
        </p:spPr>
        <p:txBody>
          <a:bodyPr/>
          <a:lstStyle/>
          <a:p>
            <a:r>
              <a:rPr lang="en-US"/>
              <a:t>Storage in Azure: The Basics</a:t>
            </a:r>
          </a:p>
        </p:txBody>
      </p:sp>
    </p:spTree>
    <p:extLst>
      <p:ext uri="{BB962C8B-B14F-4D97-AF65-F5344CB8AC3E}">
        <p14:creationId xmlns:p14="http://schemas.microsoft.com/office/powerpoint/2010/main" val="262538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a:xfrm>
            <a:off x="203331" y="111388"/>
            <a:ext cx="11332383" cy="847195"/>
          </a:xfrm>
        </p:spPr>
        <p:txBody>
          <a:bodyPr/>
          <a:lstStyle/>
          <a:p>
            <a:r>
              <a:rPr lang="en-US"/>
              <a:t>Why Cloud Storage?</a:t>
            </a:r>
          </a:p>
        </p:txBody>
      </p:sp>
      <p:grpSp>
        <p:nvGrpSpPr>
          <p:cNvPr id="74" name="Group 73"/>
          <p:cNvGrpSpPr/>
          <p:nvPr/>
        </p:nvGrpSpPr>
        <p:grpSpPr>
          <a:xfrm>
            <a:off x="5438935" y="5222512"/>
            <a:ext cx="1314131" cy="1314131"/>
            <a:chOff x="5547902" y="4202399"/>
            <a:chExt cx="1340672" cy="1340672"/>
          </a:xfrm>
        </p:grpSpPr>
        <p:sp>
          <p:nvSpPr>
            <p:cNvPr id="79" name="Oval 78"/>
            <p:cNvSpPr/>
            <p:nvPr/>
          </p:nvSpPr>
          <p:spPr bwMode="auto">
            <a:xfrm>
              <a:off x="5547902" y="4202399"/>
              <a:ext cx="1340672" cy="1340672"/>
            </a:xfrm>
            <a:prstGeom prst="ellipse">
              <a:avLst/>
            </a:prstGeom>
            <a:solidFill>
              <a:schemeClr val="bg2"/>
            </a:solid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1" name="Group 80"/>
            <p:cNvGrpSpPr/>
            <p:nvPr/>
          </p:nvGrpSpPr>
          <p:grpSpPr>
            <a:xfrm>
              <a:off x="5882043" y="4461171"/>
              <a:ext cx="744667" cy="794664"/>
              <a:chOff x="2084593" y="2157479"/>
              <a:chExt cx="958326" cy="1022668"/>
            </a:xfrm>
          </p:grpSpPr>
          <p:grpSp>
            <p:nvGrpSpPr>
              <p:cNvPr id="89" name="Group 4"/>
              <p:cNvGrpSpPr>
                <a:grpSpLocks noChangeAspect="1"/>
              </p:cNvGrpSpPr>
              <p:nvPr/>
            </p:nvGrpSpPr>
            <p:grpSpPr bwMode="auto">
              <a:xfrm>
                <a:off x="2084593" y="2157479"/>
                <a:ext cx="475727" cy="1022668"/>
                <a:chOff x="7" y="12"/>
                <a:chExt cx="167" cy="359"/>
              </a:xfrm>
            </p:grpSpPr>
            <p:sp>
              <p:nvSpPr>
                <p:cNvPr id="121" name="Rectangle 5"/>
                <p:cNvSpPr>
                  <a:spLocks noChangeArrowheads="1"/>
                </p:cNvSpPr>
                <p:nvPr/>
              </p:nvSpPr>
              <p:spPr bwMode="auto">
                <a:xfrm>
                  <a:off x="7" y="45"/>
                  <a:ext cx="167" cy="326"/>
                </a:xfrm>
                <a:prstGeom prst="rect">
                  <a:avLst/>
                </a:pr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6"/>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Rectangle 7"/>
                <p:cNvSpPr>
                  <a:spLocks noChangeArrowheads="1"/>
                </p:cNvSpPr>
                <p:nvPr/>
              </p:nvSpPr>
              <p:spPr bwMode="auto">
                <a:xfrm>
                  <a:off x="42" y="232"/>
                  <a:ext cx="25" cy="25"/>
                </a:xfrm>
                <a:prstGeom prst="rect">
                  <a:avLst/>
                </a:pr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Rectangle 8"/>
                <p:cNvSpPr>
                  <a:spLocks noChangeArrowheads="1"/>
                </p:cNvSpPr>
                <p:nvPr/>
              </p:nvSpPr>
              <p:spPr bwMode="auto">
                <a:xfrm>
                  <a:off x="114" y="232"/>
                  <a:ext cx="26" cy="25"/>
                </a:xfrm>
                <a:prstGeom prst="rect">
                  <a:avLst/>
                </a:pr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Rectangle 9"/>
                <p:cNvSpPr>
                  <a:spLocks noChangeArrowheads="1"/>
                </p:cNvSpPr>
                <p:nvPr/>
              </p:nvSpPr>
              <p:spPr bwMode="auto">
                <a:xfrm>
                  <a:off x="42" y="164"/>
                  <a:ext cx="25" cy="25"/>
                </a:xfrm>
                <a:prstGeom prst="rect">
                  <a:avLst/>
                </a:pr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6" name="Rectangle 10"/>
                <p:cNvSpPr>
                  <a:spLocks noChangeArrowheads="1"/>
                </p:cNvSpPr>
                <p:nvPr/>
              </p:nvSpPr>
              <p:spPr bwMode="auto">
                <a:xfrm>
                  <a:off x="114" y="164"/>
                  <a:ext cx="26" cy="25"/>
                </a:xfrm>
                <a:prstGeom prst="rect">
                  <a:avLst/>
                </a:pr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7" name="Rectangle 11"/>
                <p:cNvSpPr>
                  <a:spLocks noChangeArrowheads="1"/>
                </p:cNvSpPr>
                <p:nvPr/>
              </p:nvSpPr>
              <p:spPr bwMode="auto">
                <a:xfrm>
                  <a:off x="42" y="98"/>
                  <a:ext cx="25" cy="24"/>
                </a:xfrm>
                <a:prstGeom prst="rect">
                  <a:avLst/>
                </a:pr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Rectangle 12"/>
                <p:cNvSpPr>
                  <a:spLocks noChangeArrowheads="1"/>
                </p:cNvSpPr>
                <p:nvPr/>
              </p:nvSpPr>
              <p:spPr bwMode="auto">
                <a:xfrm>
                  <a:off x="114" y="98"/>
                  <a:ext cx="26" cy="24"/>
                </a:xfrm>
                <a:prstGeom prst="rect">
                  <a:avLst/>
                </a:pr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Rectangle 13"/>
                <p:cNvSpPr>
                  <a:spLocks noChangeArrowheads="1"/>
                </p:cNvSpPr>
                <p:nvPr/>
              </p:nvSpPr>
              <p:spPr bwMode="auto">
                <a:xfrm>
                  <a:off x="31" y="12"/>
                  <a:ext cx="47" cy="33"/>
                </a:xfrm>
                <a:prstGeom prst="rect">
                  <a:avLst/>
                </a:pr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4" name="Group 113"/>
              <p:cNvGrpSpPr/>
              <p:nvPr/>
            </p:nvGrpSpPr>
            <p:grpSpPr>
              <a:xfrm>
                <a:off x="2561534" y="2758439"/>
                <a:ext cx="475727" cy="421466"/>
                <a:chOff x="2779974" y="2727959"/>
                <a:chExt cx="475727" cy="421466"/>
              </a:xfrm>
            </p:grpSpPr>
            <p:sp>
              <p:nvSpPr>
                <p:cNvPr id="116" name="Rectangle 5"/>
                <p:cNvSpPr>
                  <a:spLocks noChangeArrowheads="1"/>
                </p:cNvSpPr>
                <p:nvPr/>
              </p:nvSpPr>
              <p:spPr bwMode="auto">
                <a:xfrm>
                  <a:off x="2779974" y="2727959"/>
                  <a:ext cx="475727" cy="421465"/>
                </a:xfrm>
                <a:prstGeom prst="rect">
                  <a:avLst/>
                </a:pr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Freeform 6"/>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Rectangle 7"/>
                <p:cNvSpPr>
                  <a:spLocks noChangeArrowheads="1"/>
                </p:cNvSpPr>
                <p:nvPr/>
              </p:nvSpPr>
              <p:spPr bwMode="auto">
                <a:xfrm>
                  <a:off x="2879677" y="2829662"/>
                  <a:ext cx="71217" cy="71216"/>
                </a:xfrm>
                <a:prstGeom prst="rect">
                  <a:avLst/>
                </a:pr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Rectangle 8"/>
                <p:cNvSpPr>
                  <a:spLocks noChangeArrowheads="1"/>
                </p:cNvSpPr>
                <p:nvPr/>
              </p:nvSpPr>
              <p:spPr bwMode="auto">
                <a:xfrm>
                  <a:off x="3084781" y="2829662"/>
                  <a:ext cx="74065" cy="71216"/>
                </a:xfrm>
                <a:prstGeom prst="rect">
                  <a:avLst/>
                </a:pr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Rectangle 9"/>
                <p:cNvSpPr>
                  <a:spLocks noChangeArrowheads="1"/>
                </p:cNvSpPr>
                <p:nvPr/>
              </p:nvSpPr>
              <p:spPr bwMode="auto">
                <a:xfrm>
                  <a:off x="2879677" y="3004253"/>
                  <a:ext cx="71217" cy="71216"/>
                </a:xfrm>
                <a:prstGeom prst="rect">
                  <a:avLst/>
                </a:pr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15" name="Isosceles Triangle 114"/>
              <p:cNvSpPr/>
              <p:nvPr/>
            </p:nvSpPr>
            <p:spPr bwMode="auto">
              <a:xfrm>
                <a:off x="2560320" y="2537142"/>
                <a:ext cx="482599" cy="221297"/>
              </a:xfrm>
              <a:prstGeom prst="triangle">
                <a:avLst>
                  <a:gd name="adj" fmla="val 0"/>
                </a:avLst>
              </a:pr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353535"/>
                  </a:solidFill>
                  <a:effectLst/>
                  <a:uLnTx/>
                  <a:uFillTx/>
                  <a:latin typeface="Segoe UI Semilight"/>
                  <a:ea typeface="+mn-ea"/>
                  <a:cs typeface="+mn-cs"/>
                </a:endParaRPr>
              </a:p>
            </p:txBody>
          </p:sp>
        </p:grpSp>
      </p:grpSp>
      <p:grpSp>
        <p:nvGrpSpPr>
          <p:cNvPr id="130" name="Group 129"/>
          <p:cNvGrpSpPr/>
          <p:nvPr/>
        </p:nvGrpSpPr>
        <p:grpSpPr>
          <a:xfrm>
            <a:off x="5438935" y="2790675"/>
            <a:ext cx="1314131" cy="1314131"/>
            <a:chOff x="5547902" y="2127586"/>
            <a:chExt cx="1340672" cy="1340672"/>
          </a:xfrm>
        </p:grpSpPr>
        <p:sp>
          <p:nvSpPr>
            <p:cNvPr id="131" name="Oval 130"/>
            <p:cNvSpPr/>
            <p:nvPr/>
          </p:nvSpPr>
          <p:spPr bwMode="auto">
            <a:xfrm>
              <a:off x="5547902" y="2127586"/>
              <a:ext cx="1340672" cy="1340672"/>
            </a:xfrm>
            <a:prstGeom prst="ellipse">
              <a:avLst/>
            </a:prstGeom>
            <a:solidFill>
              <a:schemeClr val="bg2"/>
            </a:solid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2" name="Group 16"/>
            <p:cNvGrpSpPr>
              <a:grpSpLocks noChangeAspect="1"/>
            </p:cNvGrpSpPr>
            <p:nvPr/>
          </p:nvGrpSpPr>
          <p:grpSpPr bwMode="auto">
            <a:xfrm>
              <a:off x="5824049" y="2333627"/>
              <a:ext cx="770389" cy="891106"/>
              <a:chOff x="13" y="7"/>
              <a:chExt cx="351" cy="406"/>
            </a:xfrm>
          </p:grpSpPr>
          <p:sp>
            <p:nvSpPr>
              <p:cNvPr id="133"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29" tIns="44815" rIns="89629" bIns="44815" numCol="1" spcCol="0" rtlCol="0" fromWordArt="0" anchor="t" anchorCtr="0" forceAA="0" compatLnSpc="1">
                <a:prstTxWarp prst="textNoShape">
                  <a:avLst/>
                </a:prstTxWarp>
                <a:noAutofit/>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4"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29" tIns="44815" rIns="89629" bIns="44815" numCol="1" spcCol="0" rtlCol="0" fromWordArt="0" anchor="t" anchorCtr="0" forceAA="0" compatLnSpc="1">
                <a:prstTxWarp prst="textNoShape">
                  <a:avLst/>
                </a:prstTxWarp>
                <a:noAutofit/>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Line 19"/>
              <p:cNvSpPr>
                <a:spLocks noChangeShapeType="1"/>
              </p:cNvSpPr>
              <p:nvPr/>
            </p:nvSpPr>
            <p:spPr bwMode="auto">
              <a:xfrm>
                <a:off x="288" y="282"/>
                <a:ext cx="0" cy="93"/>
              </a:xfrm>
              <a:prstGeom prst="line">
                <a:avLst/>
              </a:pr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29" tIns="44815" rIns="89629" bIns="44815" numCol="1" spcCol="0" rtlCol="0" fromWordArt="0" anchor="t" anchorCtr="0" forceAA="0" compatLnSpc="1">
                <a:prstTxWarp prst="textNoShape">
                  <a:avLst/>
                </a:prstTxWarp>
                <a:noAutofit/>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6"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29" tIns="44815" rIns="89629" bIns="44815" numCol="1" spcCol="0" rtlCol="0" fromWordArt="0" anchor="t" anchorCtr="0" forceAA="0" compatLnSpc="1">
                <a:prstTxWarp prst="textNoShape">
                  <a:avLst/>
                </a:prstTxWarp>
                <a:noAutofit/>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7"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29" tIns="44815" rIns="89629" bIns="44815" numCol="1" spcCol="0" rtlCol="0" fromWordArt="0" anchor="t" anchorCtr="0" forceAA="0" compatLnSpc="1">
                <a:prstTxWarp prst="textNoShape">
                  <a:avLst/>
                </a:prstTxWarp>
                <a:noAutofit/>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8" name="Line 22"/>
              <p:cNvSpPr>
                <a:spLocks noChangeShapeType="1"/>
              </p:cNvSpPr>
              <p:nvPr/>
            </p:nvSpPr>
            <p:spPr bwMode="auto">
              <a:xfrm>
                <a:off x="89" y="282"/>
                <a:ext cx="0" cy="93"/>
              </a:xfrm>
              <a:prstGeom prst="line">
                <a:avLst/>
              </a:pr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29" tIns="44815" rIns="89629" bIns="44815" numCol="1" spcCol="0" rtlCol="0" fromWordArt="0" anchor="t" anchorCtr="0" forceAA="0" compatLnSpc="1">
                <a:prstTxWarp prst="textNoShape">
                  <a:avLst/>
                </a:prstTxWarp>
                <a:noAutofit/>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9"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29" tIns="44815" rIns="89629" bIns="44815" numCol="1" spcCol="0" rtlCol="0" fromWordArt="0" anchor="t" anchorCtr="0" forceAA="0" compatLnSpc="1">
                <a:prstTxWarp prst="textNoShape">
                  <a:avLst/>
                </a:prstTxWarp>
                <a:noAutofit/>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29" tIns="44815" rIns="89629" bIns="44815" numCol="1" spcCol="0" rtlCol="0" fromWordArt="0" anchor="t" anchorCtr="0" forceAA="0" compatLnSpc="1">
                <a:prstTxWarp prst="textNoShape">
                  <a:avLst/>
                </a:prstTxWarp>
                <a:noAutofit/>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1"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29" tIns="44815" rIns="89629" bIns="44815" numCol="1" spcCol="0" rtlCol="0" fromWordArt="0" anchor="t" anchorCtr="0" forceAA="0" compatLnSpc="1">
                <a:prstTxWarp prst="textNoShape">
                  <a:avLst/>
                </a:prstTxWarp>
                <a:noAutofit/>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2" name="Line 26"/>
              <p:cNvSpPr>
                <a:spLocks noChangeShapeType="1"/>
              </p:cNvSpPr>
              <p:nvPr/>
            </p:nvSpPr>
            <p:spPr bwMode="auto">
              <a:xfrm>
                <a:off x="189" y="96"/>
                <a:ext cx="0" cy="87"/>
              </a:xfrm>
              <a:prstGeom prst="line">
                <a:avLst/>
              </a:pr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29" tIns="44815" rIns="89629" bIns="44815" numCol="1" spcCol="0" rtlCol="0" fromWordArt="0" anchor="t" anchorCtr="0" forceAA="0" compatLnSpc="1">
                <a:prstTxWarp prst="textNoShape">
                  <a:avLst/>
                </a:prstTxWarp>
                <a:noAutofit/>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3"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29" tIns="44815" rIns="89629" bIns="44815" numCol="1" spcCol="0" rtlCol="0" fromWordArt="0" anchor="t" anchorCtr="0" forceAA="0" compatLnSpc="1">
                <a:prstTxWarp prst="textNoShape">
                  <a:avLst/>
                </a:prstTxWarp>
                <a:noAutofit/>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29" tIns="44815" rIns="89629" bIns="44815" numCol="1" spcCol="0" rtlCol="0" fromWordArt="0" anchor="t" anchorCtr="0" forceAA="0" compatLnSpc="1">
                <a:prstTxWarp prst="textNoShape">
                  <a:avLst/>
                </a:prstTxWarp>
                <a:noAutofit/>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146" name="Oval 145"/>
          <p:cNvSpPr/>
          <p:nvPr/>
        </p:nvSpPr>
        <p:spPr bwMode="auto">
          <a:xfrm>
            <a:off x="2758929" y="2904642"/>
            <a:ext cx="1314131" cy="131413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8" name="Group 147"/>
          <p:cNvGrpSpPr/>
          <p:nvPr/>
        </p:nvGrpSpPr>
        <p:grpSpPr>
          <a:xfrm>
            <a:off x="8156793" y="2790675"/>
            <a:ext cx="1314131" cy="1314131"/>
            <a:chOff x="8320652" y="2127586"/>
            <a:chExt cx="1340672" cy="1340672"/>
          </a:xfrm>
        </p:grpSpPr>
        <p:sp>
          <p:nvSpPr>
            <p:cNvPr id="149" name="Oval 148"/>
            <p:cNvSpPr/>
            <p:nvPr/>
          </p:nvSpPr>
          <p:spPr bwMode="auto">
            <a:xfrm>
              <a:off x="8320652" y="2127586"/>
              <a:ext cx="1340672" cy="1340672"/>
            </a:xfrm>
            <a:prstGeom prst="ellipse">
              <a:avLst/>
            </a:prstGeom>
            <a:solidFill>
              <a:schemeClr val="bg2"/>
            </a:solid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50" name="Group 8"/>
            <p:cNvGrpSpPr>
              <a:grpSpLocks noChangeAspect="1"/>
            </p:cNvGrpSpPr>
            <p:nvPr/>
          </p:nvGrpSpPr>
          <p:grpSpPr bwMode="auto">
            <a:xfrm>
              <a:off x="8561965" y="2577338"/>
              <a:ext cx="897974" cy="451613"/>
              <a:chOff x="7" y="12"/>
              <a:chExt cx="342" cy="172"/>
            </a:xfrm>
          </p:grpSpPr>
          <p:sp>
            <p:nvSpPr>
              <p:cNvPr id="151" name="Rectangle 9"/>
              <p:cNvSpPr>
                <a:spLocks noChangeArrowheads="1"/>
              </p:cNvSpPr>
              <p:nvPr/>
            </p:nvSpPr>
            <p:spPr bwMode="auto">
              <a:xfrm>
                <a:off x="7" y="64"/>
                <a:ext cx="87" cy="120"/>
              </a:xfrm>
              <a:prstGeom prst="rect">
                <a:avLst/>
              </a:pr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Rectangle 10"/>
              <p:cNvSpPr>
                <a:spLocks noChangeArrowheads="1"/>
              </p:cNvSpPr>
              <p:nvPr/>
            </p:nvSpPr>
            <p:spPr bwMode="auto">
              <a:xfrm>
                <a:off x="195" y="76"/>
                <a:ext cx="154" cy="108"/>
              </a:xfrm>
              <a:prstGeom prst="rect">
                <a:avLst/>
              </a:pr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Line 11"/>
              <p:cNvSpPr>
                <a:spLocks noChangeShapeType="1"/>
              </p:cNvSpPr>
              <p:nvPr/>
            </p:nvSpPr>
            <p:spPr bwMode="auto">
              <a:xfrm flipV="1">
                <a:off x="311" y="124"/>
                <a:ext cx="0" cy="17"/>
              </a:xfrm>
              <a:prstGeom prst="line">
                <a:avLst/>
              </a:prstGeom>
              <a:noFill/>
              <a:ln w="25400" cap="flat">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cxnSp>
        <p:nvCxnSpPr>
          <p:cNvPr id="156" name="Straight Arrow Connector 155"/>
          <p:cNvCxnSpPr>
            <a:cxnSpLocks/>
          </p:cNvCxnSpPr>
          <p:nvPr/>
        </p:nvCxnSpPr>
        <p:spPr>
          <a:xfrm>
            <a:off x="4145251" y="3423240"/>
            <a:ext cx="1183640"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cxnSpLocks/>
          </p:cNvCxnSpPr>
          <p:nvPr/>
        </p:nvCxnSpPr>
        <p:spPr>
          <a:xfrm flipH="1">
            <a:off x="6863109" y="3423240"/>
            <a:ext cx="1183640"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cxnSpLocks/>
          </p:cNvCxnSpPr>
          <p:nvPr/>
        </p:nvCxnSpPr>
        <p:spPr>
          <a:xfrm>
            <a:off x="6091264" y="4200220"/>
            <a:ext cx="0" cy="922456"/>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710BB96-5514-4DAF-8E1D-B3C3C2EA4299}"/>
              </a:ext>
            </a:extLst>
          </p:cNvPr>
          <p:cNvGrpSpPr/>
          <p:nvPr/>
        </p:nvGrpSpPr>
        <p:grpSpPr>
          <a:xfrm>
            <a:off x="-118681" y="5637205"/>
            <a:ext cx="2816797" cy="307777"/>
            <a:chOff x="-201642" y="5490083"/>
            <a:chExt cx="2816797" cy="307777"/>
          </a:xfrm>
        </p:grpSpPr>
        <p:sp>
          <p:nvSpPr>
            <p:cNvPr id="112" name="TextBox 111"/>
            <p:cNvSpPr txBox="1"/>
            <p:nvPr/>
          </p:nvSpPr>
          <p:spPr>
            <a:xfrm>
              <a:off x="-201642" y="5490083"/>
              <a:ext cx="2816797" cy="307777"/>
            </a:xfrm>
            <a:prstGeom prst="rect">
              <a:avLst/>
            </a:prstGeom>
            <a:noFill/>
          </p:spPr>
          <p:txBody>
            <a:bodyPr wrap="none" rtlCol="0">
              <a:spAutoFit/>
            </a:bodyPr>
            <a:lstStyle/>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Fully </a:t>
              </a:r>
              <a:r>
                <a:rPr kumimoji="0" lang="en-US" sz="1400" b="1" i="0" u="none" strike="noStrike" kern="1200" cap="none" spc="0" normalizeH="0" baseline="0" noProof="0">
                  <a:ln>
                    <a:noFill/>
                  </a:ln>
                  <a:solidFill>
                    <a:srgbClr val="000000"/>
                  </a:solidFill>
                  <a:effectLst/>
                  <a:uLnTx/>
                  <a:uFillTx/>
                  <a:latin typeface="Segoe UI"/>
                  <a:ea typeface="+mn-ea"/>
                  <a:cs typeface="+mn-cs"/>
                </a:rPr>
                <a:t>Managed DB </a:t>
              </a:r>
              <a:r>
                <a:rPr kumimoji="0" lang="en-US" sz="1400" b="0" i="0" u="none" strike="noStrike" kern="1200" cap="none" spc="0" normalizeH="0" baseline="0" noProof="0">
                  <a:ln>
                    <a:noFill/>
                  </a:ln>
                  <a:solidFill>
                    <a:srgbClr val="000000"/>
                  </a:solidFill>
                  <a:effectLst/>
                  <a:uLnTx/>
                  <a:uFillTx/>
                  <a:latin typeface="Segoe UI"/>
                  <a:ea typeface="+mn-ea"/>
                  <a:cs typeface="+mn-cs"/>
                </a:rPr>
                <a:t>benefits</a:t>
              </a:r>
            </a:p>
          </p:txBody>
        </p:sp>
        <p:sp>
          <p:nvSpPr>
            <p:cNvPr id="75" name="Oval 74">
              <a:extLst>
                <a:ext uri="{FF2B5EF4-FFF2-40B4-BE49-F238E27FC236}">
                  <a16:creationId xmlns:a16="http://schemas.microsoft.com/office/drawing/2014/main" id="{9E435704-DE17-4AF8-85BC-B76CF6F99CA1}"/>
                </a:ext>
              </a:extLst>
            </p:cNvPr>
            <p:cNvSpPr/>
            <p:nvPr/>
          </p:nvSpPr>
          <p:spPr bwMode="auto">
            <a:xfrm>
              <a:off x="155014" y="5599151"/>
              <a:ext cx="89643" cy="89643"/>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BE05D7F1-A457-4538-86DF-AC467A00FC6E}"/>
              </a:ext>
            </a:extLst>
          </p:cNvPr>
          <p:cNvGrpSpPr/>
          <p:nvPr/>
        </p:nvGrpSpPr>
        <p:grpSpPr>
          <a:xfrm>
            <a:off x="4638505" y="930026"/>
            <a:ext cx="6867789" cy="286232"/>
            <a:chOff x="4638505" y="930026"/>
            <a:chExt cx="6867789" cy="286232"/>
          </a:xfrm>
        </p:grpSpPr>
        <p:sp>
          <p:nvSpPr>
            <p:cNvPr id="107" name="TextBox 106"/>
            <p:cNvSpPr txBox="1"/>
            <p:nvPr/>
          </p:nvSpPr>
          <p:spPr>
            <a:xfrm>
              <a:off x="4740018" y="930026"/>
              <a:ext cx="6766276" cy="286232"/>
            </a:xfrm>
            <a:prstGeom prst="rect">
              <a:avLst/>
            </a:prstGeom>
            <a:noFill/>
          </p:spPr>
          <p:txBody>
            <a:bodyPr wrap="none" rtlCol="0">
              <a:spAutoFit/>
            </a:bodyPr>
            <a:lstStyle/>
            <a:p>
              <a:pPr marL="0" marR="0" lvl="0" indent="0" algn="l" defTabSz="896111"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Different strategies for different </a:t>
              </a:r>
              <a:r>
                <a:rPr kumimoji="0" lang="en-US" sz="1400" b="1" i="0" u="none" strike="noStrike" kern="1200" cap="none" spc="0" normalizeH="0" baseline="0" noProof="0">
                  <a:ln>
                    <a:noFill/>
                  </a:ln>
                  <a:solidFill>
                    <a:srgbClr val="000000"/>
                  </a:solidFill>
                  <a:effectLst/>
                  <a:uLnTx/>
                  <a:uFillTx/>
                  <a:latin typeface="Segoe UI"/>
                  <a:ea typeface="+mn-ea"/>
                  <a:cs typeface="+mn-cs"/>
                </a:rPr>
                <a:t>data source - blob, tables</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1" i="0" u="none" strike="noStrike" kern="1200" cap="none" spc="0" normalizeH="0" baseline="0" noProof="0">
                  <a:ln>
                    <a:noFill/>
                  </a:ln>
                  <a:solidFill>
                    <a:srgbClr val="000000"/>
                  </a:solidFill>
                  <a:effectLst/>
                  <a:uLnTx/>
                  <a:uFillTx/>
                  <a:latin typeface="Segoe UI"/>
                  <a:ea typeface="+mn-ea"/>
                  <a:cs typeface="+mn-cs"/>
                </a:rPr>
                <a:t>relational</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1" i="0" u="none" strike="noStrike" kern="1200" cap="none" spc="0" normalizeH="0" baseline="0" noProof="0">
                  <a:ln>
                    <a:noFill/>
                  </a:ln>
                  <a:solidFill>
                    <a:srgbClr val="000000"/>
                  </a:solidFill>
                  <a:effectLst/>
                  <a:uLnTx/>
                  <a:uFillTx/>
                  <a:latin typeface="Segoe UI"/>
                  <a:ea typeface="+mn-ea"/>
                  <a:cs typeface="+mn-cs"/>
                </a:rPr>
                <a:t>NoSQL </a:t>
              </a:r>
              <a:r>
                <a:rPr kumimoji="0" lang="en-US" sz="1400" b="0" i="0" u="none" strike="noStrike" kern="1200" cap="none" spc="0" normalizeH="0" baseline="0" noProof="0" err="1">
                  <a:ln>
                    <a:noFill/>
                  </a:ln>
                  <a:solidFill>
                    <a:srgbClr val="000000"/>
                  </a:solidFill>
                  <a:effectLst/>
                  <a:uLnTx/>
                  <a:uFillTx/>
                  <a:latin typeface="Segoe UI"/>
                  <a:ea typeface="+mn-ea"/>
                  <a:cs typeface="+mn-cs"/>
                </a:rPr>
                <a:t>etc</a:t>
              </a:r>
              <a:r>
                <a:rPr kumimoji="0" lang="en-US" sz="1400" b="0" i="0" u="none" strike="noStrike" kern="1200" cap="none" spc="0" normalizeH="0" baseline="0" noProof="0">
                  <a:ln>
                    <a:noFill/>
                  </a:ln>
                  <a:solidFill>
                    <a:srgbClr val="000000"/>
                  </a:solidFill>
                  <a:effectLst/>
                  <a:uLnTx/>
                  <a:uFillTx/>
                  <a:latin typeface="Segoe UI"/>
                  <a:ea typeface="+mn-ea"/>
                  <a:cs typeface="+mn-cs"/>
                </a:rPr>
                <a:t> </a:t>
              </a:r>
            </a:p>
          </p:txBody>
        </p:sp>
        <p:sp>
          <p:nvSpPr>
            <p:cNvPr id="76" name="Oval 75">
              <a:extLst>
                <a:ext uri="{FF2B5EF4-FFF2-40B4-BE49-F238E27FC236}">
                  <a16:creationId xmlns:a16="http://schemas.microsoft.com/office/drawing/2014/main" id="{ABC6CD23-2D56-4B88-9B63-721A1859458A}"/>
                </a:ext>
              </a:extLst>
            </p:cNvPr>
            <p:cNvSpPr/>
            <p:nvPr/>
          </p:nvSpPr>
          <p:spPr bwMode="auto">
            <a:xfrm>
              <a:off x="4638505" y="1022365"/>
              <a:ext cx="89643" cy="89643"/>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F9059C77-58A9-4BC8-8166-3CEE831EF012}"/>
              </a:ext>
            </a:extLst>
          </p:cNvPr>
          <p:cNvGrpSpPr/>
          <p:nvPr/>
        </p:nvGrpSpPr>
        <p:grpSpPr>
          <a:xfrm rot="840000">
            <a:off x="-116370" y="1491769"/>
            <a:ext cx="4691221" cy="901335"/>
            <a:chOff x="-262507" y="2058613"/>
            <a:chExt cx="4691221" cy="901335"/>
          </a:xfrm>
        </p:grpSpPr>
        <p:sp>
          <p:nvSpPr>
            <p:cNvPr id="104" name="TextBox 103"/>
            <p:cNvSpPr txBox="1"/>
            <p:nvPr/>
          </p:nvSpPr>
          <p:spPr>
            <a:xfrm rot="20304840">
              <a:off x="-262507" y="2058613"/>
              <a:ext cx="4691221" cy="317203"/>
            </a:xfrm>
            <a:prstGeom prst="rect">
              <a:avLst/>
            </a:prstGeom>
            <a:noFill/>
          </p:spPr>
          <p:txBody>
            <a:bodyPr wrap="square" rtlCol="0">
              <a:spAutoFit/>
            </a:bodyPr>
            <a:lstStyle/>
            <a:p>
              <a:pPr marL="569912" marR="0" lvl="1" indent="0" algn="l" defTabSz="914367" rtl="0" eaLnBrk="1" fontAlgn="auto" latinLnBrk="0" hangingPunct="1">
                <a:lnSpc>
                  <a:spcPct val="114000"/>
                </a:lnSpc>
                <a:spcBef>
                  <a:spcPts val="0"/>
                </a:spcBef>
                <a:spcAft>
                  <a:spcPts val="0"/>
                </a:spcAft>
                <a:buClrTx/>
                <a:buSzPct val="7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Make sure that my </a:t>
              </a:r>
              <a:r>
                <a:rPr kumimoji="0" lang="en-US" sz="1400" b="1" i="0" u="none" strike="noStrike" kern="1200" cap="none" spc="0" normalizeH="0" baseline="0" noProof="0">
                  <a:ln>
                    <a:noFill/>
                  </a:ln>
                  <a:solidFill>
                    <a:srgbClr val="000000"/>
                  </a:solidFill>
                  <a:effectLst/>
                  <a:uLnTx/>
                  <a:uFillTx/>
                  <a:latin typeface="Segoe UI"/>
                  <a:ea typeface="+mn-ea"/>
                  <a:cs typeface="+mn-cs"/>
                </a:rPr>
                <a:t>database</a:t>
              </a:r>
              <a:r>
                <a:rPr kumimoji="0" lang="en-US" sz="1400" b="0" i="0" u="none" strike="noStrike" kern="1200" cap="none" spc="0" normalizeH="0" baseline="0" noProof="0">
                  <a:ln>
                    <a:noFill/>
                  </a:ln>
                  <a:solidFill>
                    <a:srgbClr val="000000"/>
                  </a:solidFill>
                  <a:effectLst/>
                  <a:uLnTx/>
                  <a:uFillTx/>
                  <a:latin typeface="Segoe UI"/>
                  <a:ea typeface="+mn-ea"/>
                  <a:cs typeface="+mn-cs"/>
                </a:rPr>
                <a:t> is </a:t>
              </a:r>
              <a:r>
                <a:rPr kumimoji="0" lang="en-US" sz="1400" b="1" i="0" u="none" strike="noStrike" kern="1200" cap="none" spc="0" normalizeH="0" baseline="0" noProof="0">
                  <a:ln>
                    <a:noFill/>
                  </a:ln>
                  <a:solidFill>
                    <a:srgbClr val="000000"/>
                  </a:solidFill>
                  <a:effectLst/>
                  <a:uLnTx/>
                  <a:uFillTx/>
                  <a:latin typeface="Segoe UI"/>
                  <a:ea typeface="+mn-ea"/>
                  <a:cs typeface="+mn-cs"/>
                </a:rPr>
                <a:t>always available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Oval 81">
              <a:extLst>
                <a:ext uri="{FF2B5EF4-FFF2-40B4-BE49-F238E27FC236}">
                  <a16:creationId xmlns:a16="http://schemas.microsoft.com/office/drawing/2014/main" id="{A0C0D26F-C7A0-4F85-9530-D9E700B07D16}"/>
                </a:ext>
              </a:extLst>
            </p:cNvPr>
            <p:cNvSpPr/>
            <p:nvPr/>
          </p:nvSpPr>
          <p:spPr bwMode="auto">
            <a:xfrm rot="20990753">
              <a:off x="316774" y="2870305"/>
              <a:ext cx="89643" cy="89643"/>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A315AE2C-09A5-43A5-A390-5AEB02687E2E}"/>
              </a:ext>
            </a:extLst>
          </p:cNvPr>
          <p:cNvGrpSpPr/>
          <p:nvPr/>
        </p:nvGrpSpPr>
        <p:grpSpPr>
          <a:xfrm>
            <a:off x="7262398" y="5765338"/>
            <a:ext cx="3066933" cy="307777"/>
            <a:chOff x="6789406" y="5984510"/>
            <a:chExt cx="3066933" cy="307777"/>
          </a:xfrm>
        </p:grpSpPr>
        <p:sp>
          <p:nvSpPr>
            <p:cNvPr id="94" name="TextBox 93"/>
            <p:cNvSpPr txBox="1"/>
            <p:nvPr/>
          </p:nvSpPr>
          <p:spPr>
            <a:xfrm>
              <a:off x="6879049" y="5984510"/>
              <a:ext cx="2977290" cy="307777"/>
            </a:xfrm>
            <a:prstGeom prst="rect">
              <a:avLst/>
            </a:prstGeom>
            <a:noFill/>
          </p:spPr>
          <p:txBody>
            <a:bodyPr wrap="none" rtlCol="0">
              <a:spAutoFit/>
            </a:bodyPr>
            <a:lstStyle/>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Automated </a:t>
              </a:r>
              <a:r>
                <a:rPr kumimoji="0" lang="en-US" sz="1400" b="1" i="0" u="none" strike="noStrike" kern="1200" cap="none" spc="0" normalizeH="0" baseline="0" noProof="0">
                  <a:ln>
                    <a:noFill/>
                  </a:ln>
                  <a:solidFill>
                    <a:srgbClr val="000000"/>
                  </a:solidFill>
                  <a:effectLst/>
                  <a:uLnTx/>
                  <a:uFillTx/>
                  <a:latin typeface="Segoe UI"/>
                  <a:ea typeface="+mn-ea"/>
                  <a:cs typeface="+mn-cs"/>
                </a:rPr>
                <a:t>backup</a:t>
              </a:r>
              <a:r>
                <a:rPr kumimoji="0" lang="en-US" sz="1400" b="0" i="0" u="none" strike="noStrike" kern="1200" cap="none" spc="0" normalizeH="0" baseline="0" noProof="0">
                  <a:ln>
                    <a:noFill/>
                  </a:ln>
                  <a:solidFill>
                    <a:srgbClr val="000000"/>
                  </a:solidFill>
                  <a:effectLst/>
                  <a:uLnTx/>
                  <a:uFillTx/>
                  <a:latin typeface="Segoe UI"/>
                  <a:ea typeface="+mn-ea"/>
                  <a:cs typeface="+mn-cs"/>
                </a:rPr>
                <a:t> and </a:t>
              </a:r>
              <a:r>
                <a:rPr kumimoji="0" lang="en-US" sz="1400" b="1" i="0" u="none" strike="noStrike" kern="1200" cap="none" spc="0" normalizeH="0" baseline="0" noProof="0">
                  <a:ln>
                    <a:noFill/>
                  </a:ln>
                  <a:solidFill>
                    <a:srgbClr val="000000"/>
                  </a:solidFill>
                  <a:effectLst/>
                  <a:uLnTx/>
                  <a:uFillTx/>
                  <a:latin typeface="Segoe UI"/>
                  <a:ea typeface="+mn-ea"/>
                  <a:cs typeface="+mn-cs"/>
                </a:rPr>
                <a:t>recovery </a:t>
              </a:r>
            </a:p>
          </p:txBody>
        </p:sp>
        <p:sp>
          <p:nvSpPr>
            <p:cNvPr id="162" name="Oval 161">
              <a:extLst>
                <a:ext uri="{FF2B5EF4-FFF2-40B4-BE49-F238E27FC236}">
                  <a16:creationId xmlns:a16="http://schemas.microsoft.com/office/drawing/2014/main" id="{68D9A948-71C3-4415-801B-01B90DF06FBF}"/>
                </a:ext>
              </a:extLst>
            </p:cNvPr>
            <p:cNvSpPr/>
            <p:nvPr/>
          </p:nvSpPr>
          <p:spPr bwMode="auto">
            <a:xfrm>
              <a:off x="6789406" y="6114863"/>
              <a:ext cx="89643" cy="89643"/>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36697AC5-3418-4EC0-BE83-8A79964FF8C2}"/>
              </a:ext>
            </a:extLst>
          </p:cNvPr>
          <p:cNvGrpSpPr/>
          <p:nvPr/>
        </p:nvGrpSpPr>
        <p:grpSpPr>
          <a:xfrm>
            <a:off x="6457804" y="4688949"/>
            <a:ext cx="1850867" cy="307777"/>
            <a:chOff x="6457804" y="4688949"/>
            <a:chExt cx="1850867" cy="307777"/>
          </a:xfrm>
        </p:grpSpPr>
        <p:sp>
          <p:nvSpPr>
            <p:cNvPr id="101" name="TextBox 100"/>
            <p:cNvSpPr txBox="1"/>
            <p:nvPr/>
          </p:nvSpPr>
          <p:spPr>
            <a:xfrm>
              <a:off x="6547447" y="4688949"/>
              <a:ext cx="1761224" cy="307777"/>
            </a:xfrm>
            <a:prstGeom prst="rect">
              <a:avLst/>
            </a:prstGeom>
            <a:noFill/>
          </p:spPr>
          <p:txBody>
            <a:bodyPr wrap="square" rtlCol="0">
              <a:spAutoFit/>
            </a:bodyPr>
            <a:lstStyle/>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Storage </a:t>
              </a:r>
              <a:r>
                <a:rPr kumimoji="0" lang="en-US" sz="1400" b="1" i="0" u="none" strike="noStrike" kern="1200" cap="none" spc="0" normalizeH="0" baseline="0" noProof="0">
                  <a:ln>
                    <a:noFill/>
                  </a:ln>
                  <a:solidFill>
                    <a:srgbClr val="000000"/>
                  </a:solidFill>
                  <a:effectLst/>
                  <a:uLnTx/>
                  <a:uFillTx/>
                  <a:latin typeface="Segoe UI"/>
                  <a:ea typeface="+mn-ea"/>
                  <a:cs typeface="+mn-cs"/>
                </a:rPr>
                <a:t>tiers </a:t>
              </a:r>
            </a:p>
          </p:txBody>
        </p:sp>
        <p:sp>
          <p:nvSpPr>
            <p:cNvPr id="164" name="Oval 163">
              <a:extLst>
                <a:ext uri="{FF2B5EF4-FFF2-40B4-BE49-F238E27FC236}">
                  <a16:creationId xmlns:a16="http://schemas.microsoft.com/office/drawing/2014/main" id="{D70C06D2-D29A-4021-83F0-B6FC1F05B5D2}"/>
                </a:ext>
              </a:extLst>
            </p:cNvPr>
            <p:cNvSpPr/>
            <p:nvPr/>
          </p:nvSpPr>
          <p:spPr bwMode="auto">
            <a:xfrm>
              <a:off x="6457804" y="4799528"/>
              <a:ext cx="89643" cy="89643"/>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67" name="Freeform 5">
            <a:extLst>
              <a:ext uri="{FF2B5EF4-FFF2-40B4-BE49-F238E27FC236}">
                <a16:creationId xmlns:a16="http://schemas.microsoft.com/office/drawing/2014/main" id="{467BBE34-CAA0-4273-8E4D-2231D553ECFF}"/>
              </a:ext>
            </a:extLst>
          </p:cNvPr>
          <p:cNvSpPr>
            <a:spLocks noEditPoints="1"/>
          </p:cNvSpPr>
          <p:nvPr/>
        </p:nvSpPr>
        <p:spPr bwMode="auto">
          <a:xfrm>
            <a:off x="2969144" y="3023722"/>
            <a:ext cx="779229" cy="838900"/>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2E3192"/>
          </a:solidFill>
          <a:ln w="28575">
            <a:solidFill>
              <a:srgbClr val="002060"/>
            </a:solidFill>
            <a:miter lim="800000"/>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7" name="Group 16">
            <a:extLst>
              <a:ext uri="{FF2B5EF4-FFF2-40B4-BE49-F238E27FC236}">
                <a16:creationId xmlns:a16="http://schemas.microsoft.com/office/drawing/2014/main" id="{CE5A9D5A-0619-4C18-9943-3B07412F2386}"/>
              </a:ext>
            </a:extLst>
          </p:cNvPr>
          <p:cNvGrpSpPr/>
          <p:nvPr/>
        </p:nvGrpSpPr>
        <p:grpSpPr>
          <a:xfrm>
            <a:off x="-72427" y="4050614"/>
            <a:ext cx="4889187" cy="808363"/>
            <a:chOff x="-72427" y="4050614"/>
            <a:chExt cx="4889187" cy="808363"/>
          </a:xfrm>
        </p:grpSpPr>
        <p:sp>
          <p:nvSpPr>
            <p:cNvPr id="2" name="Rectangle 1">
              <a:extLst>
                <a:ext uri="{FF2B5EF4-FFF2-40B4-BE49-F238E27FC236}">
                  <a16:creationId xmlns:a16="http://schemas.microsoft.com/office/drawing/2014/main" id="{214C759A-4E61-4640-B063-C1F0BA5C2D00}"/>
                </a:ext>
              </a:extLst>
            </p:cNvPr>
            <p:cNvSpPr/>
            <p:nvPr/>
          </p:nvSpPr>
          <p:spPr>
            <a:xfrm>
              <a:off x="-72427" y="4050614"/>
              <a:ext cx="4889187" cy="808363"/>
            </a:xfrm>
            <a:prstGeom prst="rect">
              <a:avLst/>
            </a:prstGeom>
          </p:spPr>
          <p:txBody>
            <a:bodyPr wrap="square">
              <a:spAutoFit/>
            </a:bodyPr>
            <a:lstStyle/>
            <a:p>
              <a:pPr marL="569912" marR="0" lvl="1" indent="0" algn="l" defTabSz="914367" rtl="0" eaLnBrk="1" fontAlgn="auto" latinLnBrk="0" hangingPunct="1">
                <a:lnSpc>
                  <a:spcPct val="114000"/>
                </a:lnSpc>
                <a:spcBef>
                  <a:spcPts val="0"/>
                </a:spcBef>
                <a:spcAft>
                  <a:spcPts val="0"/>
                </a:spcAft>
                <a:buClrTx/>
                <a:buSzPct val="70000"/>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Quick access</a:t>
              </a:r>
              <a:r>
                <a:rPr kumimoji="0" lang="en-US" sz="1400" b="0" i="0" u="none" strike="noStrike" kern="1200" cap="none" spc="0" normalizeH="0" baseline="0" noProof="0">
                  <a:ln>
                    <a:noFill/>
                  </a:ln>
                  <a:solidFill>
                    <a:srgbClr val="000000"/>
                  </a:solidFill>
                  <a:effectLst/>
                  <a:uLnTx/>
                  <a:uFillTx/>
                  <a:latin typeface="Segoe UI"/>
                  <a:ea typeface="+mn-ea"/>
                  <a:cs typeface="+mn-cs"/>
                </a:rPr>
                <a:t> from </a:t>
              </a:r>
              <a:r>
                <a:rPr kumimoji="0" lang="en-US" sz="1400" b="1" i="0" u="none" strike="noStrike" kern="1200" cap="none" spc="0" normalizeH="0" baseline="0" noProof="0">
                  <a:ln>
                    <a:noFill/>
                  </a:ln>
                  <a:solidFill>
                    <a:srgbClr val="000000"/>
                  </a:solidFill>
                  <a:effectLst/>
                  <a:uLnTx/>
                  <a:uFillTx/>
                  <a:latin typeface="Segoe UI"/>
                  <a:ea typeface="+mn-ea"/>
                  <a:cs typeface="+mn-cs"/>
                </a:rPr>
                <a:t>around the world</a:t>
              </a:r>
              <a:r>
                <a:rPr kumimoji="0" lang="en-US" sz="1400" b="0" i="0" u="none" strike="noStrike" kern="1200" cap="none" spc="0" normalizeH="0" baseline="0" noProof="0">
                  <a:ln>
                    <a:noFill/>
                  </a:ln>
                  <a:solidFill>
                    <a:srgbClr val="000000"/>
                  </a:solidFill>
                  <a:effectLst/>
                  <a:uLnTx/>
                  <a:uFillTx/>
                  <a:latin typeface="Segoe UI"/>
                  <a:ea typeface="+mn-ea"/>
                  <a:cs typeface="+mn-cs"/>
                </a:rPr>
                <a:t> due to replication and multiple data centers </a:t>
              </a:r>
            </a:p>
            <a:p>
              <a:pPr marL="569912" marR="0" lvl="1" indent="0" algn="l" defTabSz="914367" rtl="0" eaLnBrk="1" fontAlgn="auto" latinLnBrk="0" hangingPunct="1">
                <a:lnSpc>
                  <a:spcPct val="114000"/>
                </a:lnSpc>
                <a:spcBef>
                  <a:spcPts val="0"/>
                </a:spcBef>
                <a:spcAft>
                  <a:spcPts val="0"/>
                </a:spcAft>
                <a:buClrTx/>
                <a:buSzPct val="70000"/>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Oval 146">
              <a:extLst>
                <a:ext uri="{FF2B5EF4-FFF2-40B4-BE49-F238E27FC236}">
                  <a16:creationId xmlns:a16="http://schemas.microsoft.com/office/drawing/2014/main" id="{2CF38BA4-A6E2-41D1-BE2D-695C39AAE729}"/>
                </a:ext>
              </a:extLst>
            </p:cNvPr>
            <p:cNvSpPr/>
            <p:nvPr/>
          </p:nvSpPr>
          <p:spPr bwMode="auto">
            <a:xfrm>
              <a:off x="371261" y="4306767"/>
              <a:ext cx="89643" cy="89643"/>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0F567964-83A6-4FB4-8C2D-F49356DBE305}"/>
              </a:ext>
            </a:extLst>
          </p:cNvPr>
          <p:cNvGrpSpPr/>
          <p:nvPr/>
        </p:nvGrpSpPr>
        <p:grpSpPr>
          <a:xfrm>
            <a:off x="7352041" y="5064638"/>
            <a:ext cx="4323473" cy="317203"/>
            <a:chOff x="7352041" y="5064638"/>
            <a:chExt cx="4323473" cy="317203"/>
          </a:xfrm>
        </p:grpSpPr>
        <p:sp>
          <p:nvSpPr>
            <p:cNvPr id="4" name="Rectangle 3">
              <a:extLst>
                <a:ext uri="{FF2B5EF4-FFF2-40B4-BE49-F238E27FC236}">
                  <a16:creationId xmlns:a16="http://schemas.microsoft.com/office/drawing/2014/main" id="{362A53AB-D915-4824-84DD-34900C16A007}"/>
                </a:ext>
              </a:extLst>
            </p:cNvPr>
            <p:cNvSpPr/>
            <p:nvPr/>
          </p:nvSpPr>
          <p:spPr>
            <a:xfrm>
              <a:off x="7352041" y="5064638"/>
              <a:ext cx="4323473" cy="317203"/>
            </a:xfrm>
            <a:prstGeom prst="rect">
              <a:avLst/>
            </a:prstGeom>
          </p:spPr>
          <p:txBody>
            <a:bodyPr wrap="square">
              <a:spAutoFit/>
            </a:bodyPr>
            <a:lstStyle/>
            <a:p>
              <a:pPr marL="569912" marR="0" lvl="1" indent="0" algn="l" defTabSz="914367" rtl="0" eaLnBrk="1" fontAlgn="auto" latinLnBrk="0" hangingPunct="1">
                <a:lnSpc>
                  <a:spcPct val="114000"/>
                </a:lnSpc>
                <a:spcBef>
                  <a:spcPts val="0"/>
                </a:spcBef>
                <a:spcAft>
                  <a:spcPts val="0"/>
                </a:spcAft>
                <a:buClrTx/>
                <a:buSzPct val="7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Monitor, troubleshoot, and </a:t>
              </a:r>
              <a:r>
                <a:rPr kumimoji="0" lang="en-US" sz="1400" b="1" i="0" u="none" strike="noStrike" kern="1200" cap="none" spc="0" normalizeH="0" baseline="0" noProof="0">
                  <a:ln>
                    <a:noFill/>
                  </a:ln>
                  <a:solidFill>
                    <a:srgbClr val="000000"/>
                  </a:solidFill>
                  <a:effectLst/>
                  <a:uLnTx/>
                  <a:uFillTx/>
                  <a:latin typeface="Segoe UI"/>
                  <a:ea typeface="+mn-ea"/>
                  <a:cs typeface="+mn-cs"/>
                </a:rPr>
                <a:t>manage</a:t>
              </a:r>
              <a:r>
                <a:rPr kumimoji="0" lang="en-US" sz="1400" b="0" i="0" u="none" strike="noStrike" kern="1200" cap="none" spc="0" normalizeH="0" baseline="0" noProof="0">
                  <a:ln>
                    <a:noFill/>
                  </a:ln>
                  <a:solidFill>
                    <a:srgbClr val="000000"/>
                  </a:solidFill>
                  <a:effectLst/>
                  <a:uLnTx/>
                  <a:uFillTx/>
                  <a:latin typeface="Segoe UI"/>
                  <a:ea typeface="+mn-ea"/>
                  <a:cs typeface="+mn-cs"/>
                </a:rPr>
                <a:t> at </a:t>
              </a:r>
              <a:r>
                <a:rPr kumimoji="0" lang="en-US" sz="1400" b="1" i="0" u="none" strike="noStrike" kern="1200" cap="none" spc="0" normalizeH="0" baseline="0" noProof="0">
                  <a:ln>
                    <a:noFill/>
                  </a:ln>
                  <a:solidFill>
                    <a:srgbClr val="000000"/>
                  </a:solidFill>
                  <a:effectLst/>
                  <a:uLnTx/>
                  <a:uFillTx/>
                  <a:latin typeface="Segoe UI"/>
                  <a:ea typeface="+mn-ea"/>
                  <a:cs typeface="+mn-cs"/>
                </a:rPr>
                <a:t>scale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69" name="Oval 168">
              <a:extLst>
                <a:ext uri="{FF2B5EF4-FFF2-40B4-BE49-F238E27FC236}">
                  <a16:creationId xmlns:a16="http://schemas.microsoft.com/office/drawing/2014/main" id="{98CEAF5F-700A-4DDE-AA75-94943628E08A}"/>
                </a:ext>
              </a:extLst>
            </p:cNvPr>
            <p:cNvSpPr/>
            <p:nvPr/>
          </p:nvSpPr>
          <p:spPr bwMode="auto">
            <a:xfrm>
              <a:off x="7776887" y="5177689"/>
              <a:ext cx="89643" cy="89643"/>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193D94A4-D294-42D7-8E54-CA91454CCBE7}"/>
              </a:ext>
            </a:extLst>
          </p:cNvPr>
          <p:cNvGrpSpPr/>
          <p:nvPr/>
        </p:nvGrpSpPr>
        <p:grpSpPr>
          <a:xfrm>
            <a:off x="6339972" y="1719550"/>
            <a:ext cx="6096000" cy="317203"/>
            <a:chOff x="6339972" y="1719550"/>
            <a:chExt cx="6096000" cy="317203"/>
          </a:xfrm>
        </p:grpSpPr>
        <p:sp>
          <p:nvSpPr>
            <p:cNvPr id="5" name="Rectangle 4">
              <a:extLst>
                <a:ext uri="{FF2B5EF4-FFF2-40B4-BE49-F238E27FC236}">
                  <a16:creationId xmlns:a16="http://schemas.microsoft.com/office/drawing/2014/main" id="{4A143F3D-1DF2-4923-9C2A-7B21CBD13599}"/>
                </a:ext>
              </a:extLst>
            </p:cNvPr>
            <p:cNvSpPr/>
            <p:nvPr/>
          </p:nvSpPr>
          <p:spPr>
            <a:xfrm>
              <a:off x="6339972" y="1719550"/>
              <a:ext cx="6096000" cy="317203"/>
            </a:xfrm>
            <a:prstGeom prst="rect">
              <a:avLst/>
            </a:prstGeom>
          </p:spPr>
          <p:txBody>
            <a:bodyPr>
              <a:spAutoFit/>
            </a:bodyPr>
            <a:lstStyle/>
            <a:p>
              <a:pPr marL="569912" marR="0" lvl="1" indent="0" algn="l" defTabSz="914367" rtl="0" eaLnBrk="1" fontAlgn="auto" latinLnBrk="0" hangingPunct="1">
                <a:lnSpc>
                  <a:spcPct val="114000"/>
                </a:lnSpc>
                <a:spcBef>
                  <a:spcPts val="0"/>
                </a:spcBef>
                <a:spcAft>
                  <a:spcPts val="0"/>
                </a:spcAft>
                <a:buClrTx/>
                <a:buSzPct val="70000"/>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Tune</a:t>
              </a:r>
              <a:r>
                <a:rPr kumimoji="0" lang="en-US" sz="1400" b="0" i="0" u="none" strike="noStrike" kern="1200" cap="none" spc="0" normalizeH="0" baseline="0" noProof="0">
                  <a:ln>
                    <a:noFill/>
                  </a:ln>
                  <a:solidFill>
                    <a:srgbClr val="000000"/>
                  </a:solidFill>
                  <a:effectLst/>
                  <a:uLnTx/>
                  <a:uFillTx/>
                  <a:latin typeface="Segoe UI"/>
                  <a:ea typeface="+mn-ea"/>
                  <a:cs typeface="+mn-cs"/>
                </a:rPr>
                <a:t> and maintain my </a:t>
              </a:r>
              <a:r>
                <a:rPr kumimoji="0" lang="en-US" sz="1400" b="1" i="0" u="none" strike="noStrike" kern="1200" cap="none" spc="0" normalizeH="0" baseline="0" noProof="0">
                  <a:ln>
                    <a:noFill/>
                  </a:ln>
                  <a:solidFill>
                    <a:srgbClr val="000000"/>
                  </a:solidFill>
                  <a:effectLst/>
                  <a:uLnTx/>
                  <a:uFillTx/>
                  <a:latin typeface="Segoe UI"/>
                  <a:ea typeface="+mn-ea"/>
                  <a:cs typeface="+mn-cs"/>
                </a:rPr>
                <a:t>database</a:t>
              </a:r>
              <a:r>
                <a:rPr kumimoji="0" lang="en-US" sz="1400" b="0" i="0" u="none" strike="noStrike" kern="1200" cap="none" spc="0" normalizeH="0" baseline="0" noProof="0">
                  <a:ln>
                    <a:noFill/>
                  </a:ln>
                  <a:solidFill>
                    <a:srgbClr val="000000"/>
                  </a:solidFill>
                  <a:effectLst/>
                  <a:uLnTx/>
                  <a:uFillTx/>
                  <a:latin typeface="Segoe UI"/>
                  <a:ea typeface="+mn-ea"/>
                  <a:cs typeface="+mn-cs"/>
                </a:rPr>
                <a:t> for predictable </a:t>
              </a:r>
              <a:r>
                <a:rPr kumimoji="0" lang="en-US" sz="1400" b="1" i="0" u="none" strike="noStrike" kern="1200" cap="none" spc="0" normalizeH="0" baseline="0" noProof="0">
                  <a:ln>
                    <a:noFill/>
                  </a:ln>
                  <a:solidFill>
                    <a:srgbClr val="000000"/>
                  </a:solidFill>
                  <a:effectLst/>
                  <a:uLnTx/>
                  <a:uFillTx/>
                  <a:latin typeface="Segoe UI"/>
                  <a:ea typeface="+mn-ea"/>
                  <a:cs typeface="+mn-cs"/>
                </a:rPr>
                <a:t>performance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Oval 169">
              <a:extLst>
                <a:ext uri="{FF2B5EF4-FFF2-40B4-BE49-F238E27FC236}">
                  <a16:creationId xmlns:a16="http://schemas.microsoft.com/office/drawing/2014/main" id="{FBEF4DF9-359A-4F7A-A2D5-F32B9E270CA6}"/>
                </a:ext>
              </a:extLst>
            </p:cNvPr>
            <p:cNvSpPr/>
            <p:nvPr/>
          </p:nvSpPr>
          <p:spPr bwMode="auto">
            <a:xfrm>
              <a:off x="6818287" y="1842485"/>
              <a:ext cx="89643" cy="89643"/>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E31051FA-04BC-4ED1-AE1C-C73FAB606207}"/>
              </a:ext>
            </a:extLst>
          </p:cNvPr>
          <p:cNvGrpSpPr/>
          <p:nvPr/>
        </p:nvGrpSpPr>
        <p:grpSpPr>
          <a:xfrm>
            <a:off x="2727605" y="2322281"/>
            <a:ext cx="6217040" cy="307777"/>
            <a:chOff x="2727605" y="2322281"/>
            <a:chExt cx="6217040" cy="307777"/>
          </a:xfrm>
        </p:grpSpPr>
        <p:sp>
          <p:nvSpPr>
            <p:cNvPr id="77" name="Oval 76">
              <a:extLst>
                <a:ext uri="{FF2B5EF4-FFF2-40B4-BE49-F238E27FC236}">
                  <a16:creationId xmlns:a16="http://schemas.microsoft.com/office/drawing/2014/main" id="{A4F555A0-3CDD-4971-AC13-16BD03A93CC1}"/>
                </a:ext>
              </a:extLst>
            </p:cNvPr>
            <p:cNvSpPr/>
            <p:nvPr/>
          </p:nvSpPr>
          <p:spPr bwMode="auto">
            <a:xfrm>
              <a:off x="2727605" y="2444183"/>
              <a:ext cx="89643" cy="89643"/>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775F3420-303E-47A4-A7F6-9D5E7584ADC2}"/>
                </a:ext>
              </a:extLst>
            </p:cNvPr>
            <p:cNvSpPr/>
            <p:nvPr/>
          </p:nvSpPr>
          <p:spPr>
            <a:xfrm>
              <a:off x="2848645" y="2322281"/>
              <a:ext cx="6096000" cy="307777"/>
            </a:xfrm>
            <a:prstGeom prst="rect">
              <a:avLst/>
            </a:prstGeom>
          </p:spPr>
          <p:txBody>
            <a:bodyPr>
              <a:spAutoFit/>
            </a:bodyPr>
            <a:lstStyle/>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Access / share / update data regardless of </a:t>
              </a:r>
              <a:r>
                <a:rPr kumimoji="0" lang="en-US" sz="1400" b="1" i="0" u="none" strike="noStrike" kern="1200" cap="none" spc="0" normalizeH="0" baseline="0" noProof="0">
                  <a:ln>
                    <a:noFill/>
                  </a:ln>
                  <a:solidFill>
                    <a:srgbClr val="000000"/>
                  </a:solidFill>
                  <a:effectLst/>
                  <a:uLnTx/>
                  <a:uFillTx/>
                  <a:latin typeface="Segoe UI"/>
                  <a:ea typeface="+mn-ea"/>
                  <a:cs typeface="+mn-cs"/>
                </a:rPr>
                <a:t>data type </a:t>
              </a:r>
              <a:r>
                <a:rPr kumimoji="0" lang="en-US" sz="1400" b="0" i="0" u="none" strike="noStrike" kern="1200" cap="none" spc="0" normalizeH="0" baseline="0" noProof="0">
                  <a:ln>
                    <a:noFill/>
                  </a:ln>
                  <a:solidFill>
                    <a:srgbClr val="000000"/>
                  </a:solidFill>
                  <a:effectLst/>
                  <a:uLnTx/>
                  <a:uFillTx/>
                  <a:latin typeface="Segoe UI"/>
                  <a:ea typeface="+mn-ea"/>
                  <a:cs typeface="+mn-cs"/>
                </a:rPr>
                <a:t>and </a:t>
              </a:r>
              <a:r>
                <a:rPr kumimoji="0" lang="en-US" sz="1400" b="1" i="0" u="none" strike="noStrike" kern="1200" cap="none" spc="0" normalizeH="0" baseline="0" noProof="0">
                  <a:ln>
                    <a:noFill/>
                  </a:ln>
                  <a:solidFill>
                    <a:srgbClr val="000000"/>
                  </a:solidFill>
                  <a:effectLst/>
                  <a:uLnTx/>
                  <a:uFillTx/>
                  <a:latin typeface="Segoe UI"/>
                  <a:ea typeface="+mn-ea"/>
                  <a:cs typeface="+mn-cs"/>
                </a:rPr>
                <a:t>device</a:t>
              </a:r>
              <a:r>
                <a:rPr kumimoji="0" lang="en-US" sz="1400" b="0" i="0" u="none" strike="noStrike" kern="1200" cap="none" spc="0" normalizeH="0" baseline="0" noProof="0">
                  <a:ln>
                    <a:noFill/>
                  </a:ln>
                  <a:solidFill>
                    <a:srgbClr val="000000"/>
                  </a:solidFill>
                  <a:effectLst/>
                  <a:uLnTx/>
                  <a:uFillTx/>
                  <a:latin typeface="Segoe UI"/>
                  <a:ea typeface="+mn-ea"/>
                  <a:cs typeface="+mn-cs"/>
                </a:rPr>
                <a:t> </a:t>
              </a:r>
            </a:p>
          </p:txBody>
        </p:sp>
      </p:grpSp>
      <p:grpSp>
        <p:nvGrpSpPr>
          <p:cNvPr id="10" name="Group 9">
            <a:extLst>
              <a:ext uri="{FF2B5EF4-FFF2-40B4-BE49-F238E27FC236}">
                <a16:creationId xmlns:a16="http://schemas.microsoft.com/office/drawing/2014/main" id="{7A004899-F095-4E37-89BB-C93619289DD9}"/>
              </a:ext>
            </a:extLst>
          </p:cNvPr>
          <p:cNvGrpSpPr/>
          <p:nvPr/>
        </p:nvGrpSpPr>
        <p:grpSpPr>
          <a:xfrm rot="19943020">
            <a:off x="9831410" y="2628119"/>
            <a:ext cx="2117887" cy="700347"/>
            <a:chOff x="9834792" y="2646211"/>
            <a:chExt cx="2117887" cy="700347"/>
          </a:xfrm>
        </p:grpSpPr>
        <p:sp>
          <p:nvSpPr>
            <p:cNvPr id="171" name="Oval 170">
              <a:extLst>
                <a:ext uri="{FF2B5EF4-FFF2-40B4-BE49-F238E27FC236}">
                  <a16:creationId xmlns:a16="http://schemas.microsoft.com/office/drawing/2014/main" id="{DC3B6EE0-7200-4888-90AE-93EA05878BF0}"/>
                </a:ext>
              </a:extLst>
            </p:cNvPr>
            <p:cNvSpPr/>
            <p:nvPr/>
          </p:nvSpPr>
          <p:spPr bwMode="auto">
            <a:xfrm rot="1682244">
              <a:off x="9864045" y="2646211"/>
              <a:ext cx="89643" cy="89643"/>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4487E118-65CE-4799-B0E4-00C444EA95BD}"/>
                </a:ext>
              </a:extLst>
            </p:cNvPr>
            <p:cNvSpPr/>
            <p:nvPr/>
          </p:nvSpPr>
          <p:spPr>
            <a:xfrm rot="1682244">
              <a:off x="9834792" y="3038781"/>
              <a:ext cx="2117887" cy="307777"/>
            </a:xfrm>
            <a:prstGeom prst="rect">
              <a:avLst/>
            </a:prstGeom>
          </p:spPr>
          <p:txBody>
            <a:bodyPr wrap="none">
              <a:spAutoFit/>
            </a:bodyPr>
            <a:lstStyle/>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Anywhere </a:t>
              </a:r>
              <a:r>
                <a:rPr kumimoji="0" lang="en-US" sz="1400" b="0" i="0" u="none" strike="noStrike" kern="1200" cap="none" spc="0" normalizeH="0" baseline="0" noProof="0">
                  <a:ln>
                    <a:noFill/>
                  </a:ln>
                  <a:solidFill>
                    <a:srgbClr val="000000"/>
                  </a:solidFill>
                  <a:effectLst/>
                  <a:uLnTx/>
                  <a:uFillTx/>
                  <a:latin typeface="Segoe UI"/>
                  <a:ea typeface="+mn-ea"/>
                  <a:cs typeface="+mn-cs"/>
                </a:rPr>
                <a:t>in the </a:t>
              </a:r>
              <a:r>
                <a:rPr kumimoji="0" lang="en-US" sz="1400" b="1" i="0" u="none" strike="noStrike" kern="1200" cap="none" spc="0" normalizeH="0" baseline="0" noProof="0">
                  <a:ln>
                    <a:noFill/>
                  </a:ln>
                  <a:solidFill>
                    <a:srgbClr val="000000"/>
                  </a:solidFill>
                  <a:effectLst/>
                  <a:uLnTx/>
                  <a:uFillTx/>
                  <a:latin typeface="Segoe UI"/>
                  <a:ea typeface="+mn-ea"/>
                  <a:cs typeface="+mn-cs"/>
                </a:rPr>
                <a:t>world </a:t>
              </a:r>
            </a:p>
          </p:txBody>
        </p:sp>
      </p:grpSp>
      <p:grpSp>
        <p:nvGrpSpPr>
          <p:cNvPr id="18" name="Group 17">
            <a:extLst>
              <a:ext uri="{FF2B5EF4-FFF2-40B4-BE49-F238E27FC236}">
                <a16:creationId xmlns:a16="http://schemas.microsoft.com/office/drawing/2014/main" id="{D21B9AAF-C272-42D4-A22A-0AC5512BAB49}"/>
              </a:ext>
            </a:extLst>
          </p:cNvPr>
          <p:cNvGrpSpPr/>
          <p:nvPr/>
        </p:nvGrpSpPr>
        <p:grpSpPr>
          <a:xfrm>
            <a:off x="6907930" y="4112214"/>
            <a:ext cx="6185643" cy="307777"/>
            <a:chOff x="6907930" y="4112214"/>
            <a:chExt cx="6185643" cy="307777"/>
          </a:xfrm>
        </p:grpSpPr>
        <p:sp>
          <p:nvSpPr>
            <p:cNvPr id="168" name="Oval 167">
              <a:extLst>
                <a:ext uri="{FF2B5EF4-FFF2-40B4-BE49-F238E27FC236}">
                  <a16:creationId xmlns:a16="http://schemas.microsoft.com/office/drawing/2014/main" id="{71558AF9-C71A-4DA8-815B-F527CFE9E578}"/>
                </a:ext>
              </a:extLst>
            </p:cNvPr>
            <p:cNvSpPr/>
            <p:nvPr/>
          </p:nvSpPr>
          <p:spPr bwMode="auto">
            <a:xfrm>
              <a:off x="6907930" y="4213354"/>
              <a:ext cx="89643" cy="89643"/>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1F97BBC3-3445-46D8-AC92-C890F59AE724}"/>
                </a:ext>
              </a:extLst>
            </p:cNvPr>
            <p:cNvSpPr/>
            <p:nvPr/>
          </p:nvSpPr>
          <p:spPr>
            <a:xfrm>
              <a:off x="6997573" y="4112214"/>
              <a:ext cx="6096000" cy="307777"/>
            </a:xfrm>
            <a:prstGeom prst="rect">
              <a:avLst/>
            </a:prstGeom>
          </p:spPr>
          <p:txBody>
            <a:bodyPr>
              <a:spAutoFit/>
            </a:bodyPr>
            <a:lstStyle/>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Keeping </a:t>
              </a:r>
              <a:r>
                <a:rPr kumimoji="0" lang="en-US" sz="1400" b="1" i="0" u="none" strike="noStrike" kern="1200" cap="none" spc="0" normalizeH="0" baseline="0" noProof="0">
                  <a:ln>
                    <a:noFill/>
                  </a:ln>
                  <a:solidFill>
                    <a:srgbClr val="000000"/>
                  </a:solidFill>
                  <a:effectLst/>
                  <a:uLnTx/>
                  <a:uFillTx/>
                  <a:latin typeface="Segoe UI"/>
                  <a:ea typeface="+mn-ea"/>
                  <a:cs typeface="+mn-cs"/>
                </a:rPr>
                <a:t>data</a:t>
              </a:r>
              <a:r>
                <a:rPr kumimoji="0" lang="en-US" sz="1400" b="0" i="0" u="none" strike="noStrike" kern="1200" cap="none" spc="0" normalizeH="0" baseline="0" noProof="0">
                  <a:ln>
                    <a:noFill/>
                  </a:ln>
                  <a:solidFill>
                    <a:srgbClr val="000000"/>
                  </a:solidFill>
                  <a:effectLst/>
                  <a:uLnTx/>
                  <a:uFillTx/>
                  <a:latin typeface="Segoe UI"/>
                  <a:ea typeface="+mn-ea"/>
                  <a:cs typeface="+mn-cs"/>
                </a:rPr>
                <a:t> persistent, </a:t>
              </a:r>
              <a:r>
                <a:rPr kumimoji="0" lang="en-US" sz="1400" b="1" i="0" u="none" strike="noStrike" kern="1200" cap="none" spc="0" normalizeH="0" baseline="0" noProof="0">
                  <a:ln>
                    <a:noFill/>
                  </a:ln>
                  <a:solidFill>
                    <a:srgbClr val="000000"/>
                  </a:solidFill>
                  <a:effectLst/>
                  <a:uLnTx/>
                  <a:uFillTx/>
                  <a:latin typeface="Segoe UI"/>
                  <a:ea typeface="+mn-ea"/>
                  <a:cs typeface="+mn-cs"/>
                </a:rPr>
                <a:t>highly accessible</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1" i="0" u="none" strike="noStrike" kern="1200" cap="none" spc="0" normalizeH="0" baseline="0" noProof="0">
                  <a:ln>
                    <a:noFill/>
                  </a:ln>
                  <a:solidFill>
                    <a:srgbClr val="000000"/>
                  </a:solidFill>
                  <a:effectLst/>
                  <a:uLnTx/>
                  <a:uFillTx/>
                  <a:latin typeface="Segoe UI"/>
                  <a:ea typeface="+mn-ea"/>
                  <a:cs typeface="+mn-cs"/>
                </a:rPr>
                <a:t>secure</a:t>
              </a:r>
              <a:r>
                <a:rPr kumimoji="0" lang="en-US" sz="1400" b="0" i="0" u="none" strike="noStrike" kern="1200" cap="none" spc="0" normalizeH="0" baseline="0" noProof="0">
                  <a:ln>
                    <a:noFill/>
                  </a:ln>
                  <a:solidFill>
                    <a:srgbClr val="000000"/>
                  </a:solidFill>
                  <a:effectLst/>
                  <a:uLnTx/>
                  <a:uFillTx/>
                  <a:latin typeface="Segoe UI"/>
                  <a:ea typeface="+mn-ea"/>
                  <a:cs typeface="+mn-cs"/>
                </a:rPr>
                <a:t> is not trivial </a:t>
              </a:r>
            </a:p>
          </p:txBody>
        </p:sp>
      </p:grpSp>
      <p:grpSp>
        <p:nvGrpSpPr>
          <p:cNvPr id="19" name="Group 18">
            <a:extLst>
              <a:ext uri="{FF2B5EF4-FFF2-40B4-BE49-F238E27FC236}">
                <a16:creationId xmlns:a16="http://schemas.microsoft.com/office/drawing/2014/main" id="{0B1DA0BC-0892-4BCE-A8C1-E521202BF9C1}"/>
              </a:ext>
            </a:extLst>
          </p:cNvPr>
          <p:cNvGrpSpPr/>
          <p:nvPr/>
        </p:nvGrpSpPr>
        <p:grpSpPr>
          <a:xfrm>
            <a:off x="814318" y="5118466"/>
            <a:ext cx="6212233" cy="307777"/>
            <a:chOff x="814318" y="5118466"/>
            <a:chExt cx="6212233" cy="307777"/>
          </a:xfrm>
        </p:grpSpPr>
        <p:sp>
          <p:nvSpPr>
            <p:cNvPr id="78" name="Oval 77">
              <a:extLst>
                <a:ext uri="{FF2B5EF4-FFF2-40B4-BE49-F238E27FC236}">
                  <a16:creationId xmlns:a16="http://schemas.microsoft.com/office/drawing/2014/main" id="{E1C87953-9B92-4923-BA60-B6E3E5C8BD7E}"/>
                </a:ext>
              </a:extLst>
            </p:cNvPr>
            <p:cNvSpPr/>
            <p:nvPr/>
          </p:nvSpPr>
          <p:spPr bwMode="auto">
            <a:xfrm>
              <a:off x="814318" y="5237515"/>
              <a:ext cx="89643" cy="89643"/>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F88EADD1-2C03-4954-8E54-0D7D3C2379FB}"/>
                </a:ext>
              </a:extLst>
            </p:cNvPr>
            <p:cNvSpPr/>
            <p:nvPr/>
          </p:nvSpPr>
          <p:spPr>
            <a:xfrm>
              <a:off x="930551" y="5118466"/>
              <a:ext cx="6096000" cy="307777"/>
            </a:xfrm>
            <a:prstGeom prst="rect">
              <a:avLst/>
            </a:prstGeom>
          </p:spPr>
          <p:txBody>
            <a:bodyPr>
              <a:spAutoFit/>
            </a:bodyPr>
            <a:lstStyle/>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Cloud based storage offer standard </a:t>
              </a:r>
              <a:r>
                <a:rPr kumimoji="0" lang="en-US" sz="1400" b="1" i="0" u="none" strike="noStrike" kern="1200" cap="none" spc="0" normalizeH="0" baseline="0" noProof="0">
                  <a:ln>
                    <a:noFill/>
                  </a:ln>
                  <a:solidFill>
                    <a:srgbClr val="000000"/>
                  </a:solidFill>
                  <a:effectLst/>
                  <a:uLnTx/>
                  <a:uFillTx/>
                  <a:latin typeface="Segoe UI"/>
                  <a:ea typeface="+mn-ea"/>
                  <a:cs typeface="+mn-cs"/>
                </a:rPr>
                <a:t>APIs </a:t>
              </a:r>
              <a:r>
                <a:rPr kumimoji="0" lang="en-US" sz="1400" b="0" i="0" u="none" strike="noStrike" kern="1200" cap="none" spc="0" normalizeH="0" baseline="0" noProof="0">
                  <a:ln>
                    <a:noFill/>
                  </a:ln>
                  <a:solidFill>
                    <a:srgbClr val="000000"/>
                  </a:solidFill>
                  <a:effectLst/>
                  <a:uLnTx/>
                  <a:uFillTx/>
                  <a:latin typeface="Segoe UI"/>
                  <a:ea typeface="+mn-ea"/>
                  <a:cs typeface="+mn-cs"/>
                </a:rPr>
                <a:t>to </a:t>
              </a:r>
              <a:r>
                <a:rPr kumimoji="0" lang="en-US" sz="1400" b="1" i="0" u="none" strike="noStrike" kern="1200" cap="none" spc="0" normalizeH="0" baseline="0" noProof="0">
                  <a:ln>
                    <a:noFill/>
                  </a:ln>
                  <a:solidFill>
                    <a:srgbClr val="000000"/>
                  </a:solidFill>
                  <a:effectLst/>
                  <a:uLnTx/>
                  <a:uFillTx/>
                  <a:latin typeface="Segoe UI"/>
                  <a:ea typeface="+mn-ea"/>
                  <a:cs typeface="+mn-cs"/>
                </a:rPr>
                <a:t>access data</a:t>
              </a:r>
              <a:r>
                <a:rPr kumimoji="0" lang="en-US" sz="1400" b="0" i="0" u="none" strike="noStrike" kern="1200" cap="none" spc="0" normalizeH="0" baseline="0" noProof="0">
                  <a:ln>
                    <a:noFill/>
                  </a:ln>
                  <a:solidFill>
                    <a:srgbClr val="000000"/>
                  </a:solidFill>
                  <a:effectLst/>
                  <a:uLnTx/>
                  <a:uFillTx/>
                  <a:latin typeface="Segoe UI"/>
                  <a:ea typeface="+mn-ea"/>
                  <a:cs typeface="+mn-cs"/>
                </a:rPr>
                <a:t> </a:t>
              </a:r>
            </a:p>
          </p:txBody>
        </p:sp>
      </p:grpSp>
    </p:spTree>
    <p:extLst>
      <p:ext uri="{BB962C8B-B14F-4D97-AF65-F5344CB8AC3E}">
        <p14:creationId xmlns:p14="http://schemas.microsoft.com/office/powerpoint/2010/main" val="4237626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p:cTn id="7" dur="500" fill="hold"/>
                                        <p:tgtEl>
                                          <p:spTgt spid="130"/>
                                        </p:tgtEl>
                                        <p:attrNameLst>
                                          <p:attrName>ppt_w</p:attrName>
                                        </p:attrNameLst>
                                      </p:cBhvr>
                                      <p:tavLst>
                                        <p:tav tm="0">
                                          <p:val>
                                            <p:fltVal val="0"/>
                                          </p:val>
                                        </p:tav>
                                        <p:tav tm="100000">
                                          <p:val>
                                            <p:strVal val="#ppt_w"/>
                                          </p:val>
                                        </p:tav>
                                      </p:tavLst>
                                    </p:anim>
                                    <p:anim calcmode="lin" valueType="num">
                                      <p:cBhvr>
                                        <p:cTn id="8" dur="500" fill="hold"/>
                                        <p:tgtEl>
                                          <p:spTgt spid="130"/>
                                        </p:tgtEl>
                                        <p:attrNameLst>
                                          <p:attrName>ppt_h</p:attrName>
                                        </p:attrNameLst>
                                      </p:cBhvr>
                                      <p:tavLst>
                                        <p:tav tm="0">
                                          <p:val>
                                            <p:fltVal val="0"/>
                                          </p:val>
                                        </p:tav>
                                        <p:tav tm="100000">
                                          <p:val>
                                            <p:strVal val="#ppt_h"/>
                                          </p:val>
                                        </p:tav>
                                      </p:tavLst>
                                    </p:anim>
                                    <p:animEffect transition="in" filter="fade">
                                      <p:cBhvr>
                                        <p:cTn id="9" dur="500"/>
                                        <p:tgtEl>
                                          <p:spTgt spid="130"/>
                                        </p:tgtEl>
                                      </p:cBhvr>
                                    </p:animEffect>
                                  </p:childTnLst>
                                </p:cTn>
                              </p:par>
                              <p:par>
                                <p:cTn id="10" presetID="53" presetClass="entr" presetSubtype="16" fill="hold" nodeType="withEffect">
                                  <p:stCondLst>
                                    <p:cond delay="0"/>
                                  </p:stCondLst>
                                  <p:childTnLst>
                                    <p:set>
                                      <p:cBhvr>
                                        <p:cTn id="11" dur="1" fill="hold">
                                          <p:stCondLst>
                                            <p:cond delay="0"/>
                                          </p:stCondLst>
                                        </p:cTn>
                                        <p:tgtEl>
                                          <p:spTgt spid="148"/>
                                        </p:tgtEl>
                                        <p:attrNameLst>
                                          <p:attrName>style.visibility</p:attrName>
                                        </p:attrNameLst>
                                      </p:cBhvr>
                                      <p:to>
                                        <p:strVal val="visible"/>
                                      </p:to>
                                    </p:set>
                                    <p:anim calcmode="lin" valueType="num">
                                      <p:cBhvr>
                                        <p:cTn id="12" dur="500" fill="hold"/>
                                        <p:tgtEl>
                                          <p:spTgt spid="148"/>
                                        </p:tgtEl>
                                        <p:attrNameLst>
                                          <p:attrName>ppt_w</p:attrName>
                                        </p:attrNameLst>
                                      </p:cBhvr>
                                      <p:tavLst>
                                        <p:tav tm="0">
                                          <p:val>
                                            <p:fltVal val="0"/>
                                          </p:val>
                                        </p:tav>
                                        <p:tav tm="100000">
                                          <p:val>
                                            <p:strVal val="#ppt_w"/>
                                          </p:val>
                                        </p:tav>
                                      </p:tavLst>
                                    </p:anim>
                                    <p:anim calcmode="lin" valueType="num">
                                      <p:cBhvr>
                                        <p:cTn id="13" dur="500" fill="hold"/>
                                        <p:tgtEl>
                                          <p:spTgt spid="148"/>
                                        </p:tgtEl>
                                        <p:attrNameLst>
                                          <p:attrName>ppt_h</p:attrName>
                                        </p:attrNameLst>
                                      </p:cBhvr>
                                      <p:tavLst>
                                        <p:tav tm="0">
                                          <p:val>
                                            <p:fltVal val="0"/>
                                          </p:val>
                                        </p:tav>
                                        <p:tav tm="100000">
                                          <p:val>
                                            <p:strVal val="#ppt_h"/>
                                          </p:val>
                                        </p:tav>
                                      </p:tavLst>
                                    </p:anim>
                                    <p:animEffect transition="in" filter="fade">
                                      <p:cBhvr>
                                        <p:cTn id="14" dur="500"/>
                                        <p:tgtEl>
                                          <p:spTgt spid="148"/>
                                        </p:tgtEl>
                                      </p:cBhvr>
                                    </p:animEffect>
                                  </p:childTnLst>
                                </p:cTn>
                              </p:par>
                              <p:par>
                                <p:cTn id="15" presetID="53" presetClass="entr" presetSubtype="16"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 calcmode="lin" valueType="num">
                                      <p:cBhvr>
                                        <p:cTn id="17" dur="500" fill="hold"/>
                                        <p:tgtEl>
                                          <p:spTgt spid="74"/>
                                        </p:tgtEl>
                                        <p:attrNameLst>
                                          <p:attrName>ppt_w</p:attrName>
                                        </p:attrNameLst>
                                      </p:cBhvr>
                                      <p:tavLst>
                                        <p:tav tm="0">
                                          <p:val>
                                            <p:fltVal val="0"/>
                                          </p:val>
                                        </p:tav>
                                        <p:tav tm="100000">
                                          <p:val>
                                            <p:strVal val="#ppt_w"/>
                                          </p:val>
                                        </p:tav>
                                      </p:tavLst>
                                    </p:anim>
                                    <p:anim calcmode="lin" valueType="num">
                                      <p:cBhvr>
                                        <p:cTn id="18" dur="500" fill="hold"/>
                                        <p:tgtEl>
                                          <p:spTgt spid="74"/>
                                        </p:tgtEl>
                                        <p:attrNameLst>
                                          <p:attrName>ppt_h</p:attrName>
                                        </p:attrNameLst>
                                      </p:cBhvr>
                                      <p:tavLst>
                                        <p:tav tm="0">
                                          <p:val>
                                            <p:fltVal val="0"/>
                                          </p:val>
                                        </p:tav>
                                        <p:tav tm="100000">
                                          <p:val>
                                            <p:strVal val="#ppt_h"/>
                                          </p:val>
                                        </p:tav>
                                      </p:tavLst>
                                    </p:anim>
                                    <p:animEffect transition="in" filter="fade">
                                      <p:cBhvr>
                                        <p:cTn id="19" dur="500"/>
                                        <p:tgtEl>
                                          <p:spTgt spid="74"/>
                                        </p:tgtEl>
                                      </p:cBhvr>
                                    </p:animEffect>
                                  </p:childTnLst>
                                </p:cTn>
                              </p:par>
                              <p:par>
                                <p:cTn id="20" presetID="22" presetClass="entr" presetSubtype="8" fill="hold" nodeType="withEffect">
                                  <p:stCondLst>
                                    <p:cond delay="0"/>
                                  </p:stCondLst>
                                  <p:childTnLst>
                                    <p:set>
                                      <p:cBhvr>
                                        <p:cTn id="21" dur="1" fill="hold">
                                          <p:stCondLst>
                                            <p:cond delay="0"/>
                                          </p:stCondLst>
                                        </p:cTn>
                                        <p:tgtEl>
                                          <p:spTgt spid="156"/>
                                        </p:tgtEl>
                                        <p:attrNameLst>
                                          <p:attrName>style.visibility</p:attrName>
                                        </p:attrNameLst>
                                      </p:cBhvr>
                                      <p:to>
                                        <p:strVal val="visible"/>
                                      </p:to>
                                    </p:set>
                                    <p:animEffect transition="in" filter="wipe(left)">
                                      <p:cBhvr>
                                        <p:cTn id="22" dur="500"/>
                                        <p:tgtEl>
                                          <p:spTgt spid="156"/>
                                        </p:tgtEl>
                                      </p:cBhvr>
                                    </p:animEffect>
                                  </p:childTnLst>
                                </p:cTn>
                              </p:par>
                              <p:par>
                                <p:cTn id="23" presetID="22" presetClass="entr" presetSubtype="2" fill="hold" nodeType="withEffect">
                                  <p:stCondLst>
                                    <p:cond delay="0"/>
                                  </p:stCondLst>
                                  <p:childTnLst>
                                    <p:set>
                                      <p:cBhvr>
                                        <p:cTn id="24" dur="1" fill="hold">
                                          <p:stCondLst>
                                            <p:cond delay="0"/>
                                          </p:stCondLst>
                                        </p:cTn>
                                        <p:tgtEl>
                                          <p:spTgt spid="157"/>
                                        </p:tgtEl>
                                        <p:attrNameLst>
                                          <p:attrName>style.visibility</p:attrName>
                                        </p:attrNameLst>
                                      </p:cBhvr>
                                      <p:to>
                                        <p:strVal val="visible"/>
                                      </p:to>
                                    </p:set>
                                    <p:animEffect transition="in" filter="wipe(right)">
                                      <p:cBhvr>
                                        <p:cTn id="25" dur="500"/>
                                        <p:tgtEl>
                                          <p:spTgt spid="157"/>
                                        </p:tgtEl>
                                      </p:cBhvr>
                                    </p:animEffect>
                                  </p:childTnLst>
                                </p:cTn>
                              </p:par>
                              <p:par>
                                <p:cTn id="26" presetID="22" presetClass="entr" presetSubtype="4" fill="hold" nodeType="withEffect">
                                  <p:stCondLst>
                                    <p:cond delay="0"/>
                                  </p:stCondLst>
                                  <p:childTnLst>
                                    <p:set>
                                      <p:cBhvr>
                                        <p:cTn id="27" dur="1" fill="hold">
                                          <p:stCondLst>
                                            <p:cond delay="0"/>
                                          </p:stCondLst>
                                        </p:cTn>
                                        <p:tgtEl>
                                          <p:spTgt spid="158"/>
                                        </p:tgtEl>
                                        <p:attrNameLst>
                                          <p:attrName>style.visibility</p:attrName>
                                        </p:attrNameLst>
                                      </p:cBhvr>
                                      <p:to>
                                        <p:strVal val="visible"/>
                                      </p:to>
                                    </p:set>
                                    <p:animEffect transition="in" filter="wipe(down)">
                                      <p:cBhvr>
                                        <p:cTn id="28" dur="500"/>
                                        <p:tgtEl>
                                          <p:spTgt spid="15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par>
                          <p:cTn id="45" fill="hold">
                            <p:stCondLst>
                              <p:cond delay="2500"/>
                            </p:stCondLst>
                            <p:childTnLst>
                              <p:par>
                                <p:cTn id="46" presetID="10" presetClass="entr" presetSubtype="0"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par>
                          <p:cTn id="49" fill="hold">
                            <p:stCondLst>
                              <p:cond delay="3000"/>
                            </p:stCondLst>
                            <p:childTnLst>
                              <p:par>
                                <p:cTn id="50" presetID="10" presetClass="entr" presetSubtype="0"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par>
                          <p:cTn id="53" fill="hold">
                            <p:stCondLst>
                              <p:cond delay="3500"/>
                            </p:stCondLst>
                            <p:childTnLst>
                              <p:par>
                                <p:cTn id="54" presetID="10" presetClass="entr" presetSubtype="0" fill="hold"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4000"/>
                            </p:stCondLst>
                            <p:childTnLst>
                              <p:par>
                                <p:cTn id="58" presetID="10" presetClass="entr" presetSubtype="0"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childTnLst>
                          </p:cTn>
                        </p:par>
                        <p:par>
                          <p:cTn id="61" fill="hold">
                            <p:stCondLst>
                              <p:cond delay="4500"/>
                            </p:stCondLst>
                            <p:childTnLst>
                              <p:par>
                                <p:cTn id="62" presetID="10" presetClass="entr" presetSubtype="0"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childTnLst>
                          </p:cTn>
                        </p:par>
                        <p:par>
                          <p:cTn id="65" fill="hold">
                            <p:stCondLst>
                              <p:cond delay="5000"/>
                            </p:stCondLst>
                            <p:childTnLst>
                              <p:par>
                                <p:cTn id="66" presetID="10" presetClass="entr" presetSubtype="0" fill="hold" nodeType="after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childTnLst>
                          </p:cTn>
                        </p:par>
                        <p:par>
                          <p:cTn id="69" fill="hold">
                            <p:stCondLst>
                              <p:cond delay="5500"/>
                            </p:stCondLst>
                            <p:childTnLst>
                              <p:par>
                                <p:cTn id="70" presetID="10" presetClass="entr" presetSubtype="0" fill="hold" nodeType="after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childTnLst>
                          </p:cTn>
                        </p:par>
                        <p:par>
                          <p:cTn id="73" fill="hold">
                            <p:stCondLst>
                              <p:cond delay="6000"/>
                            </p:stCondLst>
                            <p:childTnLst>
                              <p:par>
                                <p:cTn id="74" presetID="10" presetClass="entr" presetSubtype="0" fill="hold" nodeType="after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ools: Visual Studio, GitHub, PowerApps, Power BI">
            <a:extLst>
              <a:ext uri="{FF2B5EF4-FFF2-40B4-BE49-F238E27FC236}">
                <a16:creationId xmlns:a16="http://schemas.microsoft.com/office/drawing/2014/main" id="{66514EC2-A508-418A-B02B-BD55C01C6F6E}"/>
              </a:ext>
            </a:extLst>
          </p:cNvPr>
          <p:cNvGrpSpPr/>
          <p:nvPr/>
        </p:nvGrpSpPr>
        <p:grpSpPr>
          <a:xfrm>
            <a:off x="10369452" y="3562288"/>
            <a:ext cx="1667873" cy="1815052"/>
            <a:chOff x="10369452" y="3562288"/>
            <a:chExt cx="1667873" cy="1815052"/>
          </a:xfrm>
        </p:grpSpPr>
        <p:sp>
          <p:nvSpPr>
            <p:cNvPr id="3" name="Rectangle 2" descr="Tools: Visual Studio, GitHub, PowerApps, Power BI">
              <a:extLst>
                <a:ext uri="{FF2B5EF4-FFF2-40B4-BE49-F238E27FC236}">
                  <a16:creationId xmlns:a16="http://schemas.microsoft.com/office/drawing/2014/main" id="{53974EF3-3CAC-489E-9921-EC061A4C561F}"/>
                </a:ext>
              </a:extLst>
            </p:cNvPr>
            <p:cNvSpPr/>
            <p:nvPr/>
          </p:nvSpPr>
          <p:spPr bwMode="auto">
            <a:xfrm>
              <a:off x="10369452" y="3562288"/>
              <a:ext cx="1313032"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solidFill>
                    <a:srgbClr val="000000"/>
                  </a:solidFill>
                  <a:effectLst/>
                  <a:uLnTx/>
                  <a:uFillTx/>
                  <a:latin typeface="Segoe UI Semibold"/>
                  <a:ea typeface="Segoe UI" pitchFamily="34" charset="0"/>
                  <a:cs typeface="Segoe UI" pitchFamily="34" charset="0"/>
                </a:rPr>
                <a:t>Tools</a:t>
              </a:r>
            </a:p>
          </p:txBody>
        </p:sp>
        <p:sp>
          <p:nvSpPr>
            <p:cNvPr id="4" name="Rectangle 3">
              <a:extLst>
                <a:ext uri="{FF2B5EF4-FFF2-40B4-BE49-F238E27FC236}">
                  <a16:creationId xmlns:a16="http://schemas.microsoft.com/office/drawing/2014/main" id="{2F1D52D1-5245-4E2D-97A6-238E55918C10}"/>
                </a:ext>
              </a:extLst>
            </p:cNvPr>
            <p:cNvSpPr/>
            <p:nvPr/>
          </p:nvSpPr>
          <p:spPr bwMode="auto">
            <a:xfrm>
              <a:off x="10369452" y="3886201"/>
              <a:ext cx="1667873" cy="1491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Visual Studio</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GitHub</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PowerApps</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Power BI</a:t>
              </a:r>
            </a:p>
          </p:txBody>
        </p:sp>
      </p:grpSp>
      <p:grpSp>
        <p:nvGrpSpPr>
          <p:cNvPr id="6" name="engineer assistance" descr="engineer, assistance">
            <a:extLst>
              <a:ext uri="{FF2B5EF4-FFF2-40B4-BE49-F238E27FC236}">
                <a16:creationId xmlns:a16="http://schemas.microsoft.com/office/drawing/2014/main" id="{95B9C5EF-1889-4B03-84C7-094E199F70AC}"/>
              </a:ext>
            </a:extLst>
          </p:cNvPr>
          <p:cNvGrpSpPr/>
          <p:nvPr/>
        </p:nvGrpSpPr>
        <p:grpSpPr>
          <a:xfrm>
            <a:off x="10468397" y="3064694"/>
            <a:ext cx="467100" cy="467096"/>
            <a:chOff x="6337562" y="5744951"/>
            <a:chExt cx="435026" cy="435024"/>
          </a:xfrm>
        </p:grpSpPr>
        <p:sp>
          <p:nvSpPr>
            <p:cNvPr id="73" name="Freeform: Shape 72">
              <a:extLst>
                <a:ext uri="{FF2B5EF4-FFF2-40B4-BE49-F238E27FC236}">
                  <a16:creationId xmlns:a16="http://schemas.microsoft.com/office/drawing/2014/main" id="{8073B347-607F-45DA-832F-3AC15D0006BA}"/>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D394EAC-CB74-4C99-A5EF-E9A0ED0E8EDA}"/>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7" name="Straight Connector 6">
            <a:extLst>
              <a:ext uri="{FF2B5EF4-FFF2-40B4-BE49-F238E27FC236}">
                <a16:creationId xmlns:a16="http://schemas.microsoft.com/office/drawing/2014/main" id="{C1D26BD6-4D66-42E1-B3CC-9F1A9EAFA065}"/>
              </a:ext>
            </a:extLst>
          </p:cNvPr>
          <p:cNvCxnSpPr>
            <a:cxnSpLocks/>
          </p:cNvCxnSpPr>
          <p:nvPr/>
        </p:nvCxnSpPr>
        <p:spPr>
          <a:xfrm>
            <a:off x="1005692" y="2042684"/>
            <a:ext cx="8697108" cy="8048"/>
          </a:xfrm>
          <a:prstGeom prst="line">
            <a:avLst/>
          </a:prstGeom>
          <a:solidFill>
            <a:schemeClr val="bg1"/>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82177E43-988F-4F8B-8A29-972681CE7BF6}"/>
              </a:ext>
            </a:extLst>
          </p:cNvPr>
          <p:cNvSpPr/>
          <p:nvPr/>
        </p:nvSpPr>
        <p:spPr bwMode="auto">
          <a:xfrm>
            <a:off x="1157258" y="2208568"/>
            <a:ext cx="1361989" cy="433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Azure Stack</a:t>
            </a:r>
          </a:p>
        </p:txBody>
      </p:sp>
      <p:sp>
        <p:nvSpPr>
          <p:cNvPr id="9" name="Rectangle 8">
            <a:extLst>
              <a:ext uri="{FF2B5EF4-FFF2-40B4-BE49-F238E27FC236}">
                <a16:creationId xmlns:a16="http://schemas.microsoft.com/office/drawing/2014/main" id="{28D2232A-38B2-430A-9100-50E33D08B75E}"/>
              </a:ext>
            </a:extLst>
          </p:cNvPr>
          <p:cNvSpPr/>
          <p:nvPr/>
        </p:nvSpPr>
        <p:spPr bwMode="auto">
          <a:xfrm>
            <a:off x="2755694" y="2208568"/>
            <a:ext cx="1735296" cy="433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Azure Data Box</a:t>
            </a:r>
          </a:p>
        </p:txBody>
      </p:sp>
      <p:sp>
        <p:nvSpPr>
          <p:cNvPr id="10" name="Rectangle 9">
            <a:extLst>
              <a:ext uri="{FF2B5EF4-FFF2-40B4-BE49-F238E27FC236}">
                <a16:creationId xmlns:a16="http://schemas.microsoft.com/office/drawing/2014/main" id="{15038AF4-DB09-4ABA-8DE1-9C005308C8B9}"/>
              </a:ext>
            </a:extLst>
          </p:cNvPr>
          <p:cNvSpPr/>
          <p:nvPr/>
        </p:nvSpPr>
        <p:spPr bwMode="auto">
          <a:xfrm>
            <a:off x="4735130" y="2208568"/>
            <a:ext cx="1534729" cy="433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Azure Sphere</a:t>
            </a:r>
          </a:p>
        </p:txBody>
      </p:sp>
      <p:sp>
        <p:nvSpPr>
          <p:cNvPr id="11" name="Rectangle 10">
            <a:extLst>
              <a:ext uri="{FF2B5EF4-FFF2-40B4-BE49-F238E27FC236}">
                <a16:creationId xmlns:a16="http://schemas.microsoft.com/office/drawing/2014/main" id="{B7A38689-7833-4EA5-BC2E-1C4B1B465592}"/>
              </a:ext>
            </a:extLst>
          </p:cNvPr>
          <p:cNvSpPr/>
          <p:nvPr/>
        </p:nvSpPr>
        <p:spPr bwMode="auto">
          <a:xfrm>
            <a:off x="1157258" y="1620238"/>
            <a:ext cx="5463525"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30" normalizeH="0" baseline="0" noProof="0">
                <a:ln>
                  <a:noFill/>
                </a:ln>
                <a:solidFill>
                  <a:srgbClr val="000000"/>
                </a:solidFill>
                <a:effectLst/>
                <a:uLnTx/>
                <a:uFillTx/>
                <a:latin typeface="Segoe UI Semibold"/>
                <a:ea typeface="Segoe UI" pitchFamily="34" charset="0"/>
                <a:cs typeface="Segoe UI"/>
              </a:rPr>
              <a:t>Edge Devices</a:t>
            </a:r>
          </a:p>
        </p:txBody>
      </p:sp>
      <p:sp>
        <p:nvSpPr>
          <p:cNvPr id="12" name="Rectangle 11">
            <a:extLst>
              <a:ext uri="{FF2B5EF4-FFF2-40B4-BE49-F238E27FC236}">
                <a16:creationId xmlns:a16="http://schemas.microsoft.com/office/drawing/2014/main" id="{19D83484-8D50-43E1-A1E4-0EEAA09FE344}"/>
              </a:ext>
            </a:extLst>
          </p:cNvPr>
          <p:cNvSpPr/>
          <p:nvPr/>
        </p:nvSpPr>
        <p:spPr bwMode="auto">
          <a:xfrm>
            <a:off x="8200944" y="2208567"/>
            <a:ext cx="1192905" cy="433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HoloLens </a:t>
            </a:r>
          </a:p>
        </p:txBody>
      </p:sp>
      <p:sp>
        <p:nvSpPr>
          <p:cNvPr id="13" name="Rectangle 12">
            <a:extLst>
              <a:ext uri="{FF2B5EF4-FFF2-40B4-BE49-F238E27FC236}">
                <a16:creationId xmlns:a16="http://schemas.microsoft.com/office/drawing/2014/main" id="{A5056D3F-A801-478A-9E70-89F3C4E53AE5}"/>
              </a:ext>
            </a:extLst>
          </p:cNvPr>
          <p:cNvSpPr/>
          <p:nvPr/>
        </p:nvSpPr>
        <p:spPr bwMode="auto">
          <a:xfrm>
            <a:off x="6505390" y="2208567"/>
            <a:ext cx="1454387" cy="433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Azure Kinect</a:t>
            </a:r>
          </a:p>
        </p:txBody>
      </p:sp>
      <p:cxnSp>
        <p:nvCxnSpPr>
          <p:cNvPr id="14" name="Straight Connector 13">
            <a:extLst>
              <a:ext uri="{FF2B5EF4-FFF2-40B4-BE49-F238E27FC236}">
                <a16:creationId xmlns:a16="http://schemas.microsoft.com/office/drawing/2014/main" id="{ED5FCF05-89D9-411A-85C0-95AFA3F58017}"/>
              </a:ext>
            </a:extLst>
          </p:cNvPr>
          <p:cNvCxnSpPr>
            <a:cxnSpLocks/>
          </p:cNvCxnSpPr>
          <p:nvPr/>
        </p:nvCxnSpPr>
        <p:spPr>
          <a:xfrm>
            <a:off x="9692279" y="2051636"/>
            <a:ext cx="0" cy="3418072"/>
          </a:xfrm>
          <a:prstGeom prst="line">
            <a:avLst/>
          </a:prstGeom>
          <a:solidFill>
            <a:schemeClr val="bg1"/>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1FE4D7E8-17F4-4060-85C4-2669F75ABBF0}"/>
              </a:ext>
            </a:extLst>
          </p:cNvPr>
          <p:cNvSpPr/>
          <p:nvPr/>
        </p:nvSpPr>
        <p:spPr bwMode="auto">
          <a:xfrm>
            <a:off x="1159240" y="3342591"/>
            <a:ext cx="4631011" cy="1491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Web</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Mobile</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Mixed Reality</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Containers</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Events + Integration</a:t>
            </a:r>
          </a:p>
        </p:txBody>
      </p:sp>
      <p:sp>
        <p:nvSpPr>
          <p:cNvPr id="16" name="Rectangle 15">
            <a:extLst>
              <a:ext uri="{FF2B5EF4-FFF2-40B4-BE49-F238E27FC236}">
                <a16:creationId xmlns:a16="http://schemas.microsoft.com/office/drawing/2014/main" id="{48ABBCB9-20E6-4E18-9285-18E0F096876E}"/>
              </a:ext>
            </a:extLst>
          </p:cNvPr>
          <p:cNvSpPr/>
          <p:nvPr/>
        </p:nvSpPr>
        <p:spPr bwMode="auto">
          <a:xfrm>
            <a:off x="5047990" y="3342591"/>
            <a:ext cx="4631011" cy="1491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Databases</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Analytics</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AI + Machine Learning</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Internet of Things</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Media</a:t>
            </a:r>
          </a:p>
        </p:txBody>
      </p:sp>
      <p:sp>
        <p:nvSpPr>
          <p:cNvPr id="17" name="Rectangle 16">
            <a:extLst>
              <a:ext uri="{FF2B5EF4-FFF2-40B4-BE49-F238E27FC236}">
                <a16:creationId xmlns:a16="http://schemas.microsoft.com/office/drawing/2014/main" id="{9761307F-6288-4070-B6A4-2FAB490A859A}"/>
              </a:ext>
            </a:extLst>
          </p:cNvPr>
          <p:cNvSpPr/>
          <p:nvPr/>
        </p:nvSpPr>
        <p:spPr bwMode="auto">
          <a:xfrm>
            <a:off x="1157256" y="2867716"/>
            <a:ext cx="4291421"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30" normalizeH="0" baseline="0" noProof="0">
                <a:ln>
                  <a:noFill/>
                </a:ln>
                <a:solidFill>
                  <a:srgbClr val="000000"/>
                </a:solidFill>
                <a:effectLst/>
                <a:uLnTx/>
                <a:uFillTx/>
                <a:latin typeface="Segoe UI Semibold"/>
                <a:ea typeface="Segoe UI" pitchFamily="34" charset="0"/>
                <a:cs typeface="Segoe UI" pitchFamily="34" charset="0"/>
              </a:rPr>
              <a:t>Serverless</a:t>
            </a:r>
          </a:p>
        </p:txBody>
      </p:sp>
      <p:sp>
        <p:nvSpPr>
          <p:cNvPr id="18" name="Rectangle 17">
            <a:extLst>
              <a:ext uri="{FF2B5EF4-FFF2-40B4-BE49-F238E27FC236}">
                <a16:creationId xmlns:a16="http://schemas.microsoft.com/office/drawing/2014/main" id="{ECF91049-54F8-461C-B651-93DF61A86C36}"/>
              </a:ext>
            </a:extLst>
          </p:cNvPr>
          <p:cNvSpPr/>
          <p:nvPr/>
        </p:nvSpPr>
        <p:spPr bwMode="auto">
          <a:xfrm>
            <a:off x="1157258" y="5114498"/>
            <a:ext cx="5463525"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30" normalizeH="0" baseline="0" noProof="0">
                <a:ln>
                  <a:noFill/>
                </a:ln>
                <a:solidFill>
                  <a:srgbClr val="000000"/>
                </a:solidFill>
                <a:effectLst/>
                <a:uLnTx/>
                <a:uFillTx/>
                <a:latin typeface="Segoe UI Semibold"/>
                <a:ea typeface="Segoe UI" pitchFamily="34" charset="0"/>
                <a:cs typeface="Segoe UI"/>
              </a:rPr>
              <a:t>Infrastructure</a:t>
            </a:r>
          </a:p>
        </p:txBody>
      </p:sp>
      <p:cxnSp>
        <p:nvCxnSpPr>
          <p:cNvPr id="19" name="Straight Connector 18">
            <a:extLst>
              <a:ext uri="{FF2B5EF4-FFF2-40B4-BE49-F238E27FC236}">
                <a16:creationId xmlns:a16="http://schemas.microsoft.com/office/drawing/2014/main" id="{F4D9441C-731E-4A7C-831B-ED61267DB9A7}"/>
              </a:ext>
            </a:extLst>
          </p:cNvPr>
          <p:cNvCxnSpPr>
            <a:cxnSpLocks/>
          </p:cNvCxnSpPr>
          <p:nvPr/>
        </p:nvCxnSpPr>
        <p:spPr>
          <a:xfrm flipV="1">
            <a:off x="1009214" y="3211151"/>
            <a:ext cx="8675113" cy="29882"/>
          </a:xfrm>
          <a:prstGeom prst="line">
            <a:avLst/>
          </a:prstGeom>
          <a:solidFill>
            <a:schemeClr val="bg1"/>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97D3183B-DD54-4660-991D-1780BA19D9BA}"/>
              </a:ext>
            </a:extLst>
          </p:cNvPr>
          <p:cNvCxnSpPr>
            <a:cxnSpLocks/>
          </p:cNvCxnSpPr>
          <p:nvPr/>
        </p:nvCxnSpPr>
        <p:spPr>
          <a:xfrm>
            <a:off x="1009214" y="5469708"/>
            <a:ext cx="8693586" cy="0"/>
          </a:xfrm>
          <a:prstGeom prst="line">
            <a:avLst/>
          </a:prstGeom>
          <a:solidFill>
            <a:schemeClr val="bg1"/>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1" name="Rectangle 20">
            <a:extLst>
              <a:ext uri="{FF2B5EF4-FFF2-40B4-BE49-F238E27FC236}">
                <a16:creationId xmlns:a16="http://schemas.microsoft.com/office/drawing/2014/main" id="{BB6F0CB7-3E51-4249-AB91-3FF22BB61AA4}"/>
              </a:ext>
            </a:extLst>
          </p:cNvPr>
          <p:cNvSpPr/>
          <p:nvPr/>
        </p:nvSpPr>
        <p:spPr bwMode="auto">
          <a:xfrm>
            <a:off x="1157258" y="5578866"/>
            <a:ext cx="1123783" cy="433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Compute</a:t>
            </a:r>
          </a:p>
        </p:txBody>
      </p:sp>
      <p:sp>
        <p:nvSpPr>
          <p:cNvPr id="22" name="Rectangle 21">
            <a:extLst>
              <a:ext uri="{FF2B5EF4-FFF2-40B4-BE49-F238E27FC236}">
                <a16:creationId xmlns:a16="http://schemas.microsoft.com/office/drawing/2014/main" id="{A9E95040-1C1E-4EEF-A50B-5CC85E588FEA}"/>
              </a:ext>
            </a:extLst>
          </p:cNvPr>
          <p:cNvSpPr/>
          <p:nvPr/>
        </p:nvSpPr>
        <p:spPr bwMode="auto">
          <a:xfrm>
            <a:off x="2927518" y="5578866"/>
            <a:ext cx="1374941" cy="433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Networking</a:t>
            </a:r>
          </a:p>
        </p:txBody>
      </p:sp>
      <p:sp>
        <p:nvSpPr>
          <p:cNvPr id="23" name="Rectangle 22">
            <a:extLst>
              <a:ext uri="{FF2B5EF4-FFF2-40B4-BE49-F238E27FC236}">
                <a16:creationId xmlns:a16="http://schemas.microsoft.com/office/drawing/2014/main" id="{1ACF571D-EACD-4842-9688-749D35E6E9F5}"/>
              </a:ext>
            </a:extLst>
          </p:cNvPr>
          <p:cNvSpPr/>
          <p:nvPr/>
        </p:nvSpPr>
        <p:spPr bwMode="auto">
          <a:xfrm>
            <a:off x="4951777" y="5578866"/>
            <a:ext cx="965663" cy="433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Storage</a:t>
            </a:r>
          </a:p>
        </p:txBody>
      </p:sp>
      <p:sp>
        <p:nvSpPr>
          <p:cNvPr id="24" name="Rectangle 23">
            <a:extLst>
              <a:ext uri="{FF2B5EF4-FFF2-40B4-BE49-F238E27FC236}">
                <a16:creationId xmlns:a16="http://schemas.microsoft.com/office/drawing/2014/main" id="{6184933B-7FFB-4BA3-9F50-81763D6D692D}"/>
              </a:ext>
            </a:extLst>
          </p:cNvPr>
          <p:cNvSpPr/>
          <p:nvPr/>
        </p:nvSpPr>
        <p:spPr bwMode="auto">
          <a:xfrm>
            <a:off x="6565155" y="5578866"/>
            <a:ext cx="992529" cy="433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Security</a:t>
            </a:r>
          </a:p>
        </p:txBody>
      </p:sp>
      <p:sp>
        <p:nvSpPr>
          <p:cNvPr id="25" name="Rectangle 24">
            <a:extLst>
              <a:ext uri="{FF2B5EF4-FFF2-40B4-BE49-F238E27FC236}">
                <a16:creationId xmlns:a16="http://schemas.microsoft.com/office/drawing/2014/main" id="{E5346E3A-0C6A-4C9C-8E30-44845DCB2FA0}"/>
              </a:ext>
            </a:extLst>
          </p:cNvPr>
          <p:cNvSpPr/>
          <p:nvPr/>
        </p:nvSpPr>
        <p:spPr bwMode="auto">
          <a:xfrm>
            <a:off x="8200944" y="5578866"/>
            <a:ext cx="957263" cy="433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Identity</a:t>
            </a:r>
          </a:p>
        </p:txBody>
      </p:sp>
      <p:grpSp>
        <p:nvGrpSpPr>
          <p:cNvPr id="26" name="Group 4" descr="nodes">
            <a:extLst>
              <a:ext uri="{FF2B5EF4-FFF2-40B4-BE49-F238E27FC236}">
                <a16:creationId xmlns:a16="http://schemas.microsoft.com/office/drawing/2014/main" id="{7B91DC18-6AA4-4BE2-8460-1D57236B40DB}"/>
              </a:ext>
            </a:extLst>
          </p:cNvPr>
          <p:cNvGrpSpPr>
            <a:grpSpLocks noChangeAspect="1"/>
          </p:cNvGrpSpPr>
          <p:nvPr/>
        </p:nvGrpSpPr>
        <p:grpSpPr bwMode="auto">
          <a:xfrm>
            <a:off x="161964" y="2974482"/>
            <a:ext cx="499031" cy="497461"/>
            <a:chOff x="1016" y="765"/>
            <a:chExt cx="318" cy="317"/>
          </a:xfrm>
        </p:grpSpPr>
        <p:sp>
          <p:nvSpPr>
            <p:cNvPr id="58" name="AutoShape 3">
              <a:extLst>
                <a:ext uri="{FF2B5EF4-FFF2-40B4-BE49-F238E27FC236}">
                  <a16:creationId xmlns:a16="http://schemas.microsoft.com/office/drawing/2014/main" id="{92106E31-739A-4C08-8986-1D40363730AD}"/>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5">
              <a:extLst>
                <a:ext uri="{FF2B5EF4-FFF2-40B4-BE49-F238E27FC236}">
                  <a16:creationId xmlns:a16="http://schemas.microsoft.com/office/drawing/2014/main" id="{F9C63E7C-F319-478F-B331-88178CC9032F}"/>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6">
              <a:extLst>
                <a:ext uri="{FF2B5EF4-FFF2-40B4-BE49-F238E27FC236}">
                  <a16:creationId xmlns:a16="http://schemas.microsoft.com/office/drawing/2014/main" id="{BD05163C-7CFD-45FF-8AFA-68B66F56AFD2}"/>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7">
              <a:extLst>
                <a:ext uri="{FF2B5EF4-FFF2-40B4-BE49-F238E27FC236}">
                  <a16:creationId xmlns:a16="http://schemas.microsoft.com/office/drawing/2014/main" id="{7280E663-3873-44F1-BF96-5B2023DEFCB5}"/>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8">
              <a:extLst>
                <a:ext uri="{FF2B5EF4-FFF2-40B4-BE49-F238E27FC236}">
                  <a16:creationId xmlns:a16="http://schemas.microsoft.com/office/drawing/2014/main" id="{761CF0ED-B019-470F-9F83-435B79EE0DAB}"/>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9">
              <a:extLst>
                <a:ext uri="{FF2B5EF4-FFF2-40B4-BE49-F238E27FC236}">
                  <a16:creationId xmlns:a16="http://schemas.microsoft.com/office/drawing/2014/main" id="{5FD422DB-E160-4E21-966C-04278DAB2F65}"/>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10">
              <a:extLst>
                <a:ext uri="{FF2B5EF4-FFF2-40B4-BE49-F238E27FC236}">
                  <a16:creationId xmlns:a16="http://schemas.microsoft.com/office/drawing/2014/main" id="{39CF8C81-9BE5-4EBB-8664-66B963D260AA}"/>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Oval 11">
              <a:extLst>
                <a:ext uri="{FF2B5EF4-FFF2-40B4-BE49-F238E27FC236}">
                  <a16:creationId xmlns:a16="http://schemas.microsoft.com/office/drawing/2014/main" id="{9DEC30DE-1318-41E9-84D2-E7357C407BF5}"/>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Oval 12">
              <a:extLst>
                <a:ext uri="{FF2B5EF4-FFF2-40B4-BE49-F238E27FC236}">
                  <a16:creationId xmlns:a16="http://schemas.microsoft.com/office/drawing/2014/main" id="{C834AB93-66CC-4409-BE32-A9B6CF5A2C34}"/>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Oval 13">
              <a:extLst>
                <a:ext uri="{FF2B5EF4-FFF2-40B4-BE49-F238E27FC236}">
                  <a16:creationId xmlns:a16="http://schemas.microsoft.com/office/drawing/2014/main" id="{5E5A1BCC-D443-4BCE-B4E6-C746514EFF8A}"/>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Oval 14">
              <a:extLst>
                <a:ext uri="{FF2B5EF4-FFF2-40B4-BE49-F238E27FC236}">
                  <a16:creationId xmlns:a16="http://schemas.microsoft.com/office/drawing/2014/main" id="{CF372B9B-6553-494B-8CC2-09743488152A}"/>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15">
              <a:extLst>
                <a:ext uri="{FF2B5EF4-FFF2-40B4-BE49-F238E27FC236}">
                  <a16:creationId xmlns:a16="http://schemas.microsoft.com/office/drawing/2014/main" id="{96D6C485-692C-4F27-B72D-0AFDA2F6825D}"/>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16">
              <a:extLst>
                <a:ext uri="{FF2B5EF4-FFF2-40B4-BE49-F238E27FC236}">
                  <a16:creationId xmlns:a16="http://schemas.microsoft.com/office/drawing/2014/main" id="{EA7DB87B-F3D8-4093-AFA4-C1A567E3FB36}"/>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17">
              <a:extLst>
                <a:ext uri="{FF2B5EF4-FFF2-40B4-BE49-F238E27FC236}">
                  <a16:creationId xmlns:a16="http://schemas.microsoft.com/office/drawing/2014/main" id="{419DFDA0-E6E3-449F-9ACC-C8DE1D9351D3}"/>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Oval 18">
              <a:extLst>
                <a:ext uri="{FF2B5EF4-FFF2-40B4-BE49-F238E27FC236}">
                  <a16:creationId xmlns:a16="http://schemas.microsoft.com/office/drawing/2014/main" id="{537E0564-9BBF-4AF6-94B3-F0DA8CF4C5AC}"/>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D79A07D2-08BE-4117-A7FA-5B9C725E8748}"/>
              </a:ext>
            </a:extLst>
          </p:cNvPr>
          <p:cNvGrpSpPr/>
          <p:nvPr/>
        </p:nvGrpSpPr>
        <p:grpSpPr>
          <a:xfrm>
            <a:off x="195472" y="5256008"/>
            <a:ext cx="464778" cy="439822"/>
            <a:chOff x="1319636" y="4536767"/>
            <a:chExt cx="376130" cy="355934"/>
          </a:xfrm>
        </p:grpSpPr>
        <p:sp>
          <p:nvSpPr>
            <p:cNvPr id="51" name="Oval 50">
              <a:extLst>
                <a:ext uri="{FF2B5EF4-FFF2-40B4-BE49-F238E27FC236}">
                  <a16:creationId xmlns:a16="http://schemas.microsoft.com/office/drawing/2014/main" id="{FAE919FC-1710-47C9-B07F-2CE8DC13E1E9}"/>
                </a:ext>
              </a:extLst>
            </p:cNvPr>
            <p:cNvSpPr/>
            <p:nvPr/>
          </p:nvSpPr>
          <p:spPr bwMode="auto">
            <a:xfrm>
              <a:off x="1384007" y="4536767"/>
              <a:ext cx="239815" cy="23981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52" name="Oval 51">
              <a:extLst>
                <a:ext uri="{FF2B5EF4-FFF2-40B4-BE49-F238E27FC236}">
                  <a16:creationId xmlns:a16="http://schemas.microsoft.com/office/drawing/2014/main" id="{D826C742-A70F-4EFD-BB6C-F68C157E332E}"/>
                </a:ext>
              </a:extLst>
            </p:cNvPr>
            <p:cNvSpPr/>
            <p:nvPr/>
          </p:nvSpPr>
          <p:spPr bwMode="auto">
            <a:xfrm>
              <a:off x="1319636" y="4652888"/>
              <a:ext cx="239815" cy="23981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3BA4EA2C-FC43-4F84-886F-46DDB2CB0887}"/>
                </a:ext>
              </a:extLst>
            </p:cNvPr>
            <p:cNvSpPr/>
            <p:nvPr/>
          </p:nvSpPr>
          <p:spPr bwMode="auto">
            <a:xfrm>
              <a:off x="1455951" y="4652888"/>
              <a:ext cx="239815" cy="23981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54" name="Freeform: Shape 53">
              <a:extLst>
                <a:ext uri="{FF2B5EF4-FFF2-40B4-BE49-F238E27FC236}">
                  <a16:creationId xmlns:a16="http://schemas.microsoft.com/office/drawing/2014/main" id="{6E3E80B8-54A2-4120-AD00-C9B1AC10E645}"/>
                </a:ext>
              </a:extLst>
            </p:cNvPr>
            <p:cNvSpPr/>
            <p:nvPr/>
          </p:nvSpPr>
          <p:spPr bwMode="auto">
            <a:xfrm>
              <a:off x="1454720" y="4675156"/>
              <a:ext cx="103760" cy="197511"/>
            </a:xfrm>
            <a:custGeom>
              <a:avLst/>
              <a:gdLst>
                <a:gd name="connsiteX0" fmla="*/ 138854 w 277707"/>
                <a:gd name="connsiteY0" fmla="*/ 0 h 528629"/>
                <a:gd name="connsiteX1" fmla="*/ 183474 w 277707"/>
                <a:gd name="connsiteY1" fmla="*/ 36815 h 528629"/>
                <a:gd name="connsiteX2" fmla="*/ 277707 w 277707"/>
                <a:gd name="connsiteY2" fmla="*/ 264314 h 528629"/>
                <a:gd name="connsiteX3" fmla="*/ 183474 w 277707"/>
                <a:gd name="connsiteY3" fmla="*/ 491814 h 528629"/>
                <a:gd name="connsiteX4" fmla="*/ 138854 w 277707"/>
                <a:gd name="connsiteY4" fmla="*/ 528629 h 528629"/>
                <a:gd name="connsiteX5" fmla="*/ 94234 w 277707"/>
                <a:gd name="connsiteY5" fmla="*/ 491814 h 528629"/>
                <a:gd name="connsiteX6" fmla="*/ 0 w 277707"/>
                <a:gd name="connsiteY6" fmla="*/ 264314 h 528629"/>
                <a:gd name="connsiteX7" fmla="*/ 94234 w 277707"/>
                <a:gd name="connsiteY7" fmla="*/ 36815 h 52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707" h="528629">
                  <a:moveTo>
                    <a:pt x="138854" y="0"/>
                  </a:moveTo>
                  <a:lnTo>
                    <a:pt x="183474" y="36815"/>
                  </a:lnTo>
                  <a:cubicBezTo>
                    <a:pt x="241696" y="95037"/>
                    <a:pt x="277707" y="175470"/>
                    <a:pt x="277707" y="264314"/>
                  </a:cubicBezTo>
                  <a:cubicBezTo>
                    <a:pt x="277707" y="353158"/>
                    <a:pt x="241696" y="433591"/>
                    <a:pt x="183474" y="491814"/>
                  </a:cubicBezTo>
                  <a:lnTo>
                    <a:pt x="138854" y="528629"/>
                  </a:lnTo>
                  <a:lnTo>
                    <a:pt x="94234" y="491814"/>
                  </a:lnTo>
                  <a:cubicBezTo>
                    <a:pt x="36011" y="433591"/>
                    <a:pt x="0" y="353158"/>
                    <a:pt x="0" y="264314"/>
                  </a:cubicBezTo>
                  <a:cubicBezTo>
                    <a:pt x="0" y="175470"/>
                    <a:pt x="36011" y="95037"/>
                    <a:pt x="94234" y="36815"/>
                  </a:cubicBezTo>
                  <a:close/>
                </a:path>
              </a:pathLst>
            </a:cu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009ACF75-36D4-45E6-B264-BA134E56BE87}"/>
                </a:ext>
              </a:extLst>
            </p:cNvPr>
            <p:cNvSpPr/>
            <p:nvPr/>
          </p:nvSpPr>
          <p:spPr bwMode="auto">
            <a:xfrm>
              <a:off x="1457106" y="4653702"/>
              <a:ext cx="167079" cy="124005"/>
            </a:xfrm>
            <a:custGeom>
              <a:avLst/>
              <a:gdLst>
                <a:gd name="connsiteX0" fmla="*/ 320108 w 447177"/>
                <a:gd name="connsiteY0" fmla="*/ 0 h 331892"/>
                <a:gd name="connsiteX1" fmla="*/ 445341 w 447177"/>
                <a:gd name="connsiteY1" fmla="*/ 25284 h 331892"/>
                <a:gd name="connsiteX2" fmla="*/ 447177 w 447177"/>
                <a:gd name="connsiteY2" fmla="*/ 26280 h 331892"/>
                <a:gd name="connsiteX3" fmla="*/ 442266 w 447177"/>
                <a:gd name="connsiteY3" fmla="*/ 75000 h 331892"/>
                <a:gd name="connsiteX4" fmla="*/ 127069 w 447177"/>
                <a:gd name="connsiteY4" fmla="*/ 331892 h 331892"/>
                <a:gd name="connsiteX5" fmla="*/ 1836 w 447177"/>
                <a:gd name="connsiteY5" fmla="*/ 306609 h 331892"/>
                <a:gd name="connsiteX6" fmla="*/ 0 w 447177"/>
                <a:gd name="connsiteY6" fmla="*/ 305612 h 331892"/>
                <a:gd name="connsiteX7" fmla="*/ 4912 w 447177"/>
                <a:gd name="connsiteY7" fmla="*/ 256893 h 331892"/>
                <a:gd name="connsiteX8" fmla="*/ 320108 w 447177"/>
                <a:gd name="connsiteY8" fmla="*/ 0 h 33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177" h="331892">
                  <a:moveTo>
                    <a:pt x="320108" y="0"/>
                  </a:moveTo>
                  <a:cubicBezTo>
                    <a:pt x="364530" y="0"/>
                    <a:pt x="406849" y="9003"/>
                    <a:pt x="445341" y="25284"/>
                  </a:cubicBezTo>
                  <a:lnTo>
                    <a:pt x="447177" y="26280"/>
                  </a:lnTo>
                  <a:lnTo>
                    <a:pt x="442266" y="75000"/>
                  </a:lnTo>
                  <a:cubicBezTo>
                    <a:pt x="412265" y="221608"/>
                    <a:pt x="282546" y="331892"/>
                    <a:pt x="127069" y="331892"/>
                  </a:cubicBezTo>
                  <a:cubicBezTo>
                    <a:pt x="82647" y="331892"/>
                    <a:pt x="40328" y="322889"/>
                    <a:pt x="1836" y="306609"/>
                  </a:cubicBezTo>
                  <a:lnTo>
                    <a:pt x="0" y="305612"/>
                  </a:lnTo>
                  <a:lnTo>
                    <a:pt x="4912" y="256893"/>
                  </a:lnTo>
                  <a:cubicBezTo>
                    <a:pt x="34912" y="110285"/>
                    <a:pt x="164631" y="0"/>
                    <a:pt x="320108" y="0"/>
                  </a:cubicBezTo>
                  <a:close/>
                </a:path>
              </a:pathLst>
            </a:cu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17E0F5E7-7535-4D09-B371-FE629C2CCE99}"/>
                </a:ext>
              </a:extLst>
            </p:cNvPr>
            <p:cNvSpPr/>
            <p:nvPr/>
          </p:nvSpPr>
          <p:spPr bwMode="auto">
            <a:xfrm>
              <a:off x="1385374" y="4653702"/>
              <a:ext cx="173883" cy="124005"/>
            </a:xfrm>
            <a:custGeom>
              <a:avLst/>
              <a:gdLst>
                <a:gd name="connsiteX0" fmla="*/ 146334 w 465388"/>
                <a:gd name="connsiteY0" fmla="*/ 0 h 331892"/>
                <a:gd name="connsiteX1" fmla="*/ 461531 w 465388"/>
                <a:gd name="connsiteY1" fmla="*/ 256893 h 331892"/>
                <a:gd name="connsiteX2" fmla="*/ 465388 w 465388"/>
                <a:gd name="connsiteY2" fmla="*/ 295156 h 331892"/>
                <a:gd name="connsiteX3" fmla="*/ 444287 w 465388"/>
                <a:gd name="connsiteY3" fmla="*/ 306609 h 331892"/>
                <a:gd name="connsiteX4" fmla="*/ 319054 w 465388"/>
                <a:gd name="connsiteY4" fmla="*/ 331892 h 331892"/>
                <a:gd name="connsiteX5" fmla="*/ 3858 w 465388"/>
                <a:gd name="connsiteY5" fmla="*/ 75000 h 331892"/>
                <a:gd name="connsiteX6" fmla="*/ 0 w 465388"/>
                <a:gd name="connsiteY6" fmla="*/ 36737 h 331892"/>
                <a:gd name="connsiteX7" fmla="*/ 21101 w 465388"/>
                <a:gd name="connsiteY7" fmla="*/ 25284 h 331892"/>
                <a:gd name="connsiteX8" fmla="*/ 146334 w 465388"/>
                <a:gd name="connsiteY8" fmla="*/ 0 h 33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388" h="331892">
                  <a:moveTo>
                    <a:pt x="146334" y="0"/>
                  </a:moveTo>
                  <a:cubicBezTo>
                    <a:pt x="301811" y="0"/>
                    <a:pt x="431530" y="110285"/>
                    <a:pt x="461531" y="256893"/>
                  </a:cubicBezTo>
                  <a:lnTo>
                    <a:pt x="465388" y="295156"/>
                  </a:lnTo>
                  <a:lnTo>
                    <a:pt x="444287" y="306609"/>
                  </a:lnTo>
                  <a:cubicBezTo>
                    <a:pt x="405795" y="322889"/>
                    <a:pt x="363476" y="331892"/>
                    <a:pt x="319054" y="331892"/>
                  </a:cubicBezTo>
                  <a:cubicBezTo>
                    <a:pt x="163577" y="331892"/>
                    <a:pt x="33858" y="221608"/>
                    <a:pt x="3858" y="75000"/>
                  </a:cubicBezTo>
                  <a:lnTo>
                    <a:pt x="0" y="36737"/>
                  </a:lnTo>
                  <a:lnTo>
                    <a:pt x="21101" y="25284"/>
                  </a:lnTo>
                  <a:cubicBezTo>
                    <a:pt x="59593" y="9003"/>
                    <a:pt x="101912" y="0"/>
                    <a:pt x="146334" y="0"/>
                  </a:cubicBezTo>
                  <a:close/>
                </a:path>
              </a:pathLst>
            </a:cu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7EF2706C-1BE9-4959-8220-7B0D17DED6E4}"/>
                </a:ext>
              </a:extLst>
            </p:cNvPr>
            <p:cNvSpPr/>
            <p:nvPr/>
          </p:nvSpPr>
          <p:spPr bwMode="auto">
            <a:xfrm>
              <a:off x="1454820" y="4676486"/>
              <a:ext cx="101939" cy="101221"/>
            </a:xfrm>
            <a:custGeom>
              <a:avLst/>
              <a:gdLst>
                <a:gd name="connsiteX0" fmla="*/ 51177 w 101939"/>
                <a:gd name="connsiteY0" fmla="*/ 0 h 101221"/>
                <a:gd name="connsiteX1" fmla="*/ 59311 w 101939"/>
                <a:gd name="connsiteY1" fmla="*/ 4666 h 101221"/>
                <a:gd name="connsiteX2" fmla="*/ 100614 w 101939"/>
                <a:gd name="connsiteY2" fmla="*/ 73199 h 101221"/>
                <a:gd name="connsiteX3" fmla="*/ 101939 w 101939"/>
                <a:gd name="connsiteY3" fmla="*/ 86340 h 101221"/>
                <a:gd name="connsiteX4" fmla="*/ 91539 w 101939"/>
                <a:gd name="connsiteY4" fmla="*/ 92306 h 101221"/>
                <a:gd name="connsiteX5" fmla="*/ 47381 w 101939"/>
                <a:gd name="connsiteY5" fmla="*/ 101221 h 101221"/>
                <a:gd name="connsiteX6" fmla="*/ 3223 w 101939"/>
                <a:gd name="connsiteY6" fmla="*/ 92306 h 101221"/>
                <a:gd name="connsiteX7" fmla="*/ 0 w 101939"/>
                <a:gd name="connsiteY7" fmla="*/ 90457 h 101221"/>
                <a:gd name="connsiteX8" fmla="*/ 1740 w 101939"/>
                <a:gd name="connsiteY8" fmla="*/ 73199 h 101221"/>
                <a:gd name="connsiteX9" fmla="*/ 43043 w 101939"/>
                <a:gd name="connsiteY9" fmla="*/ 4666 h 10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39" h="101221">
                  <a:moveTo>
                    <a:pt x="51177" y="0"/>
                  </a:moveTo>
                  <a:lnTo>
                    <a:pt x="59311" y="4666"/>
                  </a:lnTo>
                  <a:cubicBezTo>
                    <a:pt x="80090" y="21815"/>
                    <a:pt x="95009" y="45811"/>
                    <a:pt x="100614" y="73199"/>
                  </a:cubicBezTo>
                  <a:lnTo>
                    <a:pt x="101939" y="86340"/>
                  </a:lnTo>
                  <a:lnTo>
                    <a:pt x="91539" y="92306"/>
                  </a:lnTo>
                  <a:lnTo>
                    <a:pt x="47381" y="101221"/>
                  </a:lnTo>
                  <a:lnTo>
                    <a:pt x="3223" y="92306"/>
                  </a:lnTo>
                  <a:lnTo>
                    <a:pt x="0" y="90457"/>
                  </a:lnTo>
                  <a:lnTo>
                    <a:pt x="1740" y="73199"/>
                  </a:lnTo>
                  <a:cubicBezTo>
                    <a:pt x="7345" y="45811"/>
                    <a:pt x="22264" y="21815"/>
                    <a:pt x="43043" y="4666"/>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267D44F3-B999-48B8-956C-02371B2FFA63}"/>
              </a:ext>
            </a:extLst>
          </p:cNvPr>
          <p:cNvGrpSpPr/>
          <p:nvPr/>
        </p:nvGrpSpPr>
        <p:grpSpPr>
          <a:xfrm>
            <a:off x="145802" y="1855305"/>
            <a:ext cx="508865" cy="375060"/>
            <a:chOff x="1289856" y="5585244"/>
            <a:chExt cx="426549" cy="314390"/>
          </a:xfrm>
        </p:grpSpPr>
        <p:grpSp>
          <p:nvGrpSpPr>
            <p:cNvPr id="31" name="desktop" descr="desktop">
              <a:extLst>
                <a:ext uri="{FF2B5EF4-FFF2-40B4-BE49-F238E27FC236}">
                  <a16:creationId xmlns:a16="http://schemas.microsoft.com/office/drawing/2014/main" id="{66F68AE3-B525-40EC-B215-6351EDBD2EEC}"/>
                </a:ext>
              </a:extLst>
            </p:cNvPr>
            <p:cNvGrpSpPr/>
            <p:nvPr/>
          </p:nvGrpSpPr>
          <p:grpSpPr>
            <a:xfrm>
              <a:off x="1378593" y="5585244"/>
              <a:ext cx="337812" cy="314390"/>
              <a:chOff x="5419125" y="3953316"/>
              <a:chExt cx="391539" cy="364391"/>
            </a:xfrm>
          </p:grpSpPr>
          <p:sp>
            <p:nvSpPr>
              <p:cNvPr id="47" name="Freeform: Shape 46">
                <a:extLst>
                  <a:ext uri="{FF2B5EF4-FFF2-40B4-BE49-F238E27FC236}">
                    <a16:creationId xmlns:a16="http://schemas.microsoft.com/office/drawing/2014/main" id="{1177EED0-6815-4F8B-814E-BCE63DAFA20D}"/>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chemeClr val="accent1"/>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4A1E3665-2CDD-45A9-B6BF-8ABFD6B91689}"/>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12F61744-F23F-42F8-AB24-2C1F81C6A97B}"/>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55B747-43D4-4671-9BDF-10421398C65D}"/>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chip">
              <a:extLst>
                <a:ext uri="{FF2B5EF4-FFF2-40B4-BE49-F238E27FC236}">
                  <a16:creationId xmlns:a16="http://schemas.microsoft.com/office/drawing/2014/main" id="{4290D2FD-7588-4F18-926F-5818FFDE63BE}"/>
                </a:ext>
              </a:extLst>
            </p:cNvPr>
            <p:cNvGrpSpPr/>
            <p:nvPr/>
          </p:nvGrpSpPr>
          <p:grpSpPr>
            <a:xfrm>
              <a:off x="1289856" y="5691188"/>
              <a:ext cx="196327" cy="197359"/>
              <a:chOff x="3149601" y="2824164"/>
              <a:chExt cx="301626" cy="303212"/>
            </a:xfrm>
          </p:grpSpPr>
          <p:sp>
            <p:nvSpPr>
              <p:cNvPr id="33" name="Freeform 67">
                <a:extLst>
                  <a:ext uri="{FF2B5EF4-FFF2-40B4-BE49-F238E27FC236}">
                    <a16:creationId xmlns:a16="http://schemas.microsoft.com/office/drawing/2014/main" id="{B357F2D9-0689-4626-9B80-438072D84F8F}"/>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68">
                <a:extLst>
                  <a:ext uri="{FF2B5EF4-FFF2-40B4-BE49-F238E27FC236}">
                    <a16:creationId xmlns:a16="http://schemas.microsoft.com/office/drawing/2014/main" id="{8BE4F176-F2EA-42FD-8865-324793C16BD3}"/>
                  </a:ext>
                </a:extLst>
              </p:cNvPr>
              <p:cNvSpPr>
                <a:spLocks noChangeShapeType="1"/>
              </p:cNvSpPr>
              <p:nvPr/>
            </p:nvSpPr>
            <p:spPr bwMode="auto">
              <a:xfrm>
                <a:off x="3300414"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69">
                <a:extLst>
                  <a:ext uri="{FF2B5EF4-FFF2-40B4-BE49-F238E27FC236}">
                    <a16:creationId xmlns:a16="http://schemas.microsoft.com/office/drawing/2014/main" id="{24CB38DB-48E2-42C2-AE9E-9AB886C73D4E}"/>
                  </a:ext>
                </a:extLst>
              </p:cNvPr>
              <p:cNvSpPr>
                <a:spLocks noChangeShapeType="1"/>
              </p:cNvSpPr>
              <p:nvPr/>
            </p:nvSpPr>
            <p:spPr bwMode="auto">
              <a:xfrm>
                <a:off x="3248026"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70">
                <a:extLst>
                  <a:ext uri="{FF2B5EF4-FFF2-40B4-BE49-F238E27FC236}">
                    <a16:creationId xmlns:a16="http://schemas.microsoft.com/office/drawing/2014/main" id="{BD6C3323-CDB9-4DAD-B94F-5330C9D1D84A}"/>
                  </a:ext>
                </a:extLst>
              </p:cNvPr>
              <p:cNvSpPr>
                <a:spLocks noChangeShapeType="1"/>
              </p:cNvSpPr>
              <p:nvPr/>
            </p:nvSpPr>
            <p:spPr bwMode="auto">
              <a:xfrm>
                <a:off x="3352801"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71">
                <a:extLst>
                  <a:ext uri="{FF2B5EF4-FFF2-40B4-BE49-F238E27FC236}">
                    <a16:creationId xmlns:a16="http://schemas.microsoft.com/office/drawing/2014/main" id="{5AAEC45D-B87F-4582-95E6-BC974D9F83A3}"/>
                  </a:ext>
                </a:extLst>
              </p:cNvPr>
              <p:cNvSpPr>
                <a:spLocks noChangeShapeType="1"/>
              </p:cNvSpPr>
              <p:nvPr/>
            </p:nvSpPr>
            <p:spPr bwMode="auto">
              <a:xfrm>
                <a:off x="3300414"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72">
                <a:extLst>
                  <a:ext uri="{FF2B5EF4-FFF2-40B4-BE49-F238E27FC236}">
                    <a16:creationId xmlns:a16="http://schemas.microsoft.com/office/drawing/2014/main" id="{763D7D02-C27A-4D13-9C62-B58558EFDFD6}"/>
                  </a:ext>
                </a:extLst>
              </p:cNvPr>
              <p:cNvSpPr>
                <a:spLocks noChangeShapeType="1"/>
              </p:cNvSpPr>
              <p:nvPr/>
            </p:nvSpPr>
            <p:spPr bwMode="auto">
              <a:xfrm>
                <a:off x="3248026"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73">
                <a:extLst>
                  <a:ext uri="{FF2B5EF4-FFF2-40B4-BE49-F238E27FC236}">
                    <a16:creationId xmlns:a16="http://schemas.microsoft.com/office/drawing/2014/main" id="{6D916755-157F-499B-BA29-0A6BB55C70C4}"/>
                  </a:ext>
                </a:extLst>
              </p:cNvPr>
              <p:cNvSpPr>
                <a:spLocks noChangeShapeType="1"/>
              </p:cNvSpPr>
              <p:nvPr/>
            </p:nvSpPr>
            <p:spPr bwMode="auto">
              <a:xfrm>
                <a:off x="3352801"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74">
                <a:extLst>
                  <a:ext uri="{FF2B5EF4-FFF2-40B4-BE49-F238E27FC236}">
                    <a16:creationId xmlns:a16="http://schemas.microsoft.com/office/drawing/2014/main" id="{17C0F283-5DCB-4EE6-8C55-769EBA5D804B}"/>
                  </a:ext>
                </a:extLst>
              </p:cNvPr>
              <p:cNvSpPr>
                <a:spLocks noChangeShapeType="1"/>
              </p:cNvSpPr>
              <p:nvPr/>
            </p:nvSpPr>
            <p:spPr bwMode="auto">
              <a:xfrm>
                <a:off x="3149601" y="2974976"/>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75">
                <a:extLst>
                  <a:ext uri="{FF2B5EF4-FFF2-40B4-BE49-F238E27FC236}">
                    <a16:creationId xmlns:a16="http://schemas.microsoft.com/office/drawing/2014/main" id="{F457EF37-D121-4FC7-8B2C-38F743C78049}"/>
                  </a:ext>
                </a:extLst>
              </p:cNvPr>
              <p:cNvSpPr>
                <a:spLocks noChangeShapeType="1"/>
              </p:cNvSpPr>
              <p:nvPr/>
            </p:nvSpPr>
            <p:spPr bwMode="auto">
              <a:xfrm>
                <a:off x="3149601" y="3027364"/>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76">
                <a:extLst>
                  <a:ext uri="{FF2B5EF4-FFF2-40B4-BE49-F238E27FC236}">
                    <a16:creationId xmlns:a16="http://schemas.microsoft.com/office/drawing/2014/main" id="{838A8C92-D305-4883-9F9B-E9E27497C07B}"/>
                  </a:ext>
                </a:extLst>
              </p:cNvPr>
              <p:cNvSpPr>
                <a:spLocks noChangeShapeType="1"/>
              </p:cNvSpPr>
              <p:nvPr/>
            </p:nvSpPr>
            <p:spPr bwMode="auto">
              <a:xfrm>
                <a:off x="3149601" y="2925764"/>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77">
                <a:extLst>
                  <a:ext uri="{FF2B5EF4-FFF2-40B4-BE49-F238E27FC236}">
                    <a16:creationId xmlns:a16="http://schemas.microsoft.com/office/drawing/2014/main" id="{EAF8FABB-EEAE-411C-A6F0-EC9D8F8AB3B9}"/>
                  </a:ext>
                </a:extLst>
              </p:cNvPr>
              <p:cNvSpPr>
                <a:spLocks noChangeShapeType="1"/>
              </p:cNvSpPr>
              <p:nvPr/>
            </p:nvSpPr>
            <p:spPr bwMode="auto">
              <a:xfrm>
                <a:off x="3379789" y="2974976"/>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78">
                <a:extLst>
                  <a:ext uri="{FF2B5EF4-FFF2-40B4-BE49-F238E27FC236}">
                    <a16:creationId xmlns:a16="http://schemas.microsoft.com/office/drawing/2014/main" id="{F9994F4E-71B8-49DE-8967-F867ED17C703}"/>
                  </a:ext>
                </a:extLst>
              </p:cNvPr>
              <p:cNvSpPr>
                <a:spLocks noChangeShapeType="1"/>
              </p:cNvSpPr>
              <p:nvPr/>
            </p:nvSpPr>
            <p:spPr bwMode="auto">
              <a:xfrm>
                <a:off x="3379789" y="3027364"/>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79">
                <a:extLst>
                  <a:ext uri="{FF2B5EF4-FFF2-40B4-BE49-F238E27FC236}">
                    <a16:creationId xmlns:a16="http://schemas.microsoft.com/office/drawing/2014/main" id="{ED10B28A-A153-4927-9360-487E89A8EB7C}"/>
                  </a:ext>
                </a:extLst>
              </p:cNvPr>
              <p:cNvSpPr>
                <a:spLocks noChangeShapeType="1"/>
              </p:cNvSpPr>
              <p:nvPr/>
            </p:nvSpPr>
            <p:spPr bwMode="auto">
              <a:xfrm>
                <a:off x="3379789" y="2925764"/>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671E396D-7F2F-4A6D-86E9-2D6113DA433C}"/>
                  </a:ext>
                </a:extLst>
              </p:cNvPr>
              <p:cNvSpPr>
                <a:spLocks noChangeArrowheads="1"/>
              </p:cNvSpPr>
              <p:nvPr/>
            </p:nvSpPr>
            <p:spPr bwMode="auto">
              <a:xfrm>
                <a:off x="3238501" y="2913064"/>
                <a:ext cx="123825" cy="1254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29" name="Straight Connector 28">
            <a:extLst>
              <a:ext uri="{FF2B5EF4-FFF2-40B4-BE49-F238E27FC236}">
                <a16:creationId xmlns:a16="http://schemas.microsoft.com/office/drawing/2014/main" id="{3B1A869D-39EC-4508-94CD-72A08D3601F6}"/>
              </a:ext>
            </a:extLst>
          </p:cNvPr>
          <p:cNvCxnSpPr>
            <a:cxnSpLocks/>
          </p:cNvCxnSpPr>
          <p:nvPr/>
        </p:nvCxnSpPr>
        <p:spPr>
          <a:xfrm>
            <a:off x="9682163" y="3727521"/>
            <a:ext cx="563273" cy="0"/>
          </a:xfrm>
          <a:prstGeom prst="line">
            <a:avLst/>
          </a:prstGeom>
          <a:solidFill>
            <a:schemeClr val="bg1"/>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Frame 4">
            <a:extLst>
              <a:ext uri="{FF2B5EF4-FFF2-40B4-BE49-F238E27FC236}">
                <a16:creationId xmlns:a16="http://schemas.microsoft.com/office/drawing/2014/main" id="{1341FD62-5E12-4FD8-BBC6-168579ABB64B}"/>
              </a:ext>
            </a:extLst>
          </p:cNvPr>
          <p:cNvSpPr/>
          <p:nvPr/>
        </p:nvSpPr>
        <p:spPr bwMode="auto">
          <a:xfrm>
            <a:off x="4875105" y="5535916"/>
            <a:ext cx="1092771" cy="505515"/>
          </a:xfrm>
          <a:prstGeom prst="fram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Frame 74">
            <a:extLst>
              <a:ext uri="{FF2B5EF4-FFF2-40B4-BE49-F238E27FC236}">
                <a16:creationId xmlns:a16="http://schemas.microsoft.com/office/drawing/2014/main" id="{31C2B807-53C7-437E-B2ED-99D5D28E2C0E}"/>
              </a:ext>
            </a:extLst>
          </p:cNvPr>
          <p:cNvSpPr/>
          <p:nvPr/>
        </p:nvSpPr>
        <p:spPr bwMode="auto">
          <a:xfrm>
            <a:off x="1157256" y="5535916"/>
            <a:ext cx="8096386" cy="505515"/>
          </a:xfrm>
          <a:prstGeom prst="fram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itle 29">
            <a:extLst>
              <a:ext uri="{FF2B5EF4-FFF2-40B4-BE49-F238E27FC236}">
                <a16:creationId xmlns:a16="http://schemas.microsoft.com/office/drawing/2014/main" id="{66E8D4D1-1FA1-4FAB-9705-D3EA711C0D34}"/>
              </a:ext>
            </a:extLst>
          </p:cNvPr>
          <p:cNvSpPr>
            <a:spLocks noGrp="1"/>
          </p:cNvSpPr>
          <p:nvPr>
            <p:ph type="title"/>
          </p:nvPr>
        </p:nvSpPr>
        <p:spPr>
          <a:xfrm>
            <a:off x="588263" y="457200"/>
            <a:ext cx="11018520" cy="553998"/>
          </a:xfrm>
        </p:spPr>
        <p:txBody>
          <a:bodyPr/>
          <a:lstStyle/>
          <a:p>
            <a:r>
              <a:rPr lang="en-US"/>
              <a:t>Azure at a Glance</a:t>
            </a:r>
          </a:p>
        </p:txBody>
      </p:sp>
    </p:spTree>
    <p:extLst>
      <p:ext uri="{BB962C8B-B14F-4D97-AF65-F5344CB8AC3E}">
        <p14:creationId xmlns:p14="http://schemas.microsoft.com/office/powerpoint/2010/main" val="22015667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5" grpId="0" animBg="1"/>
      <p:bldP spid="7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tangle 146"/>
          <p:cNvSpPr/>
          <p:nvPr/>
        </p:nvSpPr>
        <p:spPr>
          <a:xfrm>
            <a:off x="1471541" y="3247584"/>
            <a:ext cx="1667444" cy="400110"/>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7"/>
                </a:solidFill>
                <a:effectLst/>
                <a:uLnTx/>
                <a:uFillTx/>
                <a:latin typeface="Segoe UI Semibold"/>
                <a:ea typeface="Segoe UI Semibold" charset="0"/>
                <a:cs typeface="Segoe UI Semibold" charset="0"/>
              </a:rPr>
              <a:t>On-premises</a:t>
            </a:r>
            <a:endParaRPr kumimoji="0" lang="en-US" sz="1400" b="0" i="0" u="none" strike="noStrike" kern="0" cap="none" spc="0" normalizeH="0" baseline="0" noProof="0">
              <a:ln>
                <a:noFill/>
              </a:ln>
              <a:solidFill>
                <a:srgbClr val="0078D7"/>
              </a:solidFill>
              <a:effectLst/>
              <a:uLnTx/>
              <a:uFillTx/>
              <a:latin typeface="Segoe UI Semibold"/>
              <a:ea typeface="Segoe UI Semibold" charset="0"/>
              <a:cs typeface="Segoe UI Semibold" charset="0"/>
            </a:endParaRPr>
          </a:p>
        </p:txBody>
      </p:sp>
      <p:sp>
        <p:nvSpPr>
          <p:cNvPr id="2" name="Title 1"/>
          <p:cNvSpPr>
            <a:spLocks noGrp="1"/>
          </p:cNvSpPr>
          <p:nvPr>
            <p:ph type="title"/>
          </p:nvPr>
        </p:nvSpPr>
        <p:spPr/>
        <p:txBody>
          <a:bodyPr/>
          <a:lstStyle/>
          <a:p>
            <a:r>
              <a:rPr lang="en-US"/>
              <a:t>The Modern Data Estate</a:t>
            </a:r>
          </a:p>
        </p:txBody>
      </p:sp>
      <p:sp>
        <p:nvSpPr>
          <p:cNvPr id="12" name="Rectangle 11"/>
          <p:cNvSpPr/>
          <p:nvPr/>
        </p:nvSpPr>
        <p:spPr>
          <a:xfrm>
            <a:off x="1294231" y="3740469"/>
            <a:ext cx="2083905" cy="984885"/>
          </a:xfrm>
          <a:prstGeom prst="rect">
            <a:avLst/>
          </a:prstGeom>
        </p:spPr>
        <p:txBody>
          <a:bodyPr wrap="none" lIns="0" rIns="0">
            <a:spAutoFit/>
          </a:bodyPr>
          <a:lstStyle/>
          <a:p>
            <a:pPr marL="0" marR="0" lvl="0" indent="0" algn="ctr" defTabSz="914049"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Semilight" charset="0"/>
                <a:cs typeface="Segoe UI Semilight" charset="0"/>
              </a:rPr>
              <a:t>Operational databases</a:t>
            </a:r>
          </a:p>
          <a:p>
            <a:pPr marL="0" marR="0" lvl="0" indent="0" algn="ctr" defTabSz="914049"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Semilight" charset="0"/>
                <a:cs typeface="Segoe UI Semilight" charset="0"/>
              </a:rPr>
              <a:t>Data warehouses</a:t>
            </a:r>
          </a:p>
          <a:p>
            <a:pPr marL="0" marR="0" lvl="0" indent="0" algn="ctr" defTabSz="914049"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Semilight" charset="0"/>
                <a:cs typeface="Segoe UI Semilight" charset="0"/>
              </a:rPr>
              <a:t>Data lakes</a:t>
            </a:r>
          </a:p>
        </p:txBody>
      </p:sp>
      <p:grpSp>
        <p:nvGrpSpPr>
          <p:cNvPr id="139" name="Group 138"/>
          <p:cNvGrpSpPr/>
          <p:nvPr/>
        </p:nvGrpSpPr>
        <p:grpSpPr>
          <a:xfrm>
            <a:off x="4835209" y="2445747"/>
            <a:ext cx="2521582" cy="326243"/>
            <a:chOff x="5508730" y="3247841"/>
            <a:chExt cx="2316479" cy="299707"/>
          </a:xfrm>
        </p:grpSpPr>
        <p:cxnSp>
          <p:nvCxnSpPr>
            <p:cNvPr id="140" name="Straight Connector 139"/>
            <p:cNvCxnSpPr/>
            <p:nvPr/>
          </p:nvCxnSpPr>
          <p:spPr>
            <a:xfrm flipH="1">
              <a:off x="5508730" y="3390220"/>
              <a:ext cx="2316479" cy="0"/>
            </a:xfrm>
            <a:prstGeom prst="line">
              <a:avLst/>
            </a:prstGeom>
            <a:ln w="127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1" name="Rectangle 140"/>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Semilight" charset="0"/>
                  <a:cs typeface="Segoe UI Semilight" charset="0"/>
                </a:rPr>
                <a:t>Hybrid</a:t>
              </a:r>
            </a:p>
          </p:txBody>
        </p:sp>
      </p:grpSp>
      <p:sp>
        <p:nvSpPr>
          <p:cNvPr id="158" name="Rectangle 157"/>
          <p:cNvSpPr/>
          <p:nvPr/>
        </p:nvSpPr>
        <p:spPr>
          <a:xfrm>
            <a:off x="9688188" y="3276185"/>
            <a:ext cx="867546" cy="384721"/>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7"/>
                </a:solidFill>
                <a:effectLst/>
                <a:uLnTx/>
                <a:uFillTx/>
                <a:latin typeface="Segoe UI Semibold"/>
                <a:ea typeface="Segoe UI Semibold" charset="0"/>
                <a:cs typeface="Segoe UI Semibold" charset="0"/>
              </a:rPr>
              <a:t>Cloud</a:t>
            </a:r>
            <a:endParaRPr kumimoji="0" lang="en-US" sz="1400" b="0" i="0" u="none" strike="noStrike" kern="0" cap="none" spc="0" normalizeH="0" baseline="0" noProof="0">
              <a:ln>
                <a:noFill/>
              </a:ln>
              <a:solidFill>
                <a:srgbClr val="0078D7"/>
              </a:solidFill>
              <a:effectLst/>
              <a:uLnTx/>
              <a:uFillTx/>
              <a:latin typeface="Segoe UI Semibold"/>
              <a:ea typeface="Segoe UI Semibold" charset="0"/>
              <a:cs typeface="Segoe UI Semibold" charset="0"/>
            </a:endParaRPr>
          </a:p>
        </p:txBody>
      </p:sp>
      <p:sp>
        <p:nvSpPr>
          <p:cNvPr id="159" name="Rectangle 158"/>
          <p:cNvSpPr/>
          <p:nvPr/>
        </p:nvSpPr>
        <p:spPr>
          <a:xfrm>
            <a:off x="9497430" y="4068182"/>
            <a:ext cx="1249060" cy="261610"/>
          </a:xfrm>
          <a:prstGeom prst="rect">
            <a:avLst/>
          </a:prstGeom>
        </p:spPr>
        <p:txBody>
          <a:bodyPr wrap="none" lIns="0" rIns="0">
            <a:noAutofit/>
          </a:bodyPr>
          <a:lstStyle/>
          <a:p>
            <a:pPr marL="0" marR="0" lvl="0" indent="0" algn="ctr" defTabSz="914049" rtl="0" eaLnBrk="1" fontAlgn="auto" latinLnBrk="0" hangingPunct="1">
              <a:lnSpc>
                <a:spcPct val="100000"/>
              </a:lnSpc>
              <a:spcBef>
                <a:spcPts val="0"/>
              </a:spcBef>
              <a:spcAft>
                <a:spcPts val="2400"/>
              </a:spcAft>
              <a:buClrTx/>
              <a:buSzTx/>
              <a:buFontTx/>
              <a:buNone/>
              <a:tabLst/>
              <a:defRPr/>
            </a:pPr>
            <a:endParaRPr kumimoji="0" lang="en-US" sz="1100" b="1" i="0" u="none" strike="noStrike" kern="0" cap="none" spc="0" normalizeH="0" baseline="0" noProof="0">
              <a:ln>
                <a:noFill/>
              </a:ln>
              <a:solidFill>
                <a:srgbClr val="000000"/>
              </a:solidFill>
              <a:effectLst/>
              <a:uLnTx/>
              <a:uFillTx/>
              <a:latin typeface="Segoe UI Semibold"/>
              <a:ea typeface="Segoe UI Semilight" charset="0"/>
              <a:cs typeface="Segoe UI Semilight" charset="0"/>
            </a:endParaRPr>
          </a:p>
        </p:txBody>
      </p:sp>
      <p:sp>
        <p:nvSpPr>
          <p:cNvPr id="160" name="Rectangle 159"/>
          <p:cNvSpPr/>
          <p:nvPr/>
        </p:nvSpPr>
        <p:spPr>
          <a:xfrm>
            <a:off x="9709828" y="4395896"/>
            <a:ext cx="824265" cy="261610"/>
          </a:xfrm>
          <a:prstGeom prst="rect">
            <a:avLst/>
          </a:prstGeom>
        </p:spPr>
        <p:txBody>
          <a:bodyPr wrap="none" lIns="0" rIns="0">
            <a:noAutofit/>
          </a:bodyPr>
          <a:lstStyle/>
          <a:p>
            <a:pPr marL="0" marR="0" lvl="0" indent="0" algn="ctr" defTabSz="914049" rtl="0" eaLnBrk="1" fontAlgn="auto" latinLnBrk="0" hangingPunct="1">
              <a:lnSpc>
                <a:spcPct val="100000"/>
              </a:lnSpc>
              <a:spcBef>
                <a:spcPts val="0"/>
              </a:spcBef>
              <a:spcAft>
                <a:spcPts val="2400"/>
              </a:spcAft>
              <a:buClrTx/>
              <a:buSzTx/>
              <a:buFontTx/>
              <a:buNone/>
              <a:tabLst/>
              <a:defRPr/>
            </a:pPr>
            <a:endParaRPr kumimoji="0" lang="en-US" sz="1100" b="1" i="0" u="none" strike="noStrike" kern="0" cap="none" spc="0" normalizeH="0" baseline="0" noProof="0">
              <a:ln>
                <a:noFill/>
              </a:ln>
              <a:solidFill>
                <a:srgbClr val="000000"/>
              </a:solidFill>
              <a:effectLst/>
              <a:uLnTx/>
              <a:uFillTx/>
              <a:latin typeface="Segoe UI Semibold"/>
              <a:ea typeface="Segoe UI Semilight" charset="0"/>
              <a:cs typeface="Segoe UI Semilight" charset="0"/>
            </a:endParaRPr>
          </a:p>
        </p:txBody>
      </p:sp>
      <p:sp>
        <p:nvSpPr>
          <p:cNvPr id="161" name="Rectangle 160"/>
          <p:cNvSpPr/>
          <p:nvPr/>
        </p:nvSpPr>
        <p:spPr>
          <a:xfrm>
            <a:off x="9080007" y="3740469"/>
            <a:ext cx="2083904" cy="984885"/>
          </a:xfrm>
          <a:prstGeom prst="rect">
            <a:avLst/>
          </a:prstGeom>
        </p:spPr>
        <p:txBody>
          <a:bodyPr wrap="none" lIns="0" rIns="0">
            <a:spAutoFit/>
          </a:bodyPr>
          <a:lstStyle/>
          <a:p>
            <a:pPr marL="0" marR="0" lvl="0" indent="0" algn="ctr" defTabSz="914049"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Semilight" charset="0"/>
              </a:rPr>
              <a:t>Operational databases</a:t>
            </a:r>
          </a:p>
          <a:p>
            <a:pPr marL="0" marR="0" lvl="0" indent="0" algn="ctr" defTabSz="914049"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Semilight" charset="0"/>
              </a:rPr>
              <a:t>Data warehouses</a:t>
            </a:r>
          </a:p>
          <a:p>
            <a:pPr marL="0" marR="0" lvl="0" indent="0" algn="ctr" defTabSz="914049"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Semilight" charset="0"/>
              </a:rPr>
              <a:t>Data lakes</a:t>
            </a:r>
          </a:p>
        </p:txBody>
      </p:sp>
      <p:cxnSp>
        <p:nvCxnSpPr>
          <p:cNvPr id="66" name="Straight Connector 65">
            <a:extLst>
              <a:ext uri="{FF2B5EF4-FFF2-40B4-BE49-F238E27FC236}">
                <a16:creationId xmlns:a16="http://schemas.microsoft.com/office/drawing/2014/main" id="{D9B0109D-EB12-472C-9BA7-A10ACE03B52E}"/>
              </a:ext>
            </a:extLst>
          </p:cNvPr>
          <p:cNvCxnSpPr>
            <a:cxnSpLocks/>
          </p:cNvCxnSpPr>
          <p:nvPr/>
        </p:nvCxnSpPr>
        <p:spPr>
          <a:xfrm>
            <a:off x="586740" y="4737996"/>
            <a:ext cx="11018520"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Right Bracket 69">
            <a:extLst>
              <a:ext uri="{FF2B5EF4-FFF2-40B4-BE49-F238E27FC236}">
                <a16:creationId xmlns:a16="http://schemas.microsoft.com/office/drawing/2014/main" id="{E28251E5-3E71-DD4C-B312-E84F30E2501F}"/>
              </a:ext>
            </a:extLst>
          </p:cNvPr>
          <p:cNvSpPr/>
          <p:nvPr/>
        </p:nvSpPr>
        <p:spPr>
          <a:xfrm rot="5400000" flipV="1">
            <a:off x="6063370" y="-3804313"/>
            <a:ext cx="65261" cy="11018519"/>
          </a:xfrm>
          <a:prstGeom prst="rightBracket">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cxnSp>
        <p:nvCxnSpPr>
          <p:cNvPr id="71" name="Straight Arrow Connector 70">
            <a:extLst>
              <a:ext uri="{FF2B5EF4-FFF2-40B4-BE49-F238E27FC236}">
                <a16:creationId xmlns:a16="http://schemas.microsoft.com/office/drawing/2014/main" id="{0A0B200C-A477-BE43-A881-47E91973FE5A}"/>
              </a:ext>
            </a:extLst>
          </p:cNvPr>
          <p:cNvCxnSpPr>
            <a:cxnSpLocks/>
            <a:stCxn id="70" idx="2"/>
          </p:cNvCxnSpPr>
          <p:nvPr/>
        </p:nvCxnSpPr>
        <p:spPr>
          <a:xfrm flipH="1">
            <a:off x="6094447" y="1737577"/>
            <a:ext cx="1554" cy="218098"/>
          </a:xfrm>
          <a:prstGeom prst="straightConnector1">
            <a:avLst/>
          </a:prstGeom>
          <a:ln w="12700">
            <a:solidFill>
              <a:schemeClr val="accent1"/>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8868229" y="4863231"/>
            <a:ext cx="2441128" cy="492443"/>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Security and performance</a:t>
            </a:r>
          </a:p>
        </p:txBody>
      </p:sp>
      <p:sp>
        <p:nvSpPr>
          <p:cNvPr id="111" name="Rectangle 110"/>
          <p:cNvSpPr/>
          <p:nvPr/>
        </p:nvSpPr>
        <p:spPr>
          <a:xfrm>
            <a:off x="4875436" y="4986342"/>
            <a:ext cx="2441128" cy="246221"/>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Flexibility of choice</a:t>
            </a:r>
          </a:p>
        </p:txBody>
      </p:sp>
      <p:sp>
        <p:nvSpPr>
          <p:cNvPr id="76" name="Rectangle 75">
            <a:extLst>
              <a:ext uri="{FF2B5EF4-FFF2-40B4-BE49-F238E27FC236}">
                <a16:creationId xmlns:a16="http://schemas.microsoft.com/office/drawing/2014/main" id="{F91D1549-CA43-FB4F-B34F-8BBBC824AA4E}"/>
              </a:ext>
            </a:extLst>
          </p:cNvPr>
          <p:cNvSpPr/>
          <p:nvPr/>
        </p:nvSpPr>
        <p:spPr>
          <a:xfrm>
            <a:off x="882643" y="4863231"/>
            <a:ext cx="2441128" cy="492443"/>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Segoe UI Semilight" charset="0"/>
                <a:cs typeface="Segoe UI Semilight" charset="0"/>
              </a:rPr>
              <a:t>Reason over any data, anywhere</a:t>
            </a:r>
          </a:p>
        </p:txBody>
      </p:sp>
      <p:grpSp>
        <p:nvGrpSpPr>
          <p:cNvPr id="62" name="Group 61">
            <a:extLst>
              <a:ext uri="{FF2B5EF4-FFF2-40B4-BE49-F238E27FC236}">
                <a16:creationId xmlns:a16="http://schemas.microsoft.com/office/drawing/2014/main" id="{748A3032-FD91-4482-99D8-95EC49DF4712}"/>
              </a:ext>
            </a:extLst>
          </p:cNvPr>
          <p:cNvGrpSpPr/>
          <p:nvPr/>
        </p:nvGrpSpPr>
        <p:grpSpPr>
          <a:xfrm>
            <a:off x="1684707" y="5679520"/>
            <a:ext cx="760750" cy="307777"/>
            <a:chOff x="1700065" y="5875931"/>
            <a:chExt cx="760750" cy="307777"/>
          </a:xfrm>
        </p:grpSpPr>
        <p:sp>
          <p:nvSpPr>
            <p:cNvPr id="63" name="TextBox 62">
              <a:extLst>
                <a:ext uri="{FF2B5EF4-FFF2-40B4-BE49-F238E27FC236}">
                  <a16:creationId xmlns:a16="http://schemas.microsoft.com/office/drawing/2014/main" id="{965FEE1F-0D55-4348-83D1-ABEBC261A536}"/>
                </a:ext>
              </a:extLst>
            </p:cNvPr>
            <p:cNvSpPr txBox="1"/>
            <p:nvPr/>
          </p:nvSpPr>
          <p:spPr>
            <a:xfrm>
              <a:off x="1700065" y="5875931"/>
              <a:ext cx="315303" cy="307777"/>
            </a:xfrm>
            <a:prstGeom prst="rect">
              <a:avLst/>
            </a:prstGeom>
            <a:noFill/>
          </p:spPr>
          <p:txBody>
            <a:bodyPr wrap="square" lIns="0" tIns="0" rIns="0" bIns="0"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Segoe UI Semilight" charset="0"/>
                  <a:cs typeface="Segoe UI Semilight" charset="0"/>
                </a:rPr>
                <a:t>R</a:t>
              </a:r>
            </a:p>
          </p:txBody>
        </p:sp>
        <p:grpSp>
          <p:nvGrpSpPr>
            <p:cNvPr id="64" name="Group 4">
              <a:extLst>
                <a:ext uri="{FF2B5EF4-FFF2-40B4-BE49-F238E27FC236}">
                  <a16:creationId xmlns:a16="http://schemas.microsoft.com/office/drawing/2014/main" id="{3AC53AA0-39AF-463C-9619-4F2489390BAF}"/>
                </a:ext>
              </a:extLst>
            </p:cNvPr>
            <p:cNvGrpSpPr>
              <a:grpSpLocks noChangeAspect="1"/>
            </p:cNvGrpSpPr>
            <p:nvPr/>
          </p:nvGrpSpPr>
          <p:grpSpPr bwMode="auto">
            <a:xfrm>
              <a:off x="2245342" y="5926050"/>
              <a:ext cx="215473" cy="216423"/>
              <a:chOff x="522" y="2295"/>
              <a:chExt cx="908" cy="912"/>
            </a:xfrm>
            <a:solidFill>
              <a:schemeClr val="tx2"/>
            </a:solidFill>
          </p:grpSpPr>
          <p:sp>
            <p:nvSpPr>
              <p:cNvPr id="65" name="Freeform 5">
                <a:extLst>
                  <a:ext uri="{FF2B5EF4-FFF2-40B4-BE49-F238E27FC236}">
                    <a16:creationId xmlns:a16="http://schemas.microsoft.com/office/drawing/2014/main" id="{96F7259C-641C-43A6-91B9-56C99D8EE688}"/>
                  </a:ext>
                </a:extLst>
              </p:cNvPr>
              <p:cNvSpPr>
                <a:spLocks noEditPoints="1"/>
              </p:cNvSpPr>
              <p:nvPr/>
            </p:nvSpPr>
            <p:spPr bwMode="auto">
              <a:xfrm>
                <a:off x="522" y="2295"/>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505050"/>
                  </a:solidFill>
                  <a:effectLst/>
                  <a:uLnTx/>
                  <a:uFillTx/>
                  <a:latin typeface="Segoe UI Semibold"/>
                  <a:ea typeface="+mn-ea"/>
                  <a:cs typeface="+mn-cs"/>
                </a:endParaRPr>
              </a:p>
            </p:txBody>
          </p:sp>
          <p:sp>
            <p:nvSpPr>
              <p:cNvPr id="67" name="Freeform 6">
                <a:extLst>
                  <a:ext uri="{FF2B5EF4-FFF2-40B4-BE49-F238E27FC236}">
                    <a16:creationId xmlns:a16="http://schemas.microsoft.com/office/drawing/2014/main" id="{81E3945B-C3AB-4A3A-A3E3-D2C272B04F9A}"/>
                  </a:ext>
                </a:extLst>
              </p:cNvPr>
              <p:cNvSpPr>
                <a:spLocks noEditPoints="1"/>
              </p:cNvSpPr>
              <p:nvPr/>
            </p:nvSpPr>
            <p:spPr bwMode="auto">
              <a:xfrm>
                <a:off x="760" y="2525"/>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505050"/>
                  </a:solidFill>
                  <a:effectLst/>
                  <a:uLnTx/>
                  <a:uFillTx/>
                  <a:latin typeface="Segoe UI Semibold"/>
                  <a:ea typeface="+mn-ea"/>
                  <a:cs typeface="+mn-cs"/>
                </a:endParaRPr>
              </a:p>
            </p:txBody>
          </p:sp>
        </p:grpSp>
      </p:grpSp>
      <p:grpSp>
        <p:nvGrpSpPr>
          <p:cNvPr id="21" name="Group 20">
            <a:extLst>
              <a:ext uri="{FF2B5EF4-FFF2-40B4-BE49-F238E27FC236}">
                <a16:creationId xmlns:a16="http://schemas.microsoft.com/office/drawing/2014/main" id="{FDF7D7FF-0AC2-4F07-9A07-295D1DFF68BD}"/>
              </a:ext>
            </a:extLst>
          </p:cNvPr>
          <p:cNvGrpSpPr/>
          <p:nvPr/>
        </p:nvGrpSpPr>
        <p:grpSpPr>
          <a:xfrm>
            <a:off x="8571529" y="5679520"/>
            <a:ext cx="2958719" cy="274320"/>
            <a:chOff x="8746952" y="6461423"/>
            <a:chExt cx="2958719" cy="274320"/>
          </a:xfrm>
        </p:grpSpPr>
        <p:pic>
          <p:nvPicPr>
            <p:cNvPr id="75" name="Picture 74" descr="A close up of a sign&#10;&#10;Description generated with very high confidence">
              <a:extLst>
                <a:ext uri="{FF2B5EF4-FFF2-40B4-BE49-F238E27FC236}">
                  <a16:creationId xmlns:a16="http://schemas.microsoft.com/office/drawing/2014/main" id="{21F20624-B4DC-41C4-984B-7924A18EEF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83860" y="6461423"/>
              <a:ext cx="272097" cy="274320"/>
            </a:xfrm>
            <a:prstGeom prst="rect">
              <a:avLst/>
            </a:prstGeom>
          </p:spPr>
        </p:pic>
        <p:pic>
          <p:nvPicPr>
            <p:cNvPr id="82" name="Picture 81" descr="A close up of a sign&#10;&#10;Description generated with high confidence">
              <a:extLst>
                <a:ext uri="{FF2B5EF4-FFF2-40B4-BE49-F238E27FC236}">
                  <a16:creationId xmlns:a16="http://schemas.microsoft.com/office/drawing/2014/main" id="{3BB12196-5B39-4B8E-87E7-BCAFF1C2EF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3383" y="6461423"/>
              <a:ext cx="530956" cy="274320"/>
            </a:xfrm>
            <a:prstGeom prst="rect">
              <a:avLst/>
            </a:prstGeom>
          </p:spPr>
        </p:pic>
        <p:pic>
          <p:nvPicPr>
            <p:cNvPr id="83" name="Picture 82">
              <a:extLst>
                <a:ext uri="{FF2B5EF4-FFF2-40B4-BE49-F238E27FC236}">
                  <a16:creationId xmlns:a16="http://schemas.microsoft.com/office/drawing/2014/main" id="{A66AA05E-A7C5-4C6A-BF8E-133ADF6B2D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6952" y="6461423"/>
              <a:ext cx="331383" cy="274320"/>
            </a:xfrm>
            <a:prstGeom prst="rect">
              <a:avLst/>
            </a:prstGeom>
          </p:spPr>
        </p:pic>
        <p:pic>
          <p:nvPicPr>
            <p:cNvPr id="84" name="Picture 83">
              <a:extLst>
                <a:ext uri="{FF2B5EF4-FFF2-40B4-BE49-F238E27FC236}">
                  <a16:creationId xmlns:a16="http://schemas.microsoft.com/office/drawing/2014/main" id="{4A709267-9355-441C-973D-2C50E73311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85478" y="6530003"/>
              <a:ext cx="520193" cy="137160"/>
            </a:xfrm>
            <a:prstGeom prst="rect">
              <a:avLst/>
            </a:prstGeom>
          </p:spPr>
        </p:pic>
        <p:pic>
          <p:nvPicPr>
            <p:cNvPr id="85" name="Picture 84" descr="A close up of a sign&#10;&#10;Description generated with very high confidence">
              <a:extLst>
                <a:ext uri="{FF2B5EF4-FFF2-40B4-BE49-F238E27FC236}">
                  <a16:creationId xmlns:a16="http://schemas.microsoft.com/office/drawing/2014/main" id="{E9DC7B10-75E7-4341-A26E-AC706FE9DD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07856" y="6461423"/>
              <a:ext cx="301231" cy="274320"/>
            </a:xfrm>
            <a:prstGeom prst="rect">
              <a:avLst/>
            </a:prstGeom>
          </p:spPr>
        </p:pic>
        <p:pic>
          <p:nvPicPr>
            <p:cNvPr id="86" name="Picture 85">
              <a:extLst>
                <a:ext uri="{FF2B5EF4-FFF2-40B4-BE49-F238E27FC236}">
                  <a16:creationId xmlns:a16="http://schemas.microsoft.com/office/drawing/2014/main" id="{F77E04A2-E4FB-4186-AD4F-5F458FCC22C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38608" y="6530003"/>
              <a:ext cx="355254" cy="137160"/>
            </a:xfrm>
            <a:prstGeom prst="rect">
              <a:avLst/>
            </a:prstGeom>
          </p:spPr>
        </p:pic>
      </p:grpSp>
      <p:sp>
        <p:nvSpPr>
          <p:cNvPr id="94" name="Freeform 5">
            <a:extLst>
              <a:ext uri="{FF2B5EF4-FFF2-40B4-BE49-F238E27FC236}">
                <a16:creationId xmlns:a16="http://schemas.microsoft.com/office/drawing/2014/main" id="{E46A9E7E-DF51-4F3E-916F-10F7ACB6801B}"/>
              </a:ext>
            </a:extLst>
          </p:cNvPr>
          <p:cNvSpPr>
            <a:spLocks/>
          </p:cNvSpPr>
          <p:nvPr/>
        </p:nvSpPr>
        <p:spPr bwMode="auto">
          <a:xfrm>
            <a:off x="5293728" y="6533661"/>
            <a:ext cx="4869" cy="162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95" name="Freeform 6">
            <a:extLst>
              <a:ext uri="{FF2B5EF4-FFF2-40B4-BE49-F238E27FC236}">
                <a16:creationId xmlns:a16="http://schemas.microsoft.com/office/drawing/2014/main" id="{8317EDB8-413B-4C9D-8C8E-F809BC77074C}"/>
              </a:ext>
            </a:extLst>
          </p:cNvPr>
          <p:cNvSpPr>
            <a:spLocks/>
          </p:cNvSpPr>
          <p:nvPr/>
        </p:nvSpPr>
        <p:spPr bwMode="auto">
          <a:xfrm>
            <a:off x="5283990" y="6533661"/>
            <a:ext cx="1623" cy="162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bold"/>
              <a:ea typeface="+mn-ea"/>
              <a:cs typeface="+mn-cs"/>
            </a:endParaRPr>
          </a:p>
        </p:txBody>
      </p:sp>
      <p:grpSp>
        <p:nvGrpSpPr>
          <p:cNvPr id="7" name="Group 6">
            <a:extLst>
              <a:ext uri="{FF2B5EF4-FFF2-40B4-BE49-F238E27FC236}">
                <a16:creationId xmlns:a16="http://schemas.microsoft.com/office/drawing/2014/main" id="{6F1EDD26-7889-E443-A6C4-F5AC7D65C5CC}"/>
              </a:ext>
            </a:extLst>
          </p:cNvPr>
          <p:cNvGrpSpPr/>
          <p:nvPr/>
        </p:nvGrpSpPr>
        <p:grpSpPr>
          <a:xfrm>
            <a:off x="4930818" y="1281480"/>
            <a:ext cx="343394" cy="309990"/>
            <a:chOff x="3756308" y="1431886"/>
            <a:chExt cx="403742" cy="364468"/>
          </a:xfrm>
          <a:solidFill>
            <a:schemeClr val="accent2"/>
          </a:solidFill>
        </p:grpSpPr>
        <p:cxnSp>
          <p:nvCxnSpPr>
            <p:cNvPr id="228" name="Straight Connector 227"/>
            <p:cNvCxnSpPr>
              <a:cxnSpLocks/>
            </p:cNvCxnSpPr>
            <p:nvPr/>
          </p:nvCxnSpPr>
          <p:spPr>
            <a:xfrm flipV="1">
              <a:off x="3946856" y="1655181"/>
              <a:ext cx="16940" cy="80249"/>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cxnSpLocks/>
            </p:cNvCxnSpPr>
            <p:nvPr/>
          </p:nvCxnSpPr>
          <p:spPr>
            <a:xfrm flipH="1" flipV="1">
              <a:off x="3980909" y="1647960"/>
              <a:ext cx="70109" cy="50078"/>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cxnSpLocks/>
            </p:cNvCxnSpPr>
            <p:nvPr/>
          </p:nvCxnSpPr>
          <p:spPr>
            <a:xfrm flipH="1">
              <a:off x="3985583" y="1637276"/>
              <a:ext cx="114846" cy="668"/>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cxnSpLocks/>
            </p:cNvCxnSpPr>
            <p:nvPr/>
          </p:nvCxnSpPr>
          <p:spPr>
            <a:xfrm flipH="1">
              <a:off x="3878750" y="1645956"/>
              <a:ext cx="72112" cy="41398"/>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cxnSpLocks/>
            </p:cNvCxnSpPr>
            <p:nvPr/>
          </p:nvCxnSpPr>
          <p:spPr>
            <a:xfrm flipH="1" flipV="1">
              <a:off x="3818656" y="1598048"/>
              <a:ext cx="128700" cy="34554"/>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cxnSpLocks/>
            </p:cNvCxnSpPr>
            <p:nvPr/>
          </p:nvCxnSpPr>
          <p:spPr>
            <a:xfrm flipH="1" flipV="1">
              <a:off x="3875244" y="1523432"/>
              <a:ext cx="78122" cy="98153"/>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cxnSpLocks/>
            </p:cNvCxnSpPr>
            <p:nvPr/>
          </p:nvCxnSpPr>
          <p:spPr>
            <a:xfrm flipV="1">
              <a:off x="3974232" y="1494387"/>
              <a:ext cx="49410" cy="123526"/>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6" name="Oval 235"/>
            <p:cNvSpPr/>
            <p:nvPr/>
          </p:nvSpPr>
          <p:spPr bwMode="auto">
            <a:xfrm>
              <a:off x="3936438" y="1605165"/>
              <a:ext cx="61308" cy="61308"/>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Oval 236"/>
            <p:cNvSpPr/>
            <p:nvPr/>
          </p:nvSpPr>
          <p:spPr bwMode="auto">
            <a:xfrm>
              <a:off x="4079944" y="1595766"/>
              <a:ext cx="80106" cy="80106"/>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Oval 237"/>
            <p:cNvSpPr/>
            <p:nvPr/>
          </p:nvSpPr>
          <p:spPr bwMode="auto">
            <a:xfrm>
              <a:off x="4028153" y="1668546"/>
              <a:ext cx="80106" cy="80106"/>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Oval 238"/>
            <p:cNvSpPr/>
            <p:nvPr/>
          </p:nvSpPr>
          <p:spPr bwMode="auto">
            <a:xfrm>
              <a:off x="3990471" y="1431886"/>
              <a:ext cx="80106" cy="80106"/>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Oval 239"/>
            <p:cNvSpPr/>
            <p:nvPr/>
          </p:nvSpPr>
          <p:spPr bwMode="auto">
            <a:xfrm>
              <a:off x="3822877" y="1465941"/>
              <a:ext cx="80106" cy="80106"/>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Oval 240"/>
            <p:cNvSpPr/>
            <p:nvPr/>
          </p:nvSpPr>
          <p:spPr bwMode="auto">
            <a:xfrm>
              <a:off x="3756308" y="1553701"/>
              <a:ext cx="80106" cy="80106"/>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Oval 241"/>
            <p:cNvSpPr/>
            <p:nvPr/>
          </p:nvSpPr>
          <p:spPr bwMode="auto">
            <a:xfrm>
              <a:off x="3818579" y="1656531"/>
              <a:ext cx="80106" cy="80106"/>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p:cNvSpPr/>
            <p:nvPr/>
          </p:nvSpPr>
          <p:spPr bwMode="auto">
            <a:xfrm>
              <a:off x="3903668" y="1716248"/>
              <a:ext cx="80106" cy="80106"/>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5" name="Freeform 254"/>
          <p:cNvSpPr/>
          <p:nvPr/>
        </p:nvSpPr>
        <p:spPr bwMode="auto">
          <a:xfrm>
            <a:off x="8936729" y="1300369"/>
            <a:ext cx="275778" cy="227324"/>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9">
            <a:extLst>
              <a:ext uri="{FF2B5EF4-FFF2-40B4-BE49-F238E27FC236}">
                <a16:creationId xmlns:a16="http://schemas.microsoft.com/office/drawing/2014/main" id="{98F75331-BB0F-498F-9CB8-7A4B055C6068}"/>
              </a:ext>
            </a:extLst>
          </p:cNvPr>
          <p:cNvGrpSpPr>
            <a:grpSpLocks noChangeAspect="1"/>
          </p:cNvGrpSpPr>
          <p:nvPr/>
        </p:nvGrpSpPr>
        <p:grpSpPr bwMode="auto">
          <a:xfrm>
            <a:off x="2926633" y="1252363"/>
            <a:ext cx="339766" cy="289574"/>
            <a:chOff x="668" y="822"/>
            <a:chExt cx="264" cy="225"/>
          </a:xfrm>
        </p:grpSpPr>
        <p:sp>
          <p:nvSpPr>
            <p:cNvPr id="113" name="Freeform 10">
              <a:extLst>
                <a:ext uri="{FF2B5EF4-FFF2-40B4-BE49-F238E27FC236}">
                  <a16:creationId xmlns:a16="http://schemas.microsoft.com/office/drawing/2014/main" id="{30CCDC98-5044-41F5-A4E2-31370B4CA647}"/>
                </a:ext>
              </a:extLst>
            </p:cNvPr>
            <p:cNvSpPr>
              <a:spLocks/>
            </p:cNvSpPr>
            <p:nvPr/>
          </p:nvSpPr>
          <p:spPr bwMode="auto">
            <a:xfrm>
              <a:off x="738" y="923"/>
              <a:ext cx="67" cy="66"/>
            </a:xfrm>
            <a:custGeom>
              <a:avLst/>
              <a:gdLst>
                <a:gd name="T0" fmla="*/ 53 w 107"/>
                <a:gd name="T1" fmla="*/ 107 h 107"/>
                <a:gd name="T2" fmla="*/ 53 w 107"/>
                <a:gd name="T3" fmla="*/ 107 h 107"/>
                <a:gd name="T4" fmla="*/ 107 w 107"/>
                <a:gd name="T5" fmla="*/ 53 h 107"/>
                <a:gd name="T6" fmla="*/ 75 w 107"/>
                <a:gd name="T7" fmla="*/ 5 h 107"/>
                <a:gd name="T8" fmla="*/ 53 w 107"/>
                <a:gd name="T9" fmla="*/ 0 h 107"/>
                <a:gd name="T10" fmla="*/ 31 w 107"/>
                <a:gd name="T11" fmla="*/ 5 h 107"/>
                <a:gd name="T12" fmla="*/ 0 w 107"/>
                <a:gd name="T13" fmla="*/ 53 h 107"/>
                <a:gd name="T14" fmla="*/ 53 w 107"/>
                <a:gd name="T15" fmla="*/ 107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07">
                  <a:moveTo>
                    <a:pt x="53" y="107"/>
                  </a:moveTo>
                  <a:lnTo>
                    <a:pt x="53" y="107"/>
                  </a:lnTo>
                  <a:cubicBezTo>
                    <a:pt x="83" y="107"/>
                    <a:pt x="107" y="83"/>
                    <a:pt x="107" y="53"/>
                  </a:cubicBezTo>
                  <a:cubicBezTo>
                    <a:pt x="107" y="32"/>
                    <a:pt x="94" y="13"/>
                    <a:pt x="75" y="5"/>
                  </a:cubicBezTo>
                  <a:cubicBezTo>
                    <a:pt x="69" y="2"/>
                    <a:pt x="61" y="0"/>
                    <a:pt x="53" y="0"/>
                  </a:cubicBezTo>
                  <a:cubicBezTo>
                    <a:pt x="45" y="0"/>
                    <a:pt x="38" y="2"/>
                    <a:pt x="31" y="5"/>
                  </a:cubicBezTo>
                  <a:cubicBezTo>
                    <a:pt x="13" y="13"/>
                    <a:pt x="0" y="32"/>
                    <a:pt x="0" y="53"/>
                  </a:cubicBezTo>
                  <a:cubicBezTo>
                    <a:pt x="0" y="83"/>
                    <a:pt x="24" y="107"/>
                    <a:pt x="53" y="107"/>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11">
              <a:extLst>
                <a:ext uri="{FF2B5EF4-FFF2-40B4-BE49-F238E27FC236}">
                  <a16:creationId xmlns:a16="http://schemas.microsoft.com/office/drawing/2014/main" id="{C90BAC1C-318B-446A-8ACE-DB6990A2709E}"/>
                </a:ext>
              </a:extLst>
            </p:cNvPr>
            <p:cNvSpPr>
              <a:spLocks/>
            </p:cNvSpPr>
            <p:nvPr/>
          </p:nvSpPr>
          <p:spPr bwMode="auto">
            <a:xfrm>
              <a:off x="721" y="997"/>
              <a:ext cx="100" cy="50"/>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12">
              <a:extLst>
                <a:ext uri="{FF2B5EF4-FFF2-40B4-BE49-F238E27FC236}">
                  <a16:creationId xmlns:a16="http://schemas.microsoft.com/office/drawing/2014/main" id="{0CA82011-654D-4D9A-9626-9E743A2F8691}"/>
                </a:ext>
              </a:extLst>
            </p:cNvPr>
            <p:cNvSpPr>
              <a:spLocks/>
            </p:cNvSpPr>
            <p:nvPr/>
          </p:nvSpPr>
          <p:spPr bwMode="auto">
            <a:xfrm>
              <a:off x="668" y="1014"/>
              <a:ext cx="46" cy="33"/>
            </a:xfrm>
            <a:custGeom>
              <a:avLst/>
              <a:gdLst>
                <a:gd name="T0" fmla="*/ 0 w 74"/>
                <a:gd name="T1" fmla="*/ 54 h 54"/>
                <a:gd name="T2" fmla="*/ 0 w 74"/>
                <a:gd name="T3" fmla="*/ 54 h 54"/>
                <a:gd name="T4" fmla="*/ 62 w 74"/>
                <a:gd name="T5" fmla="*/ 54 h 54"/>
                <a:gd name="T6" fmla="*/ 62 w 74"/>
                <a:gd name="T7" fmla="*/ 54 h 54"/>
                <a:gd name="T8" fmla="*/ 74 w 74"/>
                <a:gd name="T9" fmla="*/ 5 h 54"/>
                <a:gd name="T10" fmla="*/ 53 w 74"/>
                <a:gd name="T11" fmla="*/ 0 h 54"/>
                <a:gd name="T12" fmla="*/ 0 w 7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74" h="54">
                  <a:moveTo>
                    <a:pt x="0" y="54"/>
                  </a:moveTo>
                  <a:lnTo>
                    <a:pt x="0" y="54"/>
                  </a:lnTo>
                  <a:lnTo>
                    <a:pt x="62" y="54"/>
                  </a:lnTo>
                  <a:lnTo>
                    <a:pt x="62" y="54"/>
                  </a:lnTo>
                  <a:cubicBezTo>
                    <a:pt x="62" y="36"/>
                    <a:pt x="67" y="20"/>
                    <a:pt x="74" y="5"/>
                  </a:cubicBezTo>
                  <a:cubicBezTo>
                    <a:pt x="68" y="2"/>
                    <a:pt x="60" y="0"/>
                    <a:pt x="53" y="0"/>
                  </a:cubicBezTo>
                  <a:cubicBezTo>
                    <a:pt x="23" y="0"/>
                    <a:pt x="0" y="24"/>
                    <a:pt x="0" y="5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13">
              <a:extLst>
                <a:ext uri="{FF2B5EF4-FFF2-40B4-BE49-F238E27FC236}">
                  <a16:creationId xmlns:a16="http://schemas.microsoft.com/office/drawing/2014/main" id="{1755E5BC-2FF6-4EC4-9B27-13C214647A9F}"/>
                </a:ext>
              </a:extLst>
            </p:cNvPr>
            <p:cNvSpPr>
              <a:spLocks/>
            </p:cNvSpPr>
            <p:nvPr/>
          </p:nvSpPr>
          <p:spPr bwMode="auto">
            <a:xfrm>
              <a:off x="676" y="957"/>
              <a:ext cx="50" cy="49"/>
            </a:xfrm>
            <a:custGeom>
              <a:avLst/>
              <a:gdLst>
                <a:gd name="T0" fmla="*/ 40 w 80"/>
                <a:gd name="T1" fmla="*/ 0 h 80"/>
                <a:gd name="T2" fmla="*/ 40 w 80"/>
                <a:gd name="T3" fmla="*/ 0 h 80"/>
                <a:gd name="T4" fmla="*/ 0 w 80"/>
                <a:gd name="T5" fmla="*/ 40 h 80"/>
                <a:gd name="T6" fmla="*/ 14 w 80"/>
                <a:gd name="T7" fmla="*/ 70 h 80"/>
                <a:gd name="T8" fmla="*/ 38 w 80"/>
                <a:gd name="T9" fmla="*/ 79 h 80"/>
                <a:gd name="T10" fmla="*/ 40 w 80"/>
                <a:gd name="T11" fmla="*/ 80 h 80"/>
                <a:gd name="T12" fmla="*/ 42 w 80"/>
                <a:gd name="T13" fmla="*/ 79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7"/>
                    <a:pt x="0" y="40"/>
                  </a:cubicBezTo>
                  <a:cubicBezTo>
                    <a:pt x="0" y="52"/>
                    <a:pt x="5" y="63"/>
                    <a:pt x="14" y="70"/>
                  </a:cubicBezTo>
                  <a:cubicBezTo>
                    <a:pt x="21" y="75"/>
                    <a:pt x="29" y="79"/>
                    <a:pt x="38" y="79"/>
                  </a:cubicBezTo>
                  <a:cubicBezTo>
                    <a:pt x="38" y="79"/>
                    <a:pt x="39" y="80"/>
                    <a:pt x="40" y="80"/>
                  </a:cubicBezTo>
                  <a:cubicBezTo>
                    <a:pt x="41" y="80"/>
                    <a:pt x="41" y="79"/>
                    <a:pt x="42" y="79"/>
                  </a:cubicBezTo>
                  <a:cubicBezTo>
                    <a:pt x="51" y="79"/>
                    <a:pt x="59" y="75"/>
                    <a:pt x="65" y="70"/>
                  </a:cubicBezTo>
                  <a:cubicBezTo>
                    <a:pt x="74" y="63"/>
                    <a:pt x="80" y="52"/>
                    <a:pt x="80" y="40"/>
                  </a:cubicBezTo>
                  <a:cubicBezTo>
                    <a:pt x="80" y="17"/>
                    <a:pt x="62" y="0"/>
                    <a:pt x="40"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14">
              <a:extLst>
                <a:ext uri="{FF2B5EF4-FFF2-40B4-BE49-F238E27FC236}">
                  <a16:creationId xmlns:a16="http://schemas.microsoft.com/office/drawing/2014/main" id="{A5252F34-FE67-462D-A8D8-B939187AE342}"/>
                </a:ext>
              </a:extLst>
            </p:cNvPr>
            <p:cNvSpPr>
              <a:spLocks/>
            </p:cNvSpPr>
            <p:nvPr/>
          </p:nvSpPr>
          <p:spPr bwMode="auto">
            <a:xfrm>
              <a:off x="692" y="850"/>
              <a:ext cx="91" cy="84"/>
            </a:xfrm>
            <a:custGeom>
              <a:avLst/>
              <a:gdLst>
                <a:gd name="T0" fmla="*/ 0 w 147"/>
                <a:gd name="T1" fmla="*/ 0 h 134"/>
                <a:gd name="T2" fmla="*/ 0 w 147"/>
                <a:gd name="T3" fmla="*/ 0 h 134"/>
                <a:gd name="T4" fmla="*/ 147 w 147"/>
                <a:gd name="T5" fmla="*/ 0 h 134"/>
                <a:gd name="T6" fmla="*/ 147 w 147"/>
                <a:gd name="T7" fmla="*/ 100 h 134"/>
                <a:gd name="T8" fmla="*/ 53 w 147"/>
                <a:gd name="T9" fmla="*/ 100 h 134"/>
                <a:gd name="T10" fmla="*/ 19 w 147"/>
                <a:gd name="T11" fmla="*/ 134 h 134"/>
                <a:gd name="T12" fmla="*/ 19 w 147"/>
                <a:gd name="T13" fmla="*/ 100 h 134"/>
                <a:gd name="T14" fmla="*/ 0 w 147"/>
                <a:gd name="T15" fmla="*/ 100 h 134"/>
                <a:gd name="T16" fmla="*/ 0 w 147"/>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34">
                  <a:moveTo>
                    <a:pt x="0" y="0"/>
                  </a:moveTo>
                  <a:lnTo>
                    <a:pt x="0" y="0"/>
                  </a:lnTo>
                  <a:lnTo>
                    <a:pt x="147" y="0"/>
                  </a:lnTo>
                  <a:lnTo>
                    <a:pt x="147" y="100"/>
                  </a:lnTo>
                  <a:lnTo>
                    <a:pt x="53" y="100"/>
                  </a:lnTo>
                  <a:lnTo>
                    <a:pt x="19" y="134"/>
                  </a:lnTo>
                  <a:lnTo>
                    <a:pt x="19" y="100"/>
                  </a:lnTo>
                  <a:lnTo>
                    <a:pt x="0" y="100"/>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5">
              <a:extLst>
                <a:ext uri="{FF2B5EF4-FFF2-40B4-BE49-F238E27FC236}">
                  <a16:creationId xmlns:a16="http://schemas.microsoft.com/office/drawing/2014/main" id="{76A64935-C355-425B-86A8-511F5B8C687C}"/>
                </a:ext>
              </a:extLst>
            </p:cNvPr>
            <p:cNvSpPr>
              <a:spLocks/>
            </p:cNvSpPr>
            <p:nvPr/>
          </p:nvSpPr>
          <p:spPr bwMode="auto">
            <a:xfrm>
              <a:off x="800" y="822"/>
              <a:ext cx="132" cy="121"/>
            </a:xfrm>
            <a:custGeom>
              <a:avLst/>
              <a:gdLst>
                <a:gd name="T0" fmla="*/ 0 w 213"/>
                <a:gd name="T1" fmla="*/ 0 h 196"/>
                <a:gd name="T2" fmla="*/ 0 w 213"/>
                <a:gd name="T3" fmla="*/ 0 h 196"/>
                <a:gd name="T4" fmla="*/ 213 w 213"/>
                <a:gd name="T5" fmla="*/ 0 h 196"/>
                <a:gd name="T6" fmla="*/ 213 w 213"/>
                <a:gd name="T7" fmla="*/ 146 h 196"/>
                <a:gd name="T8" fmla="*/ 76 w 213"/>
                <a:gd name="T9" fmla="*/ 146 h 196"/>
                <a:gd name="T10" fmla="*/ 26 w 213"/>
                <a:gd name="T11" fmla="*/ 196 h 196"/>
                <a:gd name="T12" fmla="*/ 26 w 213"/>
                <a:gd name="T13" fmla="*/ 146 h 196"/>
                <a:gd name="T14" fmla="*/ 0 w 213"/>
                <a:gd name="T15" fmla="*/ 146 h 196"/>
                <a:gd name="T16" fmla="*/ 0 w 213"/>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96">
                  <a:moveTo>
                    <a:pt x="0" y="0"/>
                  </a:moveTo>
                  <a:lnTo>
                    <a:pt x="0" y="0"/>
                  </a:lnTo>
                  <a:lnTo>
                    <a:pt x="213" y="0"/>
                  </a:lnTo>
                  <a:lnTo>
                    <a:pt x="213" y="146"/>
                  </a:lnTo>
                  <a:lnTo>
                    <a:pt x="76" y="146"/>
                  </a:lnTo>
                  <a:lnTo>
                    <a:pt x="26" y="196"/>
                  </a:lnTo>
                  <a:lnTo>
                    <a:pt x="26" y="146"/>
                  </a:lnTo>
                  <a:lnTo>
                    <a:pt x="0" y="146"/>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FC6A5CD2-03F3-47AB-9514-A32F2625C085}"/>
              </a:ext>
            </a:extLst>
          </p:cNvPr>
          <p:cNvGrpSpPr/>
          <p:nvPr/>
        </p:nvGrpSpPr>
        <p:grpSpPr>
          <a:xfrm>
            <a:off x="10874146" y="1203787"/>
            <a:ext cx="394176" cy="333938"/>
            <a:chOff x="10324062" y="1322577"/>
            <a:chExt cx="487223" cy="412765"/>
          </a:xfrm>
        </p:grpSpPr>
        <p:grpSp>
          <p:nvGrpSpPr>
            <p:cNvPr id="280" name="Group 279">
              <a:extLst>
                <a:ext uri="{FF2B5EF4-FFF2-40B4-BE49-F238E27FC236}">
                  <a16:creationId xmlns:a16="http://schemas.microsoft.com/office/drawing/2014/main" id="{6D77326F-83AC-420B-BDBC-A7A00EDFEB2B}"/>
                </a:ext>
              </a:extLst>
            </p:cNvPr>
            <p:cNvGrpSpPr/>
            <p:nvPr/>
          </p:nvGrpSpPr>
          <p:grpSpPr>
            <a:xfrm rot="2700000">
              <a:off x="10643200" y="1376112"/>
              <a:ext cx="221619" cy="114550"/>
              <a:chOff x="2946400" y="1075143"/>
              <a:chExt cx="6491514" cy="3355305"/>
            </a:xfrm>
          </p:grpSpPr>
          <p:sp>
            <p:nvSpPr>
              <p:cNvPr id="282" name="Freeform: Shape 70">
                <a:extLst>
                  <a:ext uri="{FF2B5EF4-FFF2-40B4-BE49-F238E27FC236}">
                    <a16:creationId xmlns:a16="http://schemas.microsoft.com/office/drawing/2014/main" id="{DE885987-9665-4507-B1E6-BD590596ADB9}"/>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283"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284"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9" name="Group 206">
              <a:extLst>
                <a:ext uri="{FF2B5EF4-FFF2-40B4-BE49-F238E27FC236}">
                  <a16:creationId xmlns:a16="http://schemas.microsoft.com/office/drawing/2014/main" id="{0C32436A-491B-4890-B1D1-D5CEF4C30890}"/>
                </a:ext>
              </a:extLst>
            </p:cNvPr>
            <p:cNvGrpSpPr>
              <a:grpSpLocks noChangeAspect="1"/>
            </p:cNvGrpSpPr>
            <p:nvPr/>
          </p:nvGrpSpPr>
          <p:grpSpPr bwMode="auto">
            <a:xfrm>
              <a:off x="10324062" y="1468642"/>
              <a:ext cx="419100" cy="266700"/>
              <a:chOff x="6740" y="1489"/>
              <a:chExt cx="264" cy="168"/>
            </a:xfrm>
          </p:grpSpPr>
          <p:sp>
            <p:nvSpPr>
              <p:cNvPr id="120" name="Freeform 207">
                <a:extLst>
                  <a:ext uri="{FF2B5EF4-FFF2-40B4-BE49-F238E27FC236}">
                    <a16:creationId xmlns:a16="http://schemas.microsoft.com/office/drawing/2014/main" id="{8C615A68-F193-4C5B-BDE0-97AA0030F7E9}"/>
                  </a:ext>
                </a:extLst>
              </p:cNvPr>
              <p:cNvSpPr>
                <a:spLocks noEditPoints="1"/>
              </p:cNvSpPr>
              <p:nvPr/>
            </p:nvSpPr>
            <p:spPr bwMode="auto">
              <a:xfrm>
                <a:off x="6740" y="1489"/>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208">
                <a:extLst>
                  <a:ext uri="{FF2B5EF4-FFF2-40B4-BE49-F238E27FC236}">
                    <a16:creationId xmlns:a16="http://schemas.microsoft.com/office/drawing/2014/main" id="{08B6EF3B-0995-4A0E-AC36-3931C9E79EC0}"/>
                  </a:ext>
                </a:extLst>
              </p:cNvPr>
              <p:cNvSpPr>
                <a:spLocks noEditPoints="1"/>
              </p:cNvSpPr>
              <p:nvPr/>
            </p:nvSpPr>
            <p:spPr bwMode="auto">
              <a:xfrm>
                <a:off x="6754" y="1587"/>
                <a:ext cx="70" cy="70"/>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209">
                <a:extLst>
                  <a:ext uri="{FF2B5EF4-FFF2-40B4-BE49-F238E27FC236}">
                    <a16:creationId xmlns:a16="http://schemas.microsoft.com/office/drawing/2014/main" id="{2B22CCB3-1A85-4205-A4C0-D9889787F5B6}"/>
                  </a:ext>
                </a:extLst>
              </p:cNvPr>
              <p:cNvSpPr>
                <a:spLocks noEditPoints="1"/>
              </p:cNvSpPr>
              <p:nvPr/>
            </p:nvSpPr>
            <p:spPr bwMode="auto">
              <a:xfrm>
                <a:off x="6903" y="1587"/>
                <a:ext cx="70" cy="70"/>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210">
                <a:extLst>
                  <a:ext uri="{FF2B5EF4-FFF2-40B4-BE49-F238E27FC236}">
                    <a16:creationId xmlns:a16="http://schemas.microsoft.com/office/drawing/2014/main" id="{311AE9F7-9007-451E-9BF0-4C597722AD24}"/>
                  </a:ext>
                </a:extLst>
              </p:cNvPr>
              <p:cNvSpPr>
                <a:spLocks/>
              </p:cNvSpPr>
              <p:nvPr/>
            </p:nvSpPr>
            <p:spPr bwMode="auto">
              <a:xfrm>
                <a:off x="6773" y="1605"/>
                <a:ext cx="33" cy="33"/>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211">
                <a:extLst>
                  <a:ext uri="{FF2B5EF4-FFF2-40B4-BE49-F238E27FC236}">
                    <a16:creationId xmlns:a16="http://schemas.microsoft.com/office/drawing/2014/main" id="{0F215AE4-75ED-4F25-BA89-BC01C1A26362}"/>
                  </a:ext>
                </a:extLst>
              </p:cNvPr>
              <p:cNvSpPr>
                <a:spLocks/>
              </p:cNvSpPr>
              <p:nvPr/>
            </p:nvSpPr>
            <p:spPr bwMode="auto">
              <a:xfrm>
                <a:off x="6922" y="1605"/>
                <a:ext cx="33" cy="33"/>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3" name="Graphic 5" descr="Shopping cart">
            <a:extLst>
              <a:ext uri="{FF2B5EF4-FFF2-40B4-BE49-F238E27FC236}">
                <a16:creationId xmlns:a16="http://schemas.microsoft.com/office/drawing/2014/main" id="{7E3A09DB-14FA-438E-9F0F-4C3ACF7B056D}"/>
              </a:ext>
            </a:extLst>
          </p:cNvPr>
          <p:cNvGrpSpPr/>
          <p:nvPr/>
        </p:nvGrpSpPr>
        <p:grpSpPr>
          <a:xfrm>
            <a:off x="913848" y="1227266"/>
            <a:ext cx="347502" cy="347500"/>
            <a:chOff x="5638800" y="2971800"/>
            <a:chExt cx="914400" cy="914400"/>
          </a:xfrm>
          <a:solidFill>
            <a:schemeClr val="accent2"/>
          </a:solidFill>
        </p:grpSpPr>
        <p:sp>
          <p:nvSpPr>
            <p:cNvPr id="14" name="Freeform: Shape 13">
              <a:extLst>
                <a:ext uri="{FF2B5EF4-FFF2-40B4-BE49-F238E27FC236}">
                  <a16:creationId xmlns:a16="http://schemas.microsoft.com/office/drawing/2014/main" id="{5654C20B-8DBF-41FC-9ABE-3381B2CC2555}"/>
                </a:ext>
              </a:extLst>
            </p:cNvPr>
            <p:cNvSpPr/>
            <p:nvPr/>
          </p:nvSpPr>
          <p:spPr>
            <a:xfrm>
              <a:off x="5707856" y="3040856"/>
              <a:ext cx="714375" cy="657225"/>
            </a:xfrm>
            <a:custGeom>
              <a:avLst/>
              <a:gdLst>
                <a:gd name="connsiteX0" fmla="*/ 226219 w 714375"/>
                <a:gd name="connsiteY0" fmla="*/ 226219 h 657225"/>
                <a:gd name="connsiteX1" fmla="*/ 121444 w 714375"/>
                <a:gd name="connsiteY1" fmla="*/ 226219 h 657225"/>
                <a:gd name="connsiteX2" fmla="*/ 121444 w 714375"/>
                <a:gd name="connsiteY2" fmla="*/ 159544 h 657225"/>
                <a:gd name="connsiteX3" fmla="*/ 226219 w 714375"/>
                <a:gd name="connsiteY3" fmla="*/ 159544 h 657225"/>
                <a:gd name="connsiteX4" fmla="*/ 226219 w 714375"/>
                <a:gd name="connsiteY4" fmla="*/ 226219 h 657225"/>
                <a:gd name="connsiteX5" fmla="*/ 369094 w 714375"/>
                <a:gd name="connsiteY5" fmla="*/ 159544 h 657225"/>
                <a:gd name="connsiteX6" fmla="*/ 369094 w 714375"/>
                <a:gd name="connsiteY6" fmla="*/ 226219 h 657225"/>
                <a:gd name="connsiteX7" fmla="*/ 264319 w 714375"/>
                <a:gd name="connsiteY7" fmla="*/ 226219 h 657225"/>
                <a:gd name="connsiteX8" fmla="*/ 264319 w 714375"/>
                <a:gd name="connsiteY8" fmla="*/ 159544 h 657225"/>
                <a:gd name="connsiteX9" fmla="*/ 369094 w 714375"/>
                <a:gd name="connsiteY9" fmla="*/ 159544 h 657225"/>
                <a:gd name="connsiteX10" fmla="*/ 511969 w 714375"/>
                <a:gd name="connsiteY10" fmla="*/ 159544 h 657225"/>
                <a:gd name="connsiteX11" fmla="*/ 511969 w 714375"/>
                <a:gd name="connsiteY11" fmla="*/ 226219 h 657225"/>
                <a:gd name="connsiteX12" fmla="*/ 407194 w 714375"/>
                <a:gd name="connsiteY12" fmla="*/ 226219 h 657225"/>
                <a:gd name="connsiteX13" fmla="*/ 407194 w 714375"/>
                <a:gd name="connsiteY13" fmla="*/ 159544 h 657225"/>
                <a:gd name="connsiteX14" fmla="*/ 511969 w 714375"/>
                <a:gd name="connsiteY14" fmla="*/ 159544 h 657225"/>
                <a:gd name="connsiteX15" fmla="*/ 654844 w 714375"/>
                <a:gd name="connsiteY15" fmla="*/ 159544 h 657225"/>
                <a:gd name="connsiteX16" fmla="*/ 654844 w 714375"/>
                <a:gd name="connsiteY16" fmla="*/ 226219 h 657225"/>
                <a:gd name="connsiteX17" fmla="*/ 550069 w 714375"/>
                <a:gd name="connsiteY17" fmla="*/ 226219 h 657225"/>
                <a:gd name="connsiteX18" fmla="*/ 550069 w 714375"/>
                <a:gd name="connsiteY18" fmla="*/ 159544 h 657225"/>
                <a:gd name="connsiteX19" fmla="*/ 654844 w 714375"/>
                <a:gd name="connsiteY19" fmla="*/ 159544 h 657225"/>
                <a:gd name="connsiteX20" fmla="*/ 654844 w 714375"/>
                <a:gd name="connsiteY20" fmla="*/ 330994 h 657225"/>
                <a:gd name="connsiteX21" fmla="*/ 550069 w 714375"/>
                <a:gd name="connsiteY21" fmla="*/ 330994 h 657225"/>
                <a:gd name="connsiteX22" fmla="*/ 550069 w 714375"/>
                <a:gd name="connsiteY22" fmla="*/ 264319 h 657225"/>
                <a:gd name="connsiteX23" fmla="*/ 654844 w 714375"/>
                <a:gd name="connsiteY23" fmla="*/ 264319 h 657225"/>
                <a:gd name="connsiteX24" fmla="*/ 654844 w 714375"/>
                <a:gd name="connsiteY24" fmla="*/ 330994 h 657225"/>
                <a:gd name="connsiteX25" fmla="*/ 654844 w 714375"/>
                <a:gd name="connsiteY25" fmla="*/ 411956 h 657225"/>
                <a:gd name="connsiteX26" fmla="*/ 550069 w 714375"/>
                <a:gd name="connsiteY26" fmla="*/ 421481 h 657225"/>
                <a:gd name="connsiteX27" fmla="*/ 550069 w 714375"/>
                <a:gd name="connsiteY27" fmla="*/ 369094 h 657225"/>
                <a:gd name="connsiteX28" fmla="*/ 654844 w 714375"/>
                <a:gd name="connsiteY28" fmla="*/ 369094 h 657225"/>
                <a:gd name="connsiteX29" fmla="*/ 654844 w 714375"/>
                <a:gd name="connsiteY29" fmla="*/ 411956 h 657225"/>
                <a:gd name="connsiteX30" fmla="*/ 226219 w 714375"/>
                <a:gd name="connsiteY30" fmla="*/ 369094 h 657225"/>
                <a:gd name="connsiteX31" fmla="*/ 226219 w 714375"/>
                <a:gd name="connsiteY31" fmla="*/ 450056 h 657225"/>
                <a:gd name="connsiteX32" fmla="*/ 121444 w 714375"/>
                <a:gd name="connsiteY32" fmla="*/ 459581 h 657225"/>
                <a:gd name="connsiteX33" fmla="*/ 121444 w 714375"/>
                <a:gd name="connsiteY33" fmla="*/ 369094 h 657225"/>
                <a:gd name="connsiteX34" fmla="*/ 226219 w 714375"/>
                <a:gd name="connsiteY34" fmla="*/ 369094 h 657225"/>
                <a:gd name="connsiteX35" fmla="*/ 226219 w 714375"/>
                <a:gd name="connsiteY35" fmla="*/ 330994 h 657225"/>
                <a:gd name="connsiteX36" fmla="*/ 121444 w 714375"/>
                <a:gd name="connsiteY36" fmla="*/ 330994 h 657225"/>
                <a:gd name="connsiteX37" fmla="*/ 121444 w 714375"/>
                <a:gd name="connsiteY37" fmla="*/ 264319 h 657225"/>
                <a:gd name="connsiteX38" fmla="*/ 226219 w 714375"/>
                <a:gd name="connsiteY38" fmla="*/ 264319 h 657225"/>
                <a:gd name="connsiteX39" fmla="*/ 226219 w 714375"/>
                <a:gd name="connsiteY39" fmla="*/ 330994 h 657225"/>
                <a:gd name="connsiteX40" fmla="*/ 369094 w 714375"/>
                <a:gd name="connsiteY40" fmla="*/ 330994 h 657225"/>
                <a:gd name="connsiteX41" fmla="*/ 264319 w 714375"/>
                <a:gd name="connsiteY41" fmla="*/ 330994 h 657225"/>
                <a:gd name="connsiteX42" fmla="*/ 264319 w 714375"/>
                <a:gd name="connsiteY42" fmla="*/ 264319 h 657225"/>
                <a:gd name="connsiteX43" fmla="*/ 369094 w 714375"/>
                <a:gd name="connsiteY43" fmla="*/ 264319 h 657225"/>
                <a:gd name="connsiteX44" fmla="*/ 369094 w 714375"/>
                <a:gd name="connsiteY44" fmla="*/ 330994 h 657225"/>
                <a:gd name="connsiteX45" fmla="*/ 407194 w 714375"/>
                <a:gd name="connsiteY45" fmla="*/ 330994 h 657225"/>
                <a:gd name="connsiteX46" fmla="*/ 407194 w 714375"/>
                <a:gd name="connsiteY46" fmla="*/ 264319 h 657225"/>
                <a:gd name="connsiteX47" fmla="*/ 511969 w 714375"/>
                <a:gd name="connsiteY47" fmla="*/ 264319 h 657225"/>
                <a:gd name="connsiteX48" fmla="*/ 511969 w 714375"/>
                <a:gd name="connsiteY48" fmla="*/ 330994 h 657225"/>
                <a:gd name="connsiteX49" fmla="*/ 407194 w 714375"/>
                <a:gd name="connsiteY49" fmla="*/ 330994 h 657225"/>
                <a:gd name="connsiteX50" fmla="*/ 369094 w 714375"/>
                <a:gd name="connsiteY50" fmla="*/ 437674 h 657225"/>
                <a:gd name="connsiteX51" fmla="*/ 264319 w 714375"/>
                <a:gd name="connsiteY51" fmla="*/ 447199 h 657225"/>
                <a:gd name="connsiteX52" fmla="*/ 264319 w 714375"/>
                <a:gd name="connsiteY52" fmla="*/ 369094 h 657225"/>
                <a:gd name="connsiteX53" fmla="*/ 369094 w 714375"/>
                <a:gd name="connsiteY53" fmla="*/ 369094 h 657225"/>
                <a:gd name="connsiteX54" fmla="*/ 369094 w 714375"/>
                <a:gd name="connsiteY54" fmla="*/ 437674 h 657225"/>
                <a:gd name="connsiteX55" fmla="*/ 407194 w 714375"/>
                <a:gd name="connsiteY55" fmla="*/ 369094 h 657225"/>
                <a:gd name="connsiteX56" fmla="*/ 511969 w 714375"/>
                <a:gd name="connsiteY56" fmla="*/ 369094 h 657225"/>
                <a:gd name="connsiteX57" fmla="*/ 511969 w 714375"/>
                <a:gd name="connsiteY57" fmla="*/ 424339 h 657225"/>
                <a:gd name="connsiteX58" fmla="*/ 407194 w 714375"/>
                <a:gd name="connsiteY58" fmla="*/ 433864 h 657225"/>
                <a:gd name="connsiteX59" fmla="*/ 407194 w 714375"/>
                <a:gd name="connsiteY59" fmla="*/ 369094 h 657225"/>
                <a:gd name="connsiteX60" fmla="*/ 711994 w 714375"/>
                <a:gd name="connsiteY60" fmla="*/ 464344 h 657225"/>
                <a:gd name="connsiteX61" fmla="*/ 711994 w 714375"/>
                <a:gd name="connsiteY61" fmla="*/ 102394 h 657225"/>
                <a:gd name="connsiteX62" fmla="*/ 121444 w 714375"/>
                <a:gd name="connsiteY62" fmla="*/ 102394 h 657225"/>
                <a:gd name="connsiteX63" fmla="*/ 121444 w 714375"/>
                <a:gd name="connsiteY63" fmla="*/ 92869 h 657225"/>
                <a:gd name="connsiteX64" fmla="*/ 35719 w 714375"/>
                <a:gd name="connsiteY64" fmla="*/ 7144 h 657225"/>
                <a:gd name="connsiteX65" fmla="*/ 7144 w 714375"/>
                <a:gd name="connsiteY65" fmla="*/ 35719 h 657225"/>
                <a:gd name="connsiteX66" fmla="*/ 35719 w 714375"/>
                <a:gd name="connsiteY66" fmla="*/ 64294 h 657225"/>
                <a:gd name="connsiteX67" fmla="*/ 64294 w 714375"/>
                <a:gd name="connsiteY67" fmla="*/ 92869 h 657225"/>
                <a:gd name="connsiteX68" fmla="*/ 64294 w 714375"/>
                <a:gd name="connsiteY68" fmla="*/ 569119 h 657225"/>
                <a:gd name="connsiteX69" fmla="*/ 150019 w 714375"/>
                <a:gd name="connsiteY69" fmla="*/ 654844 h 657225"/>
                <a:gd name="connsiteX70" fmla="*/ 178594 w 714375"/>
                <a:gd name="connsiteY70" fmla="*/ 654844 h 657225"/>
                <a:gd name="connsiteX71" fmla="*/ 597694 w 714375"/>
                <a:gd name="connsiteY71" fmla="*/ 654844 h 657225"/>
                <a:gd name="connsiteX72" fmla="*/ 683419 w 714375"/>
                <a:gd name="connsiteY72" fmla="*/ 654844 h 657225"/>
                <a:gd name="connsiteX73" fmla="*/ 711994 w 714375"/>
                <a:gd name="connsiteY73" fmla="*/ 626269 h 657225"/>
                <a:gd name="connsiteX74" fmla="*/ 683419 w 714375"/>
                <a:gd name="connsiteY74" fmla="*/ 597694 h 657225"/>
                <a:gd name="connsiteX75" fmla="*/ 150019 w 714375"/>
                <a:gd name="connsiteY75" fmla="*/ 597694 h 657225"/>
                <a:gd name="connsiteX76" fmla="*/ 121444 w 714375"/>
                <a:gd name="connsiteY76" fmla="*/ 569119 h 657225"/>
                <a:gd name="connsiteX77" fmla="*/ 121444 w 714375"/>
                <a:gd name="connsiteY77" fmla="*/ 516731 h 657225"/>
                <a:gd name="connsiteX78" fmla="*/ 711994 w 714375"/>
                <a:gd name="connsiteY78" fmla="*/ 46434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714375" h="657225">
                  <a:moveTo>
                    <a:pt x="226219" y="226219"/>
                  </a:moveTo>
                  <a:lnTo>
                    <a:pt x="121444" y="226219"/>
                  </a:lnTo>
                  <a:lnTo>
                    <a:pt x="121444" y="159544"/>
                  </a:lnTo>
                  <a:lnTo>
                    <a:pt x="226219" y="159544"/>
                  </a:lnTo>
                  <a:lnTo>
                    <a:pt x="226219" y="226219"/>
                  </a:lnTo>
                  <a:close/>
                  <a:moveTo>
                    <a:pt x="369094" y="159544"/>
                  </a:moveTo>
                  <a:lnTo>
                    <a:pt x="369094" y="226219"/>
                  </a:lnTo>
                  <a:lnTo>
                    <a:pt x="264319" y="226219"/>
                  </a:lnTo>
                  <a:lnTo>
                    <a:pt x="264319" y="159544"/>
                  </a:lnTo>
                  <a:lnTo>
                    <a:pt x="369094" y="159544"/>
                  </a:lnTo>
                  <a:close/>
                  <a:moveTo>
                    <a:pt x="511969" y="159544"/>
                  </a:moveTo>
                  <a:lnTo>
                    <a:pt x="511969" y="226219"/>
                  </a:lnTo>
                  <a:lnTo>
                    <a:pt x="407194" y="226219"/>
                  </a:lnTo>
                  <a:lnTo>
                    <a:pt x="407194" y="159544"/>
                  </a:lnTo>
                  <a:lnTo>
                    <a:pt x="511969" y="159544"/>
                  </a:lnTo>
                  <a:close/>
                  <a:moveTo>
                    <a:pt x="654844" y="159544"/>
                  </a:moveTo>
                  <a:lnTo>
                    <a:pt x="654844" y="226219"/>
                  </a:lnTo>
                  <a:lnTo>
                    <a:pt x="550069" y="226219"/>
                  </a:lnTo>
                  <a:lnTo>
                    <a:pt x="550069" y="159544"/>
                  </a:lnTo>
                  <a:lnTo>
                    <a:pt x="654844" y="159544"/>
                  </a:lnTo>
                  <a:close/>
                  <a:moveTo>
                    <a:pt x="654844" y="330994"/>
                  </a:moveTo>
                  <a:lnTo>
                    <a:pt x="550069" y="330994"/>
                  </a:lnTo>
                  <a:lnTo>
                    <a:pt x="550069" y="264319"/>
                  </a:lnTo>
                  <a:lnTo>
                    <a:pt x="654844" y="264319"/>
                  </a:lnTo>
                  <a:lnTo>
                    <a:pt x="654844" y="330994"/>
                  </a:lnTo>
                  <a:close/>
                  <a:moveTo>
                    <a:pt x="654844" y="411956"/>
                  </a:moveTo>
                  <a:lnTo>
                    <a:pt x="550069" y="421481"/>
                  </a:lnTo>
                  <a:lnTo>
                    <a:pt x="550069" y="369094"/>
                  </a:lnTo>
                  <a:lnTo>
                    <a:pt x="654844" y="369094"/>
                  </a:lnTo>
                  <a:lnTo>
                    <a:pt x="654844" y="411956"/>
                  </a:lnTo>
                  <a:close/>
                  <a:moveTo>
                    <a:pt x="226219" y="369094"/>
                  </a:moveTo>
                  <a:lnTo>
                    <a:pt x="226219" y="450056"/>
                  </a:lnTo>
                  <a:lnTo>
                    <a:pt x="121444" y="459581"/>
                  </a:lnTo>
                  <a:lnTo>
                    <a:pt x="121444" y="369094"/>
                  </a:lnTo>
                  <a:lnTo>
                    <a:pt x="226219" y="369094"/>
                  </a:lnTo>
                  <a:close/>
                  <a:moveTo>
                    <a:pt x="226219" y="330994"/>
                  </a:moveTo>
                  <a:lnTo>
                    <a:pt x="121444" y="330994"/>
                  </a:lnTo>
                  <a:lnTo>
                    <a:pt x="121444" y="264319"/>
                  </a:lnTo>
                  <a:lnTo>
                    <a:pt x="226219" y="264319"/>
                  </a:lnTo>
                  <a:lnTo>
                    <a:pt x="226219" y="330994"/>
                  </a:lnTo>
                  <a:close/>
                  <a:moveTo>
                    <a:pt x="369094" y="330994"/>
                  </a:moveTo>
                  <a:lnTo>
                    <a:pt x="264319" y="330994"/>
                  </a:lnTo>
                  <a:lnTo>
                    <a:pt x="264319" y="264319"/>
                  </a:lnTo>
                  <a:lnTo>
                    <a:pt x="369094" y="264319"/>
                  </a:lnTo>
                  <a:lnTo>
                    <a:pt x="369094" y="330994"/>
                  </a:lnTo>
                  <a:close/>
                  <a:moveTo>
                    <a:pt x="407194" y="330994"/>
                  </a:moveTo>
                  <a:lnTo>
                    <a:pt x="407194" y="264319"/>
                  </a:lnTo>
                  <a:lnTo>
                    <a:pt x="511969" y="264319"/>
                  </a:lnTo>
                  <a:lnTo>
                    <a:pt x="511969" y="330994"/>
                  </a:lnTo>
                  <a:lnTo>
                    <a:pt x="407194" y="330994"/>
                  </a:lnTo>
                  <a:close/>
                  <a:moveTo>
                    <a:pt x="369094" y="437674"/>
                  </a:moveTo>
                  <a:lnTo>
                    <a:pt x="264319" y="447199"/>
                  </a:lnTo>
                  <a:lnTo>
                    <a:pt x="264319" y="369094"/>
                  </a:lnTo>
                  <a:lnTo>
                    <a:pt x="369094" y="369094"/>
                  </a:lnTo>
                  <a:lnTo>
                    <a:pt x="369094" y="437674"/>
                  </a:lnTo>
                  <a:close/>
                  <a:moveTo>
                    <a:pt x="407194" y="369094"/>
                  </a:moveTo>
                  <a:lnTo>
                    <a:pt x="511969" y="369094"/>
                  </a:lnTo>
                  <a:lnTo>
                    <a:pt x="511969" y="424339"/>
                  </a:lnTo>
                  <a:lnTo>
                    <a:pt x="407194" y="433864"/>
                  </a:lnTo>
                  <a:lnTo>
                    <a:pt x="407194" y="369094"/>
                  </a:lnTo>
                  <a:close/>
                  <a:moveTo>
                    <a:pt x="711994" y="464344"/>
                  </a:moveTo>
                  <a:lnTo>
                    <a:pt x="711994" y="102394"/>
                  </a:lnTo>
                  <a:lnTo>
                    <a:pt x="121444" y="102394"/>
                  </a:lnTo>
                  <a:lnTo>
                    <a:pt x="121444" y="92869"/>
                  </a:lnTo>
                  <a:cubicBezTo>
                    <a:pt x="121444" y="45244"/>
                    <a:pt x="83344" y="7144"/>
                    <a:pt x="35719" y="7144"/>
                  </a:cubicBezTo>
                  <a:cubicBezTo>
                    <a:pt x="19526" y="7144"/>
                    <a:pt x="7144" y="19526"/>
                    <a:pt x="7144" y="35719"/>
                  </a:cubicBezTo>
                  <a:cubicBezTo>
                    <a:pt x="7144" y="51911"/>
                    <a:pt x="19526" y="64294"/>
                    <a:pt x="35719" y="64294"/>
                  </a:cubicBezTo>
                  <a:cubicBezTo>
                    <a:pt x="51911" y="64294"/>
                    <a:pt x="64294" y="76676"/>
                    <a:pt x="64294" y="92869"/>
                  </a:cubicBezTo>
                  <a:lnTo>
                    <a:pt x="64294" y="569119"/>
                  </a:lnTo>
                  <a:cubicBezTo>
                    <a:pt x="64294" y="616744"/>
                    <a:pt x="102394" y="654844"/>
                    <a:pt x="150019" y="654844"/>
                  </a:cubicBezTo>
                  <a:lnTo>
                    <a:pt x="178594" y="654844"/>
                  </a:lnTo>
                  <a:lnTo>
                    <a:pt x="597694" y="654844"/>
                  </a:lnTo>
                  <a:lnTo>
                    <a:pt x="683419" y="654844"/>
                  </a:lnTo>
                  <a:cubicBezTo>
                    <a:pt x="699611" y="654844"/>
                    <a:pt x="711994" y="642461"/>
                    <a:pt x="711994" y="626269"/>
                  </a:cubicBezTo>
                  <a:cubicBezTo>
                    <a:pt x="711994" y="610076"/>
                    <a:pt x="699611" y="597694"/>
                    <a:pt x="683419" y="597694"/>
                  </a:cubicBezTo>
                  <a:lnTo>
                    <a:pt x="150019" y="597694"/>
                  </a:lnTo>
                  <a:cubicBezTo>
                    <a:pt x="133826" y="597694"/>
                    <a:pt x="121444" y="585311"/>
                    <a:pt x="121444" y="569119"/>
                  </a:cubicBezTo>
                  <a:lnTo>
                    <a:pt x="121444" y="516731"/>
                  </a:lnTo>
                  <a:lnTo>
                    <a:pt x="711994" y="464344"/>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9294202D-61CB-4052-8DA3-DB9E4313F628}"/>
                </a:ext>
              </a:extLst>
            </p:cNvPr>
            <p:cNvSpPr/>
            <p:nvPr/>
          </p:nvSpPr>
          <p:spPr>
            <a:xfrm>
              <a:off x="5822156" y="3688556"/>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E6E1D2E5-56FF-4397-8E4B-E0DE268F1AE0}"/>
                </a:ext>
              </a:extLst>
            </p:cNvPr>
            <p:cNvSpPr/>
            <p:nvPr/>
          </p:nvSpPr>
          <p:spPr>
            <a:xfrm>
              <a:off x="6241256" y="3688556"/>
              <a:ext cx="123825" cy="123825"/>
            </a:xfrm>
            <a:custGeom>
              <a:avLst/>
              <a:gdLst>
                <a:gd name="connsiteX0" fmla="*/ 121444 w 123825"/>
                <a:gd name="connsiteY0" fmla="*/ 64294 h 123825"/>
                <a:gd name="connsiteX1" fmla="*/ 64294 w 123825"/>
                <a:gd name="connsiteY1" fmla="*/ 121444 h 123825"/>
                <a:gd name="connsiteX2" fmla="*/ 7144 w 123825"/>
                <a:gd name="connsiteY2" fmla="*/ 64294 h 123825"/>
                <a:gd name="connsiteX3" fmla="*/ 64294 w 123825"/>
                <a:gd name="connsiteY3" fmla="*/ 7144 h 123825"/>
                <a:gd name="connsiteX4" fmla="*/ 121444 w 123825"/>
                <a:gd name="connsiteY4" fmla="*/ 6429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444" y="64294"/>
                  </a:moveTo>
                  <a:cubicBezTo>
                    <a:pt x="121444" y="95857"/>
                    <a:pt x="95857" y="121444"/>
                    <a:pt x="64294" y="121444"/>
                  </a:cubicBezTo>
                  <a:cubicBezTo>
                    <a:pt x="32731" y="121444"/>
                    <a:pt x="7144" y="95857"/>
                    <a:pt x="7144" y="64294"/>
                  </a:cubicBezTo>
                  <a:cubicBezTo>
                    <a:pt x="7144" y="32731"/>
                    <a:pt x="32731" y="7144"/>
                    <a:pt x="64294" y="7144"/>
                  </a:cubicBezTo>
                  <a:cubicBezTo>
                    <a:pt x="95857" y="7144"/>
                    <a:pt x="121444" y="32731"/>
                    <a:pt x="121444" y="64294"/>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5" name="Group 92">
            <a:extLst>
              <a:ext uri="{FF2B5EF4-FFF2-40B4-BE49-F238E27FC236}">
                <a16:creationId xmlns:a16="http://schemas.microsoft.com/office/drawing/2014/main" id="{F54D84B7-89C3-487F-9DB4-222F193C1D68}"/>
              </a:ext>
            </a:extLst>
          </p:cNvPr>
          <p:cNvGrpSpPr>
            <a:grpSpLocks noChangeAspect="1"/>
          </p:cNvGrpSpPr>
          <p:nvPr/>
        </p:nvGrpSpPr>
        <p:grpSpPr bwMode="auto">
          <a:xfrm>
            <a:off x="6939838" y="1313421"/>
            <a:ext cx="345504" cy="251682"/>
            <a:chOff x="2424" y="1489"/>
            <a:chExt cx="232" cy="169"/>
          </a:xfrm>
          <a:solidFill>
            <a:schemeClr val="accent2"/>
          </a:solidFill>
        </p:grpSpPr>
        <p:sp>
          <p:nvSpPr>
            <p:cNvPr id="126" name="Freeform 93">
              <a:extLst>
                <a:ext uri="{FF2B5EF4-FFF2-40B4-BE49-F238E27FC236}">
                  <a16:creationId xmlns:a16="http://schemas.microsoft.com/office/drawing/2014/main" id="{7B8CB4C3-FC85-42D7-97BD-B6E3385016AD}"/>
                </a:ext>
              </a:extLst>
            </p:cNvPr>
            <p:cNvSpPr>
              <a:spLocks noEditPoints="1"/>
            </p:cNvSpPr>
            <p:nvPr/>
          </p:nvSpPr>
          <p:spPr bwMode="auto">
            <a:xfrm>
              <a:off x="2424" y="1489"/>
              <a:ext cx="232" cy="138"/>
            </a:xfrm>
            <a:custGeom>
              <a:avLst/>
              <a:gdLst>
                <a:gd name="T0" fmla="*/ 326 w 374"/>
                <a:gd name="T1" fmla="*/ 92 h 221"/>
                <a:gd name="T2" fmla="*/ 326 w 374"/>
                <a:gd name="T3" fmla="*/ 92 h 221"/>
                <a:gd name="T4" fmla="*/ 307 w 374"/>
                <a:gd name="T5" fmla="*/ 100 h 221"/>
                <a:gd name="T6" fmla="*/ 288 w 374"/>
                <a:gd name="T7" fmla="*/ 92 h 221"/>
                <a:gd name="T8" fmla="*/ 280 w 374"/>
                <a:gd name="T9" fmla="*/ 73 h 221"/>
                <a:gd name="T10" fmla="*/ 288 w 374"/>
                <a:gd name="T11" fmla="*/ 54 h 221"/>
                <a:gd name="T12" fmla="*/ 307 w 374"/>
                <a:gd name="T13" fmla="*/ 46 h 221"/>
                <a:gd name="T14" fmla="*/ 326 w 374"/>
                <a:gd name="T15" fmla="*/ 54 h 221"/>
                <a:gd name="T16" fmla="*/ 334 w 374"/>
                <a:gd name="T17" fmla="*/ 73 h 221"/>
                <a:gd name="T18" fmla="*/ 326 w 374"/>
                <a:gd name="T19" fmla="*/ 92 h 221"/>
                <a:gd name="T20" fmla="*/ 374 w 374"/>
                <a:gd name="T21" fmla="*/ 0 h 221"/>
                <a:gd name="T22" fmla="*/ 374 w 374"/>
                <a:gd name="T23" fmla="*/ 0 h 221"/>
                <a:gd name="T24" fmla="*/ 0 w 374"/>
                <a:gd name="T25" fmla="*/ 0 h 221"/>
                <a:gd name="T26" fmla="*/ 0 w 374"/>
                <a:gd name="T27" fmla="*/ 141 h 221"/>
                <a:gd name="T28" fmla="*/ 94 w 374"/>
                <a:gd name="T29" fmla="*/ 48 h 221"/>
                <a:gd name="T30" fmla="*/ 227 w 374"/>
                <a:gd name="T31" fmla="*/ 181 h 221"/>
                <a:gd name="T32" fmla="*/ 280 w 374"/>
                <a:gd name="T33" fmla="*/ 128 h 221"/>
                <a:gd name="T34" fmla="*/ 374 w 374"/>
                <a:gd name="T35" fmla="*/ 221 h 221"/>
                <a:gd name="T36" fmla="*/ 374 w 374"/>
                <a:gd name="T37"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4" h="221">
                  <a:moveTo>
                    <a:pt x="326" y="92"/>
                  </a:moveTo>
                  <a:lnTo>
                    <a:pt x="326" y="92"/>
                  </a:lnTo>
                  <a:cubicBezTo>
                    <a:pt x="320" y="97"/>
                    <a:pt x="314" y="100"/>
                    <a:pt x="307" y="100"/>
                  </a:cubicBezTo>
                  <a:cubicBezTo>
                    <a:pt x="300" y="100"/>
                    <a:pt x="293" y="97"/>
                    <a:pt x="288" y="92"/>
                  </a:cubicBezTo>
                  <a:cubicBezTo>
                    <a:pt x="283" y="86"/>
                    <a:pt x="280" y="80"/>
                    <a:pt x="280" y="73"/>
                  </a:cubicBezTo>
                  <a:cubicBezTo>
                    <a:pt x="280" y="66"/>
                    <a:pt x="283" y="59"/>
                    <a:pt x="288" y="54"/>
                  </a:cubicBezTo>
                  <a:cubicBezTo>
                    <a:pt x="293" y="49"/>
                    <a:pt x="300" y="46"/>
                    <a:pt x="307" y="46"/>
                  </a:cubicBezTo>
                  <a:cubicBezTo>
                    <a:pt x="314" y="46"/>
                    <a:pt x="320" y="49"/>
                    <a:pt x="326" y="54"/>
                  </a:cubicBezTo>
                  <a:cubicBezTo>
                    <a:pt x="331" y="59"/>
                    <a:pt x="334" y="66"/>
                    <a:pt x="334" y="73"/>
                  </a:cubicBezTo>
                  <a:cubicBezTo>
                    <a:pt x="334" y="80"/>
                    <a:pt x="331" y="86"/>
                    <a:pt x="326" y="92"/>
                  </a:cubicBezTo>
                  <a:close/>
                  <a:moveTo>
                    <a:pt x="374" y="0"/>
                  </a:moveTo>
                  <a:lnTo>
                    <a:pt x="374" y="0"/>
                  </a:lnTo>
                  <a:lnTo>
                    <a:pt x="0" y="0"/>
                  </a:lnTo>
                  <a:lnTo>
                    <a:pt x="0" y="141"/>
                  </a:lnTo>
                  <a:lnTo>
                    <a:pt x="94" y="48"/>
                  </a:lnTo>
                  <a:lnTo>
                    <a:pt x="227" y="181"/>
                  </a:lnTo>
                  <a:lnTo>
                    <a:pt x="280" y="128"/>
                  </a:lnTo>
                  <a:lnTo>
                    <a:pt x="374" y="221"/>
                  </a:lnTo>
                  <a:lnTo>
                    <a:pt x="37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94">
              <a:extLst>
                <a:ext uri="{FF2B5EF4-FFF2-40B4-BE49-F238E27FC236}">
                  <a16:creationId xmlns:a16="http://schemas.microsoft.com/office/drawing/2014/main" id="{7C6E361E-3447-42A7-BC58-18865BB02B64}"/>
                </a:ext>
              </a:extLst>
            </p:cNvPr>
            <p:cNvSpPr>
              <a:spLocks/>
            </p:cNvSpPr>
            <p:nvPr/>
          </p:nvSpPr>
          <p:spPr bwMode="auto">
            <a:xfrm>
              <a:off x="2424" y="1545"/>
              <a:ext cx="171" cy="113"/>
            </a:xfrm>
            <a:custGeom>
              <a:avLst/>
              <a:gdLst>
                <a:gd name="T0" fmla="*/ 0 w 275"/>
                <a:gd name="T1" fmla="*/ 182 h 182"/>
                <a:gd name="T2" fmla="*/ 0 w 275"/>
                <a:gd name="T3" fmla="*/ 182 h 182"/>
                <a:gd name="T4" fmla="*/ 275 w 275"/>
                <a:gd name="T5" fmla="*/ 182 h 182"/>
                <a:gd name="T6" fmla="*/ 93 w 275"/>
                <a:gd name="T7" fmla="*/ 0 h 182"/>
                <a:gd name="T8" fmla="*/ 0 w 275"/>
                <a:gd name="T9" fmla="*/ 94 h 182"/>
                <a:gd name="T10" fmla="*/ 0 w 275"/>
                <a:gd name="T11" fmla="*/ 182 h 182"/>
              </a:gdLst>
              <a:ahLst/>
              <a:cxnLst>
                <a:cxn ang="0">
                  <a:pos x="T0" y="T1"/>
                </a:cxn>
                <a:cxn ang="0">
                  <a:pos x="T2" y="T3"/>
                </a:cxn>
                <a:cxn ang="0">
                  <a:pos x="T4" y="T5"/>
                </a:cxn>
                <a:cxn ang="0">
                  <a:pos x="T6" y="T7"/>
                </a:cxn>
                <a:cxn ang="0">
                  <a:pos x="T8" y="T9"/>
                </a:cxn>
                <a:cxn ang="0">
                  <a:pos x="T10" y="T11"/>
                </a:cxn>
              </a:cxnLst>
              <a:rect l="0" t="0" r="r" b="b"/>
              <a:pathLst>
                <a:path w="275" h="182">
                  <a:moveTo>
                    <a:pt x="0" y="182"/>
                  </a:moveTo>
                  <a:lnTo>
                    <a:pt x="0" y="182"/>
                  </a:lnTo>
                  <a:lnTo>
                    <a:pt x="275" y="182"/>
                  </a:lnTo>
                  <a:lnTo>
                    <a:pt x="93" y="0"/>
                  </a:lnTo>
                  <a:lnTo>
                    <a:pt x="0" y="94"/>
                  </a:lnTo>
                  <a:lnTo>
                    <a:pt x="0" y="18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95">
              <a:extLst>
                <a:ext uri="{FF2B5EF4-FFF2-40B4-BE49-F238E27FC236}">
                  <a16:creationId xmlns:a16="http://schemas.microsoft.com/office/drawing/2014/main" id="{C839BDBB-43AA-4409-AED1-CF2E4001FDDF}"/>
                </a:ext>
              </a:extLst>
            </p:cNvPr>
            <p:cNvSpPr>
              <a:spLocks/>
            </p:cNvSpPr>
            <p:nvPr/>
          </p:nvSpPr>
          <p:spPr bwMode="auto">
            <a:xfrm>
              <a:off x="2577" y="1594"/>
              <a:ext cx="79" cy="64"/>
            </a:xfrm>
            <a:custGeom>
              <a:avLst/>
              <a:gdLst>
                <a:gd name="T0" fmla="*/ 127 w 127"/>
                <a:gd name="T1" fmla="*/ 94 h 102"/>
                <a:gd name="T2" fmla="*/ 127 w 127"/>
                <a:gd name="T3" fmla="*/ 94 h 102"/>
                <a:gd name="T4" fmla="*/ 34 w 127"/>
                <a:gd name="T5" fmla="*/ 0 h 102"/>
                <a:gd name="T6" fmla="*/ 0 w 127"/>
                <a:gd name="T7" fmla="*/ 35 h 102"/>
                <a:gd name="T8" fmla="*/ 66 w 127"/>
                <a:gd name="T9" fmla="*/ 102 h 102"/>
                <a:gd name="T10" fmla="*/ 127 w 127"/>
                <a:gd name="T11" fmla="*/ 102 h 102"/>
                <a:gd name="T12" fmla="*/ 127 w 127"/>
                <a:gd name="T13" fmla="*/ 94 h 102"/>
              </a:gdLst>
              <a:ahLst/>
              <a:cxnLst>
                <a:cxn ang="0">
                  <a:pos x="T0" y="T1"/>
                </a:cxn>
                <a:cxn ang="0">
                  <a:pos x="T2" y="T3"/>
                </a:cxn>
                <a:cxn ang="0">
                  <a:pos x="T4" y="T5"/>
                </a:cxn>
                <a:cxn ang="0">
                  <a:pos x="T6" y="T7"/>
                </a:cxn>
                <a:cxn ang="0">
                  <a:pos x="T8" y="T9"/>
                </a:cxn>
                <a:cxn ang="0">
                  <a:pos x="T10" y="T11"/>
                </a:cxn>
                <a:cxn ang="0">
                  <a:pos x="T12" y="T13"/>
                </a:cxn>
              </a:cxnLst>
              <a:rect l="0" t="0" r="r" b="b"/>
              <a:pathLst>
                <a:path w="127" h="102">
                  <a:moveTo>
                    <a:pt x="127" y="94"/>
                  </a:moveTo>
                  <a:lnTo>
                    <a:pt x="127" y="94"/>
                  </a:lnTo>
                  <a:lnTo>
                    <a:pt x="34" y="0"/>
                  </a:lnTo>
                  <a:lnTo>
                    <a:pt x="0" y="35"/>
                  </a:lnTo>
                  <a:lnTo>
                    <a:pt x="66" y="102"/>
                  </a:lnTo>
                  <a:lnTo>
                    <a:pt x="127" y="102"/>
                  </a:lnTo>
                  <a:lnTo>
                    <a:pt x="127" y="9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96">
              <a:extLst>
                <a:ext uri="{FF2B5EF4-FFF2-40B4-BE49-F238E27FC236}">
                  <a16:creationId xmlns:a16="http://schemas.microsoft.com/office/drawing/2014/main" id="{6E234BBC-3B75-437C-9276-8BFEF7BE27C2}"/>
                </a:ext>
              </a:extLst>
            </p:cNvPr>
            <p:cNvSpPr>
              <a:spLocks/>
            </p:cNvSpPr>
            <p:nvPr/>
          </p:nvSpPr>
          <p:spPr bwMode="auto">
            <a:xfrm>
              <a:off x="2598" y="1518"/>
              <a:ext cx="33" cy="33"/>
            </a:xfrm>
            <a:custGeom>
              <a:avLst/>
              <a:gdLst>
                <a:gd name="T0" fmla="*/ 27 w 53"/>
                <a:gd name="T1" fmla="*/ 0 h 54"/>
                <a:gd name="T2" fmla="*/ 27 w 53"/>
                <a:gd name="T3" fmla="*/ 0 h 54"/>
                <a:gd name="T4" fmla="*/ 8 w 53"/>
                <a:gd name="T5" fmla="*/ 8 h 54"/>
                <a:gd name="T6" fmla="*/ 0 w 53"/>
                <a:gd name="T7" fmla="*/ 27 h 54"/>
                <a:gd name="T8" fmla="*/ 8 w 53"/>
                <a:gd name="T9" fmla="*/ 46 h 54"/>
                <a:gd name="T10" fmla="*/ 27 w 53"/>
                <a:gd name="T11" fmla="*/ 54 h 54"/>
                <a:gd name="T12" fmla="*/ 46 w 53"/>
                <a:gd name="T13" fmla="*/ 46 h 54"/>
                <a:gd name="T14" fmla="*/ 53 w 53"/>
                <a:gd name="T15" fmla="*/ 27 h 54"/>
                <a:gd name="T16" fmla="*/ 46 w 53"/>
                <a:gd name="T17" fmla="*/ 8 h 54"/>
                <a:gd name="T18" fmla="*/ 27 w 53"/>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7" y="0"/>
                  </a:moveTo>
                  <a:lnTo>
                    <a:pt x="27" y="0"/>
                  </a:lnTo>
                  <a:cubicBezTo>
                    <a:pt x="20" y="0"/>
                    <a:pt x="13" y="3"/>
                    <a:pt x="8" y="8"/>
                  </a:cubicBezTo>
                  <a:cubicBezTo>
                    <a:pt x="3" y="13"/>
                    <a:pt x="0" y="20"/>
                    <a:pt x="0" y="27"/>
                  </a:cubicBezTo>
                  <a:cubicBezTo>
                    <a:pt x="0" y="34"/>
                    <a:pt x="3" y="40"/>
                    <a:pt x="8" y="46"/>
                  </a:cubicBezTo>
                  <a:cubicBezTo>
                    <a:pt x="13" y="51"/>
                    <a:pt x="20" y="54"/>
                    <a:pt x="27" y="54"/>
                  </a:cubicBezTo>
                  <a:cubicBezTo>
                    <a:pt x="34" y="54"/>
                    <a:pt x="40" y="51"/>
                    <a:pt x="46" y="46"/>
                  </a:cubicBezTo>
                  <a:cubicBezTo>
                    <a:pt x="51" y="40"/>
                    <a:pt x="53" y="34"/>
                    <a:pt x="53" y="27"/>
                  </a:cubicBezTo>
                  <a:cubicBezTo>
                    <a:pt x="53" y="20"/>
                    <a:pt x="51" y="13"/>
                    <a:pt x="46" y="8"/>
                  </a:cubicBezTo>
                  <a:cubicBezTo>
                    <a:pt x="40" y="3"/>
                    <a:pt x="34" y="0"/>
                    <a:pt x="2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0" name="Group 129">
            <a:extLst>
              <a:ext uri="{FF2B5EF4-FFF2-40B4-BE49-F238E27FC236}">
                <a16:creationId xmlns:a16="http://schemas.microsoft.com/office/drawing/2014/main" id="{EC0569EF-0688-422B-A185-3A57F8F9B3F6}"/>
              </a:ext>
            </a:extLst>
          </p:cNvPr>
          <p:cNvGrpSpPr/>
          <p:nvPr/>
        </p:nvGrpSpPr>
        <p:grpSpPr>
          <a:xfrm>
            <a:off x="1634523" y="2086433"/>
            <a:ext cx="1341370" cy="1042087"/>
            <a:chOff x="4629192" y="2336515"/>
            <a:chExt cx="716233" cy="556429"/>
          </a:xfrm>
        </p:grpSpPr>
        <p:sp>
          <p:nvSpPr>
            <p:cNvPr id="131" name="Rectangle 130">
              <a:extLst>
                <a:ext uri="{FF2B5EF4-FFF2-40B4-BE49-F238E27FC236}">
                  <a16:creationId xmlns:a16="http://schemas.microsoft.com/office/drawing/2014/main" id="{D69FFD31-EF82-4F8D-9D12-EA6CB7C073F8}"/>
                </a:ext>
              </a:extLst>
            </p:cNvPr>
            <p:cNvSpPr/>
            <p:nvPr/>
          </p:nvSpPr>
          <p:spPr>
            <a:xfrm>
              <a:off x="4629192" y="2336515"/>
              <a:ext cx="278414" cy="55642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B28FE5DB-5180-46DE-8944-BCB122921393}"/>
                </a:ext>
              </a:extLst>
            </p:cNvPr>
            <p:cNvSpPr/>
            <p:nvPr/>
          </p:nvSpPr>
          <p:spPr>
            <a:xfrm>
              <a:off x="4938421" y="2455083"/>
              <a:ext cx="254220" cy="43786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132">
              <a:extLst>
                <a:ext uri="{FF2B5EF4-FFF2-40B4-BE49-F238E27FC236}">
                  <a16:creationId xmlns:a16="http://schemas.microsoft.com/office/drawing/2014/main" id="{FDDC1D54-7CF3-4C07-8795-AAC9A9C7533E}"/>
                </a:ext>
              </a:extLst>
            </p:cNvPr>
            <p:cNvSpPr/>
            <p:nvPr/>
          </p:nvSpPr>
          <p:spPr>
            <a:xfrm>
              <a:off x="5223456" y="2639024"/>
              <a:ext cx="121969" cy="2539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133">
              <a:extLst>
                <a:ext uri="{FF2B5EF4-FFF2-40B4-BE49-F238E27FC236}">
                  <a16:creationId xmlns:a16="http://schemas.microsoft.com/office/drawing/2014/main" id="{30AD4E9A-BDED-4431-AEB5-A19C4B238445}"/>
                </a:ext>
              </a:extLst>
            </p:cNvPr>
            <p:cNvSpPr/>
            <p:nvPr/>
          </p:nvSpPr>
          <p:spPr>
            <a:xfrm>
              <a:off x="4733709" y="2770148"/>
              <a:ext cx="69380" cy="122796"/>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134">
              <a:extLst>
                <a:ext uri="{FF2B5EF4-FFF2-40B4-BE49-F238E27FC236}">
                  <a16:creationId xmlns:a16="http://schemas.microsoft.com/office/drawing/2014/main" id="{26EEDE0D-0336-44DD-9ABF-95743E4A6A35}"/>
                </a:ext>
              </a:extLst>
            </p:cNvPr>
            <p:cNvSpPr/>
            <p:nvPr/>
          </p:nvSpPr>
          <p:spPr>
            <a:xfrm>
              <a:off x="5030398" y="2770148"/>
              <a:ext cx="69380" cy="122796"/>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5C5EAFAC-87FB-44A0-BAAB-FFF139DDEF6E}"/>
                </a:ext>
              </a:extLst>
            </p:cNvPr>
            <p:cNvSpPr/>
            <p:nvPr/>
          </p:nvSpPr>
          <p:spPr>
            <a:xfrm>
              <a:off x="5258775" y="2799041"/>
              <a:ext cx="45719" cy="9390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7" name="Freeform 146">
            <a:extLst>
              <a:ext uri="{FF2B5EF4-FFF2-40B4-BE49-F238E27FC236}">
                <a16:creationId xmlns:a16="http://schemas.microsoft.com/office/drawing/2014/main" id="{672B614A-EA57-4277-808A-57A15E0FA0D8}"/>
              </a:ext>
            </a:extLst>
          </p:cNvPr>
          <p:cNvSpPr>
            <a:spLocks noChangeAspect="1"/>
          </p:cNvSpPr>
          <p:nvPr/>
        </p:nvSpPr>
        <p:spPr bwMode="auto">
          <a:xfrm>
            <a:off x="9328813" y="2120396"/>
            <a:ext cx="1586294" cy="100461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20" name="Diamond 19">
            <a:extLst>
              <a:ext uri="{FF2B5EF4-FFF2-40B4-BE49-F238E27FC236}">
                <a16:creationId xmlns:a16="http://schemas.microsoft.com/office/drawing/2014/main" id="{AF3D853A-1C3C-4068-B0EA-73DAF45E10A2}"/>
              </a:ext>
            </a:extLst>
          </p:cNvPr>
          <p:cNvSpPr/>
          <p:nvPr/>
        </p:nvSpPr>
        <p:spPr bwMode="auto">
          <a:xfrm>
            <a:off x="1961693" y="5449460"/>
            <a:ext cx="283028" cy="11146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457200 w 914400"/>
              <a:gd name="connsiteY0" fmla="*/ 0 h 914400"/>
              <a:gd name="connsiteX1" fmla="*/ 914400 w 914400"/>
              <a:gd name="connsiteY1" fmla="*/ 457200 h 914400"/>
              <a:gd name="connsiteX2" fmla="*/ 457200 w 914400"/>
              <a:gd name="connsiteY2" fmla="*/ 914400 h 914400"/>
              <a:gd name="connsiteX3" fmla="*/ 0 w 914400"/>
              <a:gd name="connsiteY3" fmla="*/ 457200 h 914400"/>
              <a:gd name="connsiteX4" fmla="*/ 548640 w 914400"/>
              <a:gd name="connsiteY4" fmla="*/ 91440 h 914400"/>
              <a:gd name="connsiteX0" fmla="*/ 457200 w 914400"/>
              <a:gd name="connsiteY0" fmla="*/ 0 h 914400"/>
              <a:gd name="connsiteX1" fmla="*/ 914400 w 914400"/>
              <a:gd name="connsiteY1" fmla="*/ 457200 h 914400"/>
              <a:gd name="connsiteX2" fmla="*/ 457200 w 914400"/>
              <a:gd name="connsiteY2" fmla="*/ 914400 h 914400"/>
              <a:gd name="connsiteX3" fmla="*/ 0 w 914400"/>
              <a:gd name="connsiteY3" fmla="*/ 457200 h 914400"/>
              <a:gd name="connsiteX0" fmla="*/ 914400 w 914400"/>
              <a:gd name="connsiteY0" fmla="*/ 0 h 457200"/>
              <a:gd name="connsiteX1" fmla="*/ 457200 w 914400"/>
              <a:gd name="connsiteY1" fmla="*/ 457200 h 457200"/>
              <a:gd name="connsiteX2" fmla="*/ 0 w 914400"/>
              <a:gd name="connsiteY2" fmla="*/ 0 h 457200"/>
            </a:gdLst>
            <a:ahLst/>
            <a:cxnLst>
              <a:cxn ang="0">
                <a:pos x="connsiteX0" y="connsiteY0"/>
              </a:cxn>
              <a:cxn ang="0">
                <a:pos x="connsiteX1" y="connsiteY1"/>
              </a:cxn>
              <a:cxn ang="0">
                <a:pos x="connsiteX2" y="connsiteY2"/>
              </a:cxn>
            </a:cxnLst>
            <a:rect l="l" t="t" r="r" b="b"/>
            <a:pathLst>
              <a:path w="914400" h="457200">
                <a:moveTo>
                  <a:pt x="914400" y="0"/>
                </a:moveTo>
                <a:lnTo>
                  <a:pt x="457200" y="457200"/>
                </a:lnTo>
                <a:lnTo>
                  <a:pt x="0" y="0"/>
                </a:lnTo>
              </a:path>
            </a:pathLst>
          </a:cu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iamond 19">
            <a:extLst>
              <a:ext uri="{FF2B5EF4-FFF2-40B4-BE49-F238E27FC236}">
                <a16:creationId xmlns:a16="http://schemas.microsoft.com/office/drawing/2014/main" id="{BC8FCCE1-7233-40C7-B462-6822CC2FF976}"/>
              </a:ext>
            </a:extLst>
          </p:cNvPr>
          <p:cNvSpPr/>
          <p:nvPr/>
        </p:nvSpPr>
        <p:spPr bwMode="auto">
          <a:xfrm>
            <a:off x="5954486" y="5449460"/>
            <a:ext cx="283028" cy="11146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457200 w 914400"/>
              <a:gd name="connsiteY0" fmla="*/ 0 h 914400"/>
              <a:gd name="connsiteX1" fmla="*/ 914400 w 914400"/>
              <a:gd name="connsiteY1" fmla="*/ 457200 h 914400"/>
              <a:gd name="connsiteX2" fmla="*/ 457200 w 914400"/>
              <a:gd name="connsiteY2" fmla="*/ 914400 h 914400"/>
              <a:gd name="connsiteX3" fmla="*/ 0 w 914400"/>
              <a:gd name="connsiteY3" fmla="*/ 457200 h 914400"/>
              <a:gd name="connsiteX4" fmla="*/ 548640 w 914400"/>
              <a:gd name="connsiteY4" fmla="*/ 91440 h 914400"/>
              <a:gd name="connsiteX0" fmla="*/ 457200 w 914400"/>
              <a:gd name="connsiteY0" fmla="*/ 0 h 914400"/>
              <a:gd name="connsiteX1" fmla="*/ 914400 w 914400"/>
              <a:gd name="connsiteY1" fmla="*/ 457200 h 914400"/>
              <a:gd name="connsiteX2" fmla="*/ 457200 w 914400"/>
              <a:gd name="connsiteY2" fmla="*/ 914400 h 914400"/>
              <a:gd name="connsiteX3" fmla="*/ 0 w 914400"/>
              <a:gd name="connsiteY3" fmla="*/ 457200 h 914400"/>
              <a:gd name="connsiteX0" fmla="*/ 914400 w 914400"/>
              <a:gd name="connsiteY0" fmla="*/ 0 h 457200"/>
              <a:gd name="connsiteX1" fmla="*/ 457200 w 914400"/>
              <a:gd name="connsiteY1" fmla="*/ 457200 h 457200"/>
              <a:gd name="connsiteX2" fmla="*/ 0 w 914400"/>
              <a:gd name="connsiteY2" fmla="*/ 0 h 457200"/>
            </a:gdLst>
            <a:ahLst/>
            <a:cxnLst>
              <a:cxn ang="0">
                <a:pos x="connsiteX0" y="connsiteY0"/>
              </a:cxn>
              <a:cxn ang="0">
                <a:pos x="connsiteX1" y="connsiteY1"/>
              </a:cxn>
              <a:cxn ang="0">
                <a:pos x="connsiteX2" y="connsiteY2"/>
              </a:cxn>
            </a:cxnLst>
            <a:rect l="l" t="t" r="r" b="b"/>
            <a:pathLst>
              <a:path w="914400" h="457200">
                <a:moveTo>
                  <a:pt x="914400" y="0"/>
                </a:moveTo>
                <a:lnTo>
                  <a:pt x="457200" y="457200"/>
                </a:lnTo>
                <a:lnTo>
                  <a:pt x="0" y="0"/>
                </a:lnTo>
              </a:path>
            </a:pathLst>
          </a:cu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Diamond 19">
            <a:extLst>
              <a:ext uri="{FF2B5EF4-FFF2-40B4-BE49-F238E27FC236}">
                <a16:creationId xmlns:a16="http://schemas.microsoft.com/office/drawing/2014/main" id="{600C2BA9-0DA2-4BB6-B937-1326C7EAC3E3}"/>
              </a:ext>
            </a:extLst>
          </p:cNvPr>
          <p:cNvSpPr/>
          <p:nvPr/>
        </p:nvSpPr>
        <p:spPr bwMode="auto">
          <a:xfrm>
            <a:off x="9947279" y="5449460"/>
            <a:ext cx="283028" cy="11146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457200 w 914400"/>
              <a:gd name="connsiteY0" fmla="*/ 0 h 914400"/>
              <a:gd name="connsiteX1" fmla="*/ 914400 w 914400"/>
              <a:gd name="connsiteY1" fmla="*/ 457200 h 914400"/>
              <a:gd name="connsiteX2" fmla="*/ 457200 w 914400"/>
              <a:gd name="connsiteY2" fmla="*/ 914400 h 914400"/>
              <a:gd name="connsiteX3" fmla="*/ 0 w 914400"/>
              <a:gd name="connsiteY3" fmla="*/ 457200 h 914400"/>
              <a:gd name="connsiteX4" fmla="*/ 548640 w 914400"/>
              <a:gd name="connsiteY4" fmla="*/ 91440 h 914400"/>
              <a:gd name="connsiteX0" fmla="*/ 457200 w 914400"/>
              <a:gd name="connsiteY0" fmla="*/ 0 h 914400"/>
              <a:gd name="connsiteX1" fmla="*/ 914400 w 914400"/>
              <a:gd name="connsiteY1" fmla="*/ 457200 h 914400"/>
              <a:gd name="connsiteX2" fmla="*/ 457200 w 914400"/>
              <a:gd name="connsiteY2" fmla="*/ 914400 h 914400"/>
              <a:gd name="connsiteX3" fmla="*/ 0 w 914400"/>
              <a:gd name="connsiteY3" fmla="*/ 457200 h 914400"/>
              <a:gd name="connsiteX0" fmla="*/ 914400 w 914400"/>
              <a:gd name="connsiteY0" fmla="*/ 0 h 457200"/>
              <a:gd name="connsiteX1" fmla="*/ 457200 w 914400"/>
              <a:gd name="connsiteY1" fmla="*/ 457200 h 457200"/>
              <a:gd name="connsiteX2" fmla="*/ 0 w 914400"/>
              <a:gd name="connsiteY2" fmla="*/ 0 h 457200"/>
            </a:gdLst>
            <a:ahLst/>
            <a:cxnLst>
              <a:cxn ang="0">
                <a:pos x="connsiteX0" y="connsiteY0"/>
              </a:cxn>
              <a:cxn ang="0">
                <a:pos x="connsiteX1" y="connsiteY1"/>
              </a:cxn>
              <a:cxn ang="0">
                <a:pos x="connsiteX2" y="connsiteY2"/>
              </a:cxn>
            </a:cxnLst>
            <a:rect l="l" t="t" r="r" b="b"/>
            <a:pathLst>
              <a:path w="914400" h="457200">
                <a:moveTo>
                  <a:pt x="914400" y="0"/>
                </a:moveTo>
                <a:lnTo>
                  <a:pt x="457200" y="457200"/>
                </a:lnTo>
                <a:lnTo>
                  <a:pt x="0" y="0"/>
                </a:lnTo>
              </a:path>
            </a:pathLst>
          </a:cu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B35D4DA3-4F2C-4F25-BEBE-CE7B30AF62C5}"/>
              </a:ext>
            </a:extLst>
          </p:cNvPr>
          <p:cNvGrpSpPr/>
          <p:nvPr/>
        </p:nvGrpSpPr>
        <p:grpSpPr>
          <a:xfrm>
            <a:off x="5158194" y="5679520"/>
            <a:ext cx="1796698" cy="276704"/>
            <a:chOff x="5196098" y="6070480"/>
            <a:chExt cx="1796698" cy="276704"/>
          </a:xfrm>
        </p:grpSpPr>
        <p:grpSp>
          <p:nvGrpSpPr>
            <p:cNvPr id="92" name="Group 91">
              <a:extLst>
                <a:ext uri="{FF2B5EF4-FFF2-40B4-BE49-F238E27FC236}">
                  <a16:creationId xmlns:a16="http://schemas.microsoft.com/office/drawing/2014/main" id="{B3345E6A-4D64-46FB-8449-29CFFCA28BF5}"/>
                </a:ext>
              </a:extLst>
            </p:cNvPr>
            <p:cNvGrpSpPr/>
            <p:nvPr/>
          </p:nvGrpSpPr>
          <p:grpSpPr>
            <a:xfrm>
              <a:off x="5513206" y="6108000"/>
              <a:ext cx="318705" cy="201666"/>
              <a:chOff x="5631450" y="6067890"/>
              <a:chExt cx="318705" cy="201666"/>
            </a:xfrm>
            <a:solidFill>
              <a:schemeClr val="accent1"/>
            </a:solidFill>
          </p:grpSpPr>
          <p:sp>
            <p:nvSpPr>
              <p:cNvPr id="99" name="Freeform: Shape 372">
                <a:extLst>
                  <a:ext uri="{FF2B5EF4-FFF2-40B4-BE49-F238E27FC236}">
                    <a16:creationId xmlns:a16="http://schemas.microsoft.com/office/drawing/2014/main" id="{02F8F43E-191B-460C-A5FE-EF8D6FE8D360}"/>
                  </a:ext>
                </a:extLst>
              </p:cNvPr>
              <p:cNvSpPr/>
              <p:nvPr/>
            </p:nvSpPr>
            <p:spPr bwMode="auto">
              <a:xfrm>
                <a:off x="5762778" y="6067890"/>
                <a:ext cx="29625" cy="29625"/>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0" name="Freeform: Shape 373">
                <a:extLst>
                  <a:ext uri="{FF2B5EF4-FFF2-40B4-BE49-F238E27FC236}">
                    <a16:creationId xmlns:a16="http://schemas.microsoft.com/office/drawing/2014/main" id="{9E395080-A29D-4576-BF00-7CDE84BDAD3D}"/>
                  </a:ext>
                </a:extLst>
              </p:cNvPr>
              <p:cNvSpPr/>
              <p:nvPr/>
            </p:nvSpPr>
            <p:spPr bwMode="auto">
              <a:xfrm>
                <a:off x="5695382" y="6101437"/>
                <a:ext cx="29625" cy="2962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1" name="Freeform: Shape 374">
                <a:extLst>
                  <a:ext uri="{FF2B5EF4-FFF2-40B4-BE49-F238E27FC236}">
                    <a16:creationId xmlns:a16="http://schemas.microsoft.com/office/drawing/2014/main" id="{31CEBD26-ABD2-4DC5-9F8A-CAAE29F474D1}"/>
                  </a:ext>
                </a:extLst>
              </p:cNvPr>
              <p:cNvSpPr/>
              <p:nvPr/>
            </p:nvSpPr>
            <p:spPr bwMode="auto">
              <a:xfrm>
                <a:off x="5729450" y="6101437"/>
                <a:ext cx="29625" cy="2962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3" name="Freeform: Shape 375">
                <a:extLst>
                  <a:ext uri="{FF2B5EF4-FFF2-40B4-BE49-F238E27FC236}">
                    <a16:creationId xmlns:a16="http://schemas.microsoft.com/office/drawing/2014/main" id="{BA35575C-924B-4363-BDE7-45868782632B}"/>
                  </a:ext>
                </a:extLst>
              </p:cNvPr>
              <p:cNvSpPr/>
              <p:nvPr/>
            </p:nvSpPr>
            <p:spPr bwMode="auto">
              <a:xfrm>
                <a:off x="5762778" y="6101437"/>
                <a:ext cx="29625" cy="2962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4" name="Freeform: Shape 376">
                <a:extLst>
                  <a:ext uri="{FF2B5EF4-FFF2-40B4-BE49-F238E27FC236}">
                    <a16:creationId xmlns:a16="http://schemas.microsoft.com/office/drawing/2014/main" id="{4D37A717-7C9F-41CC-814D-E505AB39442F}"/>
                  </a:ext>
                </a:extLst>
              </p:cNvPr>
              <p:cNvSpPr/>
              <p:nvPr/>
            </p:nvSpPr>
            <p:spPr bwMode="auto">
              <a:xfrm>
                <a:off x="5631450" y="6104399"/>
                <a:ext cx="318705" cy="165157"/>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5" name="Freeform: Shape 377">
                <a:extLst>
                  <a:ext uri="{FF2B5EF4-FFF2-40B4-BE49-F238E27FC236}">
                    <a16:creationId xmlns:a16="http://schemas.microsoft.com/office/drawing/2014/main" id="{516D8C71-EB9D-4C89-B701-4813F3BBDF3D}"/>
                  </a:ext>
                </a:extLst>
              </p:cNvPr>
              <p:cNvSpPr/>
              <p:nvPr/>
            </p:nvSpPr>
            <p:spPr bwMode="auto">
              <a:xfrm>
                <a:off x="5661313" y="6134764"/>
                <a:ext cx="29625" cy="2962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6" name="Freeform: Shape 378">
                <a:extLst>
                  <a:ext uri="{FF2B5EF4-FFF2-40B4-BE49-F238E27FC236}">
                    <a16:creationId xmlns:a16="http://schemas.microsoft.com/office/drawing/2014/main" id="{44EF7DC7-5A71-497A-A700-5E25FFC06AA1}"/>
                  </a:ext>
                </a:extLst>
              </p:cNvPr>
              <p:cNvSpPr/>
              <p:nvPr/>
            </p:nvSpPr>
            <p:spPr bwMode="auto">
              <a:xfrm>
                <a:off x="5695382" y="6134764"/>
                <a:ext cx="29625" cy="2962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7" name="Freeform: Shape 379">
                <a:extLst>
                  <a:ext uri="{FF2B5EF4-FFF2-40B4-BE49-F238E27FC236}">
                    <a16:creationId xmlns:a16="http://schemas.microsoft.com/office/drawing/2014/main" id="{A7A09EE8-5210-483B-B4CF-2ACDDFF681E6}"/>
                  </a:ext>
                </a:extLst>
              </p:cNvPr>
              <p:cNvSpPr/>
              <p:nvPr/>
            </p:nvSpPr>
            <p:spPr bwMode="auto">
              <a:xfrm>
                <a:off x="5729450" y="6134764"/>
                <a:ext cx="29625" cy="2962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8" name="Freeform: Shape 380">
                <a:extLst>
                  <a:ext uri="{FF2B5EF4-FFF2-40B4-BE49-F238E27FC236}">
                    <a16:creationId xmlns:a16="http://schemas.microsoft.com/office/drawing/2014/main" id="{24DF0198-409A-421D-B456-B837A017F7D0}"/>
                  </a:ext>
                </a:extLst>
              </p:cNvPr>
              <p:cNvSpPr/>
              <p:nvPr/>
            </p:nvSpPr>
            <p:spPr bwMode="auto">
              <a:xfrm>
                <a:off x="5762778" y="6134764"/>
                <a:ext cx="29625" cy="2962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9" name="Freeform: Shape 381">
                <a:extLst>
                  <a:ext uri="{FF2B5EF4-FFF2-40B4-BE49-F238E27FC236}">
                    <a16:creationId xmlns:a16="http://schemas.microsoft.com/office/drawing/2014/main" id="{BA7706DD-85B8-4520-973D-65E61EDAF09C}"/>
                  </a:ext>
                </a:extLst>
              </p:cNvPr>
              <p:cNvSpPr/>
              <p:nvPr/>
            </p:nvSpPr>
            <p:spPr bwMode="auto">
              <a:xfrm>
                <a:off x="5796847" y="6134764"/>
                <a:ext cx="29625" cy="2962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0" name="Freeform: Shape 382">
                <a:extLst>
                  <a:ext uri="{FF2B5EF4-FFF2-40B4-BE49-F238E27FC236}">
                    <a16:creationId xmlns:a16="http://schemas.microsoft.com/office/drawing/2014/main" id="{6523D198-F713-40D8-A8EB-25DEE6CC4FBE}"/>
                  </a:ext>
                </a:extLst>
              </p:cNvPr>
              <p:cNvSpPr/>
              <p:nvPr/>
            </p:nvSpPr>
            <p:spPr bwMode="auto">
              <a:xfrm>
                <a:off x="5716860" y="6214010"/>
                <a:ext cx="11850" cy="11109"/>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sp>
          <p:nvSpPr>
            <p:cNvPr id="93" name="Rectangle 92">
              <a:extLst>
                <a:ext uri="{FF2B5EF4-FFF2-40B4-BE49-F238E27FC236}">
                  <a16:creationId xmlns:a16="http://schemas.microsoft.com/office/drawing/2014/main" id="{3081617B-7F23-468B-BA04-977E8E8F53ED}"/>
                </a:ext>
              </a:extLst>
            </p:cNvPr>
            <p:cNvSpPr/>
            <p:nvPr/>
          </p:nvSpPr>
          <p:spPr bwMode="auto">
            <a:xfrm>
              <a:off x="5946208" y="6139755"/>
              <a:ext cx="372284" cy="13815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a:ea typeface="Segoe UI Semilight" charset="0"/>
                  <a:cs typeface="Segoe UI Semilight" charset="0"/>
                </a:rPr>
                <a:t>JAVA</a:t>
              </a:r>
            </a:p>
          </p:txBody>
        </p:sp>
        <p:sp>
          <p:nvSpPr>
            <p:cNvPr id="96" name="Freeform 7">
              <a:extLst>
                <a:ext uri="{FF2B5EF4-FFF2-40B4-BE49-F238E27FC236}">
                  <a16:creationId xmlns:a16="http://schemas.microsoft.com/office/drawing/2014/main" id="{FC2B4DFB-D1D8-4DF4-AECB-9F39C64DA3AD}"/>
                </a:ext>
              </a:extLst>
            </p:cNvPr>
            <p:cNvSpPr>
              <a:spLocks noEditPoints="1"/>
            </p:cNvSpPr>
            <p:nvPr/>
          </p:nvSpPr>
          <p:spPr bwMode="auto">
            <a:xfrm>
              <a:off x="5196098" y="6090350"/>
              <a:ext cx="202882" cy="236966"/>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bold"/>
                <a:ea typeface="+mn-ea"/>
                <a:cs typeface="+mn-cs"/>
              </a:endParaRPr>
            </a:p>
          </p:txBody>
        </p:sp>
        <p:grpSp>
          <p:nvGrpSpPr>
            <p:cNvPr id="22" name="Group 21">
              <a:extLst>
                <a:ext uri="{FF2B5EF4-FFF2-40B4-BE49-F238E27FC236}">
                  <a16:creationId xmlns:a16="http://schemas.microsoft.com/office/drawing/2014/main" id="{DD16C498-C862-48E8-BD2E-6B778A8C0966}"/>
                </a:ext>
              </a:extLst>
            </p:cNvPr>
            <p:cNvGrpSpPr/>
            <p:nvPr/>
          </p:nvGrpSpPr>
          <p:grpSpPr>
            <a:xfrm>
              <a:off x="6442529" y="6071673"/>
              <a:ext cx="210485" cy="274320"/>
              <a:chOff x="6444399" y="6461423"/>
              <a:chExt cx="210485" cy="274320"/>
            </a:xfrm>
          </p:grpSpPr>
          <p:sp>
            <p:nvSpPr>
              <p:cNvPr id="97" name="Freeform 233">
                <a:extLst>
                  <a:ext uri="{FF2B5EF4-FFF2-40B4-BE49-F238E27FC236}">
                    <a16:creationId xmlns:a16="http://schemas.microsoft.com/office/drawing/2014/main" id="{C0950EEB-7692-48DB-AAAE-D23414A4A2B6}"/>
                  </a:ext>
                </a:extLst>
              </p:cNvPr>
              <p:cNvSpPr>
                <a:spLocks noChangeAspect="1"/>
              </p:cNvSpPr>
              <p:nvPr/>
            </p:nvSpPr>
            <p:spPr bwMode="auto">
              <a:xfrm>
                <a:off x="6444399" y="6461423"/>
                <a:ext cx="210485" cy="274320"/>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87" name="Group 86">
                <a:extLst>
                  <a:ext uri="{FF2B5EF4-FFF2-40B4-BE49-F238E27FC236}">
                    <a16:creationId xmlns:a16="http://schemas.microsoft.com/office/drawing/2014/main" id="{57F69577-7FEC-4858-BD7E-221D967FE4E2}"/>
                  </a:ext>
                </a:extLst>
              </p:cNvPr>
              <p:cNvGrpSpPr/>
              <p:nvPr/>
            </p:nvGrpSpPr>
            <p:grpSpPr>
              <a:xfrm>
                <a:off x="6489817" y="6560922"/>
                <a:ext cx="119648" cy="123952"/>
                <a:chOff x="10970759" y="2371811"/>
                <a:chExt cx="661987" cy="685800"/>
              </a:xfrm>
            </p:grpSpPr>
            <p:sp>
              <p:nvSpPr>
                <p:cNvPr id="88" name="Freeform 235">
                  <a:extLst>
                    <a:ext uri="{FF2B5EF4-FFF2-40B4-BE49-F238E27FC236}">
                      <a16:creationId xmlns:a16="http://schemas.microsoft.com/office/drawing/2014/main" id="{4C60195F-6E39-4A91-AB87-69CBB2A318EA}"/>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2"/>
                </a:solidFill>
                <a:ln w="1270">
                  <a:solidFill>
                    <a:schemeClr val="bg1"/>
                  </a:solidFill>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36">
                  <a:extLst>
                    <a:ext uri="{FF2B5EF4-FFF2-40B4-BE49-F238E27FC236}">
                      <a16:creationId xmlns:a16="http://schemas.microsoft.com/office/drawing/2014/main" id="{6705EC11-A607-475B-837A-9CB390278772}"/>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6ADE2B7D-38A2-4717-B970-02216AE4D2A5}"/>
                </a:ext>
              </a:extLst>
            </p:cNvPr>
            <p:cNvGrpSpPr/>
            <p:nvPr/>
          </p:nvGrpSpPr>
          <p:grpSpPr>
            <a:xfrm>
              <a:off x="6777051" y="6070480"/>
              <a:ext cx="215745" cy="276704"/>
              <a:chOff x="6777051" y="6070480"/>
              <a:chExt cx="215745" cy="276704"/>
            </a:xfrm>
          </p:grpSpPr>
          <p:sp>
            <p:nvSpPr>
              <p:cNvPr id="143" name="Freeform: Shape 142">
                <a:extLst>
                  <a:ext uri="{FF2B5EF4-FFF2-40B4-BE49-F238E27FC236}">
                    <a16:creationId xmlns:a16="http://schemas.microsoft.com/office/drawing/2014/main" id="{11A8DFC7-E1F1-48BE-8204-D963BEC7EC57}"/>
                  </a:ext>
                </a:extLst>
              </p:cNvPr>
              <p:cNvSpPr/>
              <p:nvPr/>
            </p:nvSpPr>
            <p:spPr bwMode="auto">
              <a:xfrm>
                <a:off x="6777051" y="6070480"/>
                <a:ext cx="215745" cy="276704"/>
              </a:xfrm>
              <a:custGeom>
                <a:avLst/>
                <a:gdLst>
                  <a:gd name="connsiteX0" fmla="*/ 107873 w 215745"/>
                  <a:gd name="connsiteY0" fmla="*/ 15874 h 276704"/>
                  <a:gd name="connsiteX1" fmla="*/ 33415 w 215745"/>
                  <a:gd name="connsiteY1" fmla="*/ 37727 h 276704"/>
                  <a:gd name="connsiteX2" fmla="*/ 107873 w 215745"/>
                  <a:gd name="connsiteY2" fmla="*/ 59580 h 276704"/>
                  <a:gd name="connsiteX3" fmla="*/ 182331 w 215745"/>
                  <a:gd name="connsiteY3" fmla="*/ 37727 h 276704"/>
                  <a:gd name="connsiteX4" fmla="*/ 107873 w 215745"/>
                  <a:gd name="connsiteY4" fmla="*/ 15874 h 276704"/>
                  <a:gd name="connsiteX5" fmla="*/ 107873 w 215745"/>
                  <a:gd name="connsiteY5" fmla="*/ 0 h 276704"/>
                  <a:gd name="connsiteX6" fmla="*/ 215188 w 215745"/>
                  <a:gd name="connsiteY6" fmla="*/ 39503 h 276704"/>
                  <a:gd name="connsiteX7" fmla="*/ 215580 w 215745"/>
                  <a:gd name="connsiteY7" fmla="*/ 42671 h 276704"/>
                  <a:gd name="connsiteX8" fmla="*/ 215745 w 215745"/>
                  <a:gd name="connsiteY8" fmla="*/ 42671 h 276704"/>
                  <a:gd name="connsiteX9" fmla="*/ 215745 w 215745"/>
                  <a:gd name="connsiteY9" fmla="*/ 44002 h 276704"/>
                  <a:gd name="connsiteX10" fmla="*/ 215745 w 215745"/>
                  <a:gd name="connsiteY10" fmla="*/ 232701 h 276704"/>
                  <a:gd name="connsiteX11" fmla="*/ 215745 w 215745"/>
                  <a:gd name="connsiteY11" fmla="*/ 232702 h 276704"/>
                  <a:gd name="connsiteX12" fmla="*/ 215745 w 215745"/>
                  <a:gd name="connsiteY12" fmla="*/ 232702 h 276704"/>
                  <a:gd name="connsiteX13" fmla="*/ 215745 w 215745"/>
                  <a:gd name="connsiteY13" fmla="*/ 234033 h 276704"/>
                  <a:gd name="connsiteX14" fmla="*/ 215580 w 215745"/>
                  <a:gd name="connsiteY14" fmla="*/ 234033 h 276704"/>
                  <a:gd name="connsiteX15" fmla="*/ 215188 w 215745"/>
                  <a:gd name="connsiteY15" fmla="*/ 237201 h 276704"/>
                  <a:gd name="connsiteX16" fmla="*/ 107873 w 215745"/>
                  <a:gd name="connsiteY16" fmla="*/ 276704 h 276704"/>
                  <a:gd name="connsiteX17" fmla="*/ 557 w 215745"/>
                  <a:gd name="connsiteY17" fmla="*/ 237201 h 276704"/>
                  <a:gd name="connsiteX18" fmla="*/ 165 w 215745"/>
                  <a:gd name="connsiteY18" fmla="*/ 234033 h 276704"/>
                  <a:gd name="connsiteX19" fmla="*/ 0 w 215745"/>
                  <a:gd name="connsiteY19" fmla="*/ 234033 h 276704"/>
                  <a:gd name="connsiteX20" fmla="*/ 0 w 215745"/>
                  <a:gd name="connsiteY20" fmla="*/ 232702 h 276704"/>
                  <a:gd name="connsiteX21" fmla="*/ 0 w 215745"/>
                  <a:gd name="connsiteY21" fmla="*/ 44003 h 276704"/>
                  <a:gd name="connsiteX22" fmla="*/ 0 w 215745"/>
                  <a:gd name="connsiteY22" fmla="*/ 44002 h 276704"/>
                  <a:gd name="connsiteX23" fmla="*/ 0 w 215745"/>
                  <a:gd name="connsiteY23" fmla="*/ 44002 h 276704"/>
                  <a:gd name="connsiteX24" fmla="*/ 557 w 215745"/>
                  <a:gd name="connsiteY24" fmla="*/ 39503 h 276704"/>
                  <a:gd name="connsiteX25" fmla="*/ 107873 w 215745"/>
                  <a:gd name="connsiteY25" fmla="*/ 0 h 27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5745" h="276704">
                    <a:moveTo>
                      <a:pt x="107873" y="15874"/>
                    </a:moveTo>
                    <a:cubicBezTo>
                      <a:pt x="66751" y="15874"/>
                      <a:pt x="33415" y="25658"/>
                      <a:pt x="33415" y="37727"/>
                    </a:cubicBezTo>
                    <a:cubicBezTo>
                      <a:pt x="33415" y="49796"/>
                      <a:pt x="66751" y="59580"/>
                      <a:pt x="107873" y="59580"/>
                    </a:cubicBezTo>
                    <a:cubicBezTo>
                      <a:pt x="148995" y="59580"/>
                      <a:pt x="182331" y="49796"/>
                      <a:pt x="182331" y="37727"/>
                    </a:cubicBezTo>
                    <a:cubicBezTo>
                      <a:pt x="182331" y="25658"/>
                      <a:pt x="148995" y="15874"/>
                      <a:pt x="107873" y="15874"/>
                    </a:cubicBezTo>
                    <a:close/>
                    <a:moveTo>
                      <a:pt x="107873" y="0"/>
                    </a:moveTo>
                    <a:cubicBezTo>
                      <a:pt x="163725" y="0"/>
                      <a:pt x="209664" y="17315"/>
                      <a:pt x="215188" y="39503"/>
                    </a:cubicBezTo>
                    <a:lnTo>
                      <a:pt x="215580" y="42671"/>
                    </a:lnTo>
                    <a:lnTo>
                      <a:pt x="215745" y="42671"/>
                    </a:lnTo>
                    <a:lnTo>
                      <a:pt x="215745" y="44002"/>
                    </a:lnTo>
                    <a:cubicBezTo>
                      <a:pt x="215745" y="75674"/>
                      <a:pt x="215745" y="201251"/>
                      <a:pt x="215745" y="232701"/>
                    </a:cubicBezTo>
                    <a:lnTo>
                      <a:pt x="215745" y="232702"/>
                    </a:lnTo>
                    <a:lnTo>
                      <a:pt x="215745" y="232702"/>
                    </a:lnTo>
                    <a:lnTo>
                      <a:pt x="215745" y="234033"/>
                    </a:lnTo>
                    <a:lnTo>
                      <a:pt x="215580" y="234033"/>
                    </a:lnTo>
                    <a:lnTo>
                      <a:pt x="215188" y="237201"/>
                    </a:lnTo>
                    <a:cubicBezTo>
                      <a:pt x="209664" y="259389"/>
                      <a:pt x="163725" y="276704"/>
                      <a:pt x="107873" y="276704"/>
                    </a:cubicBezTo>
                    <a:cubicBezTo>
                      <a:pt x="52020" y="276704"/>
                      <a:pt x="6081" y="259389"/>
                      <a:pt x="557" y="237201"/>
                    </a:cubicBezTo>
                    <a:lnTo>
                      <a:pt x="165" y="234033"/>
                    </a:lnTo>
                    <a:lnTo>
                      <a:pt x="0" y="234033"/>
                    </a:lnTo>
                    <a:lnTo>
                      <a:pt x="0" y="232702"/>
                    </a:lnTo>
                    <a:lnTo>
                      <a:pt x="0" y="44003"/>
                    </a:lnTo>
                    <a:lnTo>
                      <a:pt x="0" y="44002"/>
                    </a:lnTo>
                    <a:lnTo>
                      <a:pt x="0" y="44002"/>
                    </a:lnTo>
                    <a:lnTo>
                      <a:pt x="557" y="39503"/>
                    </a:lnTo>
                    <a:cubicBezTo>
                      <a:pt x="6081" y="17315"/>
                      <a:pt x="52020" y="0"/>
                      <a:pt x="10787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70038FD9-6A07-4A9B-82C9-7559C27423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95403" y="6164938"/>
                <a:ext cx="174176" cy="116116"/>
              </a:xfrm>
              <a:prstGeom prst="rect">
                <a:avLst/>
              </a:prstGeom>
            </p:spPr>
          </p:pic>
        </p:grpSp>
      </p:grpSp>
    </p:spTree>
    <p:extLst>
      <p:ext uri="{BB962C8B-B14F-4D97-AF65-F5344CB8AC3E}">
        <p14:creationId xmlns:p14="http://schemas.microsoft.com/office/powerpoint/2010/main" val="39604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3E22A-232C-2946-B798-84D626D172F7}"/>
              </a:ext>
            </a:extLst>
          </p:cNvPr>
          <p:cNvSpPr>
            <a:spLocks noGrp="1"/>
          </p:cNvSpPr>
          <p:nvPr>
            <p:ph type="title"/>
          </p:nvPr>
        </p:nvSpPr>
        <p:spPr/>
        <p:txBody>
          <a:bodyPr/>
          <a:lstStyle/>
          <a:p>
            <a:r>
              <a:rPr lang="en-US"/>
              <a:t>Azure Data Storage vs On-premises Storage</a:t>
            </a:r>
          </a:p>
        </p:txBody>
      </p:sp>
      <p:sp>
        <p:nvSpPr>
          <p:cNvPr id="3" name="Text Placeholder 2">
            <a:extLst>
              <a:ext uri="{FF2B5EF4-FFF2-40B4-BE49-F238E27FC236}">
                <a16:creationId xmlns:a16="http://schemas.microsoft.com/office/drawing/2014/main" id="{036969E2-D313-4F44-8961-1466B73C16EA}"/>
              </a:ext>
            </a:extLst>
          </p:cNvPr>
          <p:cNvSpPr>
            <a:spLocks noGrp="1"/>
          </p:cNvSpPr>
          <p:nvPr>
            <p:ph type="body" sz="quarter" idx="10"/>
          </p:nvPr>
        </p:nvSpPr>
        <p:spPr>
          <a:xfrm>
            <a:off x="584200" y="1435497"/>
            <a:ext cx="11018520" cy="4358116"/>
          </a:xfrm>
        </p:spPr>
        <p:txBody>
          <a:bodyPr/>
          <a:lstStyle/>
          <a:p>
            <a:pPr marL="0" indent="0">
              <a:buNone/>
            </a:pPr>
            <a:r>
              <a:rPr lang="en-US">
                <a:solidFill>
                  <a:schemeClr val="accent1"/>
                </a:solidFill>
              </a:rPr>
              <a:t>Cost effectiveness:</a:t>
            </a:r>
          </a:p>
          <a:p>
            <a:pPr lvl="1"/>
            <a:r>
              <a:rPr lang="en-US"/>
              <a:t>On-premises requires dedicated hardware which needs to handle peak demand</a:t>
            </a:r>
          </a:p>
          <a:p>
            <a:pPr lvl="1"/>
            <a:r>
              <a:rPr lang="en-US"/>
              <a:t>Azure data storage is pay-as-you-go and scalable – ready for demand fluctuations</a:t>
            </a:r>
          </a:p>
          <a:p>
            <a:pPr lvl="1"/>
            <a:endParaRPr lang="en-US"/>
          </a:p>
          <a:p>
            <a:pPr marL="0" indent="0">
              <a:buNone/>
            </a:pPr>
            <a:r>
              <a:rPr lang="en-US">
                <a:solidFill>
                  <a:schemeClr val="accent1"/>
                </a:solidFill>
              </a:rPr>
              <a:t>Reliability:</a:t>
            </a:r>
          </a:p>
          <a:p>
            <a:pPr lvl="1"/>
            <a:r>
              <a:rPr lang="en-US"/>
              <a:t>On-premises requires backup, load balancing, and disaster recovery</a:t>
            </a:r>
          </a:p>
          <a:p>
            <a:pPr lvl="1"/>
            <a:r>
              <a:rPr lang="en-US"/>
              <a:t>Azure data storage provides these services as built-in services</a:t>
            </a:r>
          </a:p>
          <a:p>
            <a:pPr lvl="1"/>
            <a:endParaRPr lang="en-US"/>
          </a:p>
          <a:p>
            <a:pPr marL="0" indent="0">
              <a:buNone/>
            </a:pPr>
            <a:r>
              <a:rPr lang="en-US">
                <a:solidFill>
                  <a:schemeClr val="accent1"/>
                </a:solidFill>
              </a:rPr>
              <a:t>Storage types:</a:t>
            </a:r>
          </a:p>
          <a:p>
            <a:pPr lvl="1"/>
            <a:r>
              <a:rPr lang="en-US"/>
              <a:t>Azure data storage supports multiple different storage options, removing the need to configure different server and administrative software on an on-premises server</a:t>
            </a:r>
          </a:p>
        </p:txBody>
      </p:sp>
    </p:spTree>
    <p:extLst>
      <p:ext uri="{BB962C8B-B14F-4D97-AF65-F5344CB8AC3E}">
        <p14:creationId xmlns:p14="http://schemas.microsoft.com/office/powerpoint/2010/main" val="1827779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1236F62C-149A-45B0-8D7D-CAB71D4C051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734C0BB160E9428BD1C71C62F08D63" ma:contentTypeVersion="12" ma:contentTypeDescription="Create a new document." ma:contentTypeScope="" ma:versionID="0f4f88e54b2d508d1ad2cbaec90c9720">
  <xsd:schema xmlns:xsd="http://www.w3.org/2001/XMLSchema" xmlns:xs="http://www.w3.org/2001/XMLSchema" xmlns:p="http://schemas.microsoft.com/office/2006/metadata/properties" xmlns:ns2="97357a8d-dda2-4723-bbae-cadcadbc4341" xmlns:ns3="8d893f6f-7008-474a-a83a-e78969c317c3" targetNamespace="http://schemas.microsoft.com/office/2006/metadata/properties" ma:root="true" ma:fieldsID="93a7f9a5d53db1de1cf1d225143053cd" ns2:_="" ns3:_="">
    <xsd:import namespace="97357a8d-dda2-4723-bbae-cadcadbc4341"/>
    <xsd:import namespace="8d893f6f-7008-474a-a83a-e78969c317c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357a8d-dda2-4723-bbae-cadcadbc43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d893f6f-7008-474a-a83a-e78969c317c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e4aa919a-b200-49cb-beca-4c7e0810321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B5972D4-44FA-420C-8564-F0843FFECA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357a8d-dda2-4723-bbae-cadcadbc4341"/>
    <ds:schemaRef ds:uri="8d893f6f-7008-474a-a83a-e78969c317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3</TotalTime>
  <Words>4939</Words>
  <Application>Microsoft Office PowerPoint</Application>
  <PresentationFormat>Widescreen</PresentationFormat>
  <Paragraphs>761</Paragraphs>
  <Slides>45</Slides>
  <Notes>31</Notes>
  <HiddenSlides>0</HiddenSlides>
  <MMClips>0</MMClips>
  <ScaleCrop>false</ScaleCrop>
  <HeadingPairs>
    <vt:vector size="4" baseType="variant">
      <vt:variant>
        <vt:lpstr>Theme</vt:lpstr>
      </vt:variant>
      <vt:variant>
        <vt:i4>4</vt:i4>
      </vt:variant>
      <vt:variant>
        <vt:lpstr>Slide Titles</vt:lpstr>
      </vt:variant>
      <vt:variant>
        <vt:i4>45</vt:i4>
      </vt:variant>
    </vt:vector>
  </HeadingPairs>
  <TitlesOfParts>
    <vt:vector size="49" baseType="lpstr">
      <vt:lpstr>White Template</vt:lpstr>
      <vt:lpstr>Light Gray Template</vt:lpstr>
      <vt:lpstr>Black Template</vt:lpstr>
      <vt:lpstr>1_White Template</vt:lpstr>
      <vt:lpstr>Microsoft Ignite</vt:lpstr>
      <vt:lpstr>Storing Data in Azure</vt:lpstr>
      <vt:lpstr>Resources</vt:lpstr>
      <vt:lpstr>Let’s focus on storage in Azure</vt:lpstr>
      <vt:lpstr>Storage in Azure: The Basics</vt:lpstr>
      <vt:lpstr>Why Cloud Storage?</vt:lpstr>
      <vt:lpstr>Azure at a Glance</vt:lpstr>
      <vt:lpstr>The Modern Data Estate</vt:lpstr>
      <vt:lpstr>Azure Data Storage vs On-premises Storage</vt:lpstr>
      <vt:lpstr>Azure Storage Account in the Cloud</vt:lpstr>
      <vt:lpstr>Encryption</vt:lpstr>
      <vt:lpstr>Redundancy and Replication</vt:lpstr>
      <vt:lpstr>Demo: Creating Data Stores in Azure</vt:lpstr>
      <vt:lpstr>/Docs alert</vt:lpstr>
      <vt:lpstr>/MS Learn alert</vt:lpstr>
      <vt:lpstr>Introduction to Cosmos DB</vt:lpstr>
      <vt:lpstr>The Modern Data Estate</vt:lpstr>
      <vt:lpstr>Azure Cosmos DB </vt:lpstr>
      <vt:lpstr>Powering global solutions</vt:lpstr>
      <vt:lpstr>Turnkey Global Distribution</vt:lpstr>
      <vt:lpstr>Demo: Cosmos DB in the Azure Portal</vt:lpstr>
      <vt:lpstr>/Docs alert</vt:lpstr>
      <vt:lpstr>SQL Server, PostgreSQL, and MySQL in Azure</vt:lpstr>
      <vt:lpstr>The Modern Data Estate</vt:lpstr>
      <vt:lpstr>Azure SQL Database</vt:lpstr>
      <vt:lpstr>Introducing Azure SQL Database Managed Instance</vt:lpstr>
      <vt:lpstr>Azure SQL Database Managed Instance</vt:lpstr>
      <vt:lpstr>Machine Learning Services in Azure SQL Database</vt:lpstr>
      <vt:lpstr>Database migration journey</vt:lpstr>
      <vt:lpstr>Azure Database Migration Service Accelerate your transition to Azure</vt:lpstr>
      <vt:lpstr>Azure Database Services for MySQL, PostgreSQL and MariaDB</vt:lpstr>
      <vt:lpstr>/Docs alert</vt:lpstr>
      <vt:lpstr>SQL Data Warehouse and Azure Data Factory</vt:lpstr>
      <vt:lpstr>The Modern Data Estate</vt:lpstr>
      <vt:lpstr>Cloud Scale Analytics </vt:lpstr>
      <vt:lpstr>Azure SQL Data Warehouse  The fast, flexible, and secure hub for all your data</vt:lpstr>
      <vt:lpstr>Azure Data Factory</vt:lpstr>
      <vt:lpstr>Demo: Data Migration Pipeline with Azure Data Factory</vt:lpstr>
      <vt:lpstr>/Docs alert</vt:lpstr>
      <vt:lpstr>Summary</vt:lpstr>
      <vt:lpstr>/Microsoft Certification alert</vt:lpstr>
      <vt:lpstr>Please evaluate this session Your feedback is important to us!</vt:lpstr>
      <vt:lpstr>PowerPoint Presentation</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Internal Presenter Notes: What Attendees Should Take Away</dc:title>
  <dc:subject>Microsoft Ignite 2019</dc:subject>
  <dc:creator>Shows</dc:creator>
  <cp:keywords>Microsoft Ignite 2019</cp:keywords>
  <dc:description/>
  <cp:lastModifiedBy>Shows</cp:lastModifiedBy>
  <cp:revision>2</cp:revision>
  <dcterms:created xsi:type="dcterms:W3CDTF">2019-11-02T21:33:50Z</dcterms:created>
  <dcterms:modified xsi:type="dcterms:W3CDTF">2021-06-30T02:13:09Z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0x0101002C734C0BB160E9428BD1C71C62F08D63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_MarkAsFinal">
    <vt:bool>true</vt:bool>
  </property>
  <property fmtid="{D5CDD505-2E9C-101B-9397-08002B2CF9AE}" pid="21" name="TaxKeyword">
    <vt:lpwstr>250;#Microsoft Ignite 2019|cd3dfa97-b855-4c56-b74a-7fb402ddab1a</vt:lpwstr>
  </property>
</Properties>
</file>